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cd844765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4cd8447651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hyperlink" Target="https://spring.io/projects/spring-framework" TargetMode="External"/><Relationship Id="rId6" Type="http://schemas.openxmlformats.org/officeDocument/2006/relationships/hyperlink" Target="https://spring.io/projects/spring-boot" TargetMode="External"/><Relationship Id="rId7" Type="http://schemas.openxmlformats.org/officeDocument/2006/relationships/hyperlink" Target="https://www.thymeleaf.org/doc/tutorials/2.1/usingthymeleaf.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flipH="1">
            <a:off x="0" y="-16042"/>
            <a:ext cx="12192000" cy="6858000"/>
          </a:xfrm>
          <a:prstGeom prst="rect">
            <a:avLst/>
          </a:prstGeom>
          <a:noFill/>
          <a:ln>
            <a:noFill/>
          </a:ln>
        </p:spPr>
      </p:pic>
      <p:pic>
        <p:nvPicPr>
          <p:cNvPr id="85" name="Google Shape;85;p13"/>
          <p:cNvPicPr preferRelativeResize="0"/>
          <p:nvPr/>
        </p:nvPicPr>
        <p:blipFill rotWithShape="1">
          <a:blip r:embed="rId4">
            <a:alphaModFix/>
          </a:blip>
          <a:srcRect b="0" l="0" r="0" t="0"/>
          <a:stretch/>
        </p:blipFill>
        <p:spPr>
          <a:xfrm>
            <a:off x="4340466" y="861703"/>
            <a:ext cx="3511059" cy="930636"/>
          </a:xfrm>
          <a:prstGeom prst="rect">
            <a:avLst/>
          </a:prstGeom>
          <a:noFill/>
          <a:ln>
            <a:noFill/>
          </a:ln>
        </p:spPr>
      </p:pic>
      <p:sp>
        <p:nvSpPr>
          <p:cNvPr id="86" name="Google Shape;86;p13"/>
          <p:cNvSpPr txBox="1"/>
          <p:nvPr/>
        </p:nvSpPr>
        <p:spPr>
          <a:xfrm>
            <a:off x="2397756" y="2382691"/>
            <a:ext cx="7396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0" i="0" lang="en-IN" sz="2800" u="none" cap="none" strike="noStrike">
                <a:solidFill>
                  <a:schemeClr val="dk1"/>
                </a:solidFill>
                <a:latin typeface="Times New Roman"/>
                <a:ea typeface="Times New Roman"/>
                <a:cs typeface="Times New Roman"/>
                <a:sym typeface="Times New Roman"/>
              </a:rPr>
              <a:t>“</a:t>
            </a:r>
            <a:r>
              <a:rPr b="1" lang="en-IN" sz="2800">
                <a:solidFill>
                  <a:schemeClr val="dk1"/>
                </a:solidFill>
                <a:latin typeface="Times New Roman"/>
                <a:ea typeface="Times New Roman"/>
                <a:cs typeface="Times New Roman"/>
                <a:sym typeface="Times New Roman"/>
              </a:rPr>
              <a:t>Social Networking Site</a:t>
            </a:r>
            <a:r>
              <a:rPr b="0" i="0" lang="en-IN" sz="2800" u="none" cap="none" strike="noStrike">
                <a:solidFill>
                  <a:schemeClr val="dk1"/>
                </a:solidFill>
                <a:latin typeface="Times New Roman"/>
                <a:ea typeface="Times New Roman"/>
                <a:cs typeface="Times New Roman"/>
                <a:sym typeface="Times New Roman"/>
              </a:rPr>
              <a:t>”</a:t>
            </a:r>
            <a:endParaRPr b="0" i="0" sz="1200" u="none" cap="none" strike="noStrike">
              <a:solidFill>
                <a:schemeClr val="dk1"/>
              </a:solidFill>
              <a:latin typeface="Arial"/>
              <a:ea typeface="Arial"/>
              <a:cs typeface="Arial"/>
              <a:sym typeface="Arial"/>
            </a:endParaRPr>
          </a:p>
        </p:txBody>
      </p:sp>
      <p:sp>
        <p:nvSpPr>
          <p:cNvPr id="87" name="Google Shape;87;p13"/>
          <p:cNvSpPr txBox="1"/>
          <p:nvPr/>
        </p:nvSpPr>
        <p:spPr>
          <a:xfrm>
            <a:off x="833120" y="4111045"/>
            <a:ext cx="6197700" cy="2281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Submitted by: Souvi</a:t>
            </a:r>
            <a:r>
              <a:rPr b="1" lang="en-IN" sz="1800">
                <a:solidFill>
                  <a:schemeClr val="dk1"/>
                </a:solidFill>
                <a:latin typeface="Times New Roman"/>
                <a:ea typeface="Times New Roman"/>
                <a:cs typeface="Times New Roman"/>
                <a:sym typeface="Times New Roman"/>
              </a:rPr>
              <a:t>k Dhara</a:t>
            </a:r>
            <a:endParaRPr b="1" i="0" sz="10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Submission type : Individual</a:t>
            </a:r>
            <a:endParaRPr/>
          </a:p>
          <a:p>
            <a:pPr indent="0" lvl="0" marL="0" marR="0" rtl="0" algn="l">
              <a:lnSpc>
                <a:spcPct val="115000"/>
              </a:lnSpc>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Name: S</a:t>
            </a:r>
            <a:r>
              <a:rPr b="1" lang="en-IN" sz="1800">
                <a:solidFill>
                  <a:schemeClr val="dk1"/>
                </a:solidFill>
                <a:latin typeface="Times New Roman"/>
                <a:ea typeface="Times New Roman"/>
                <a:cs typeface="Times New Roman"/>
                <a:sym typeface="Times New Roman"/>
              </a:rPr>
              <a:t>ocial Networking Site</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Batch : 12</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LMS Id : sou</a:t>
            </a:r>
            <a:r>
              <a:rPr b="1" lang="en-IN" sz="1800">
                <a:solidFill>
                  <a:schemeClr val="dk1"/>
                </a:solidFill>
                <a:latin typeface="Times New Roman"/>
                <a:ea typeface="Times New Roman"/>
                <a:cs typeface="Times New Roman"/>
                <a:sym typeface="Times New Roman"/>
              </a:rPr>
              <a:t>vikdhara0001@gmail.com</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Program : Axis School Of Fintech</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Date: </a:t>
            </a:r>
            <a:r>
              <a:rPr b="1" lang="en-IN" sz="1800">
                <a:solidFill>
                  <a:schemeClr val="dk1"/>
                </a:solidFill>
                <a:latin typeface="Times New Roman"/>
                <a:ea typeface="Times New Roman"/>
                <a:cs typeface="Times New Roman"/>
                <a:sym typeface="Times New Roman"/>
              </a:rPr>
              <a:t>31</a:t>
            </a:r>
            <a:r>
              <a:rPr b="1" i="0" lang="en-IN" sz="1800" u="none" cap="none" strike="noStrike">
                <a:solidFill>
                  <a:schemeClr val="dk1"/>
                </a:solidFill>
                <a:latin typeface="Times New Roman"/>
                <a:ea typeface="Times New Roman"/>
                <a:cs typeface="Times New Roman"/>
                <a:sym typeface="Times New Roman"/>
              </a:rPr>
              <a:t>/</a:t>
            </a:r>
            <a:r>
              <a:rPr b="1" lang="en-IN" sz="1800">
                <a:solidFill>
                  <a:schemeClr val="dk1"/>
                </a:solidFill>
                <a:latin typeface="Times New Roman"/>
                <a:ea typeface="Times New Roman"/>
                <a:cs typeface="Times New Roman"/>
                <a:sym typeface="Times New Roman"/>
              </a:rPr>
              <a:t>05</a:t>
            </a:r>
            <a:r>
              <a:rPr b="1" i="0" lang="en-IN" sz="1800" u="none" cap="none" strike="noStrike">
                <a:solidFill>
                  <a:schemeClr val="dk1"/>
                </a:solidFill>
                <a:latin typeface="Times New Roman"/>
                <a:ea typeface="Times New Roman"/>
                <a:cs typeface="Times New Roman"/>
                <a:sym typeface="Times New Roman"/>
              </a:rPr>
              <a:t>/</a:t>
            </a:r>
            <a:r>
              <a:rPr b="1" lang="en-IN" sz="1800">
                <a:solidFill>
                  <a:schemeClr val="dk1"/>
                </a:solidFill>
                <a:latin typeface="Times New Roman"/>
                <a:ea typeface="Times New Roman"/>
                <a:cs typeface="Times New Roman"/>
                <a:sym typeface="Times New Roman"/>
              </a:rPr>
              <a:t>2023</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2"/>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cxnSp>
        <p:nvCxnSpPr>
          <p:cNvPr id="172" name="Google Shape;172;p22"/>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173" name="Google Shape;173;p22"/>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174" name="Google Shape;174;p22"/>
          <p:cNvSpPr txBox="1"/>
          <p:nvPr/>
        </p:nvSpPr>
        <p:spPr>
          <a:xfrm>
            <a:off x="2499360" y="383848"/>
            <a:ext cx="8818879" cy="483017"/>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2400">
                <a:solidFill>
                  <a:schemeClr val="lt1"/>
                </a:solidFill>
                <a:latin typeface="Times New Roman"/>
                <a:ea typeface="Times New Roman"/>
                <a:cs typeface="Times New Roman"/>
                <a:sym typeface="Times New Roman"/>
              </a:rPr>
              <a:t>Future Work</a:t>
            </a:r>
            <a:endParaRPr/>
          </a:p>
        </p:txBody>
      </p:sp>
      <p:sp>
        <p:nvSpPr>
          <p:cNvPr id="175" name="Google Shape;175;p22"/>
          <p:cNvSpPr txBox="1"/>
          <p:nvPr/>
        </p:nvSpPr>
        <p:spPr>
          <a:xfrm>
            <a:off x="490225" y="1349650"/>
            <a:ext cx="10827900" cy="4192800"/>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Clr>
                <a:schemeClr val="dk1"/>
              </a:buClr>
              <a:buSzPts val="1100"/>
              <a:buFont typeface="Arial"/>
              <a:buNone/>
            </a:pPr>
            <a:r>
              <a:t/>
            </a:r>
            <a:endParaRPr b="1" sz="1800">
              <a:solidFill>
                <a:schemeClr val="dk1"/>
              </a:solidFill>
            </a:endParaRPr>
          </a:p>
          <a:p>
            <a:pPr indent="0" lvl="0" marL="457200" marR="0" rtl="0" algn="just">
              <a:lnSpc>
                <a:spcPct val="115000"/>
              </a:lnSpc>
              <a:spcBef>
                <a:spcPts val="0"/>
              </a:spcBef>
              <a:spcAft>
                <a:spcPts val="0"/>
              </a:spcAft>
              <a:buClr>
                <a:schemeClr val="dk1"/>
              </a:buClr>
              <a:buSzPts val="1100"/>
              <a:buFont typeface="Arial"/>
              <a:buNone/>
            </a:pPr>
            <a:r>
              <a:rPr b="1" lang="en-IN" sz="1800">
                <a:solidFill>
                  <a:schemeClr val="dk1"/>
                </a:solidFill>
              </a:rPr>
              <a:t>Future Scope:</a:t>
            </a:r>
            <a:endParaRPr b="1" sz="1800">
              <a:solidFill>
                <a:schemeClr val="dk1"/>
              </a:solidFill>
            </a:endParaRPr>
          </a:p>
          <a:p>
            <a:pPr indent="0" lvl="0" marL="457200" marR="0" rtl="0" algn="just">
              <a:lnSpc>
                <a:spcPct val="115000"/>
              </a:lnSpc>
              <a:spcBef>
                <a:spcPts val="0"/>
              </a:spcBef>
              <a:spcAft>
                <a:spcPts val="0"/>
              </a:spcAft>
              <a:buClr>
                <a:schemeClr val="dk1"/>
              </a:buClr>
              <a:buSzPts val="1100"/>
              <a:buFont typeface="Arial"/>
              <a:buNone/>
            </a:pPr>
            <a:r>
              <a:t/>
            </a:r>
            <a:endParaRPr b="1" sz="1800">
              <a:solidFill>
                <a:schemeClr val="dk1"/>
              </a:solidFill>
            </a:endParaRPr>
          </a:p>
          <a:p>
            <a:pPr indent="0" lvl="0" marL="457200" marR="0" rtl="0" algn="just">
              <a:lnSpc>
                <a:spcPct val="115000"/>
              </a:lnSpc>
              <a:spcBef>
                <a:spcPts val="0"/>
              </a:spcBef>
              <a:spcAft>
                <a:spcPts val="0"/>
              </a:spcAft>
              <a:buNone/>
            </a:pPr>
            <a:r>
              <a:rPr b="1" lang="en-IN" sz="1800">
                <a:solidFill>
                  <a:schemeClr val="dk1"/>
                </a:solidFill>
              </a:rPr>
              <a:t>Converting to Single Page Application: </a:t>
            </a:r>
            <a:r>
              <a:rPr lang="en-IN" sz="1800">
                <a:solidFill>
                  <a:schemeClr val="dk1"/>
                </a:solidFill>
              </a:rPr>
              <a:t>One potential future scope is to convert the existing application into a single-page application (SPA).</a:t>
            </a:r>
            <a:endParaRPr sz="1800">
              <a:solidFill>
                <a:schemeClr val="dk1"/>
              </a:solidFill>
            </a:endParaRPr>
          </a:p>
          <a:p>
            <a:pPr indent="0" lvl="0" marL="457200" marR="0" rtl="0" algn="just">
              <a:lnSpc>
                <a:spcPct val="115000"/>
              </a:lnSpc>
              <a:spcBef>
                <a:spcPts val="0"/>
              </a:spcBef>
              <a:spcAft>
                <a:spcPts val="0"/>
              </a:spcAft>
              <a:buNone/>
            </a:pPr>
            <a:r>
              <a:t/>
            </a:r>
            <a:endParaRPr sz="1800">
              <a:solidFill>
                <a:schemeClr val="dk1"/>
              </a:solidFill>
            </a:endParaRPr>
          </a:p>
          <a:p>
            <a:pPr indent="0" lvl="0" marL="457200" marR="0" rtl="0" algn="just">
              <a:lnSpc>
                <a:spcPct val="115000"/>
              </a:lnSpc>
              <a:spcBef>
                <a:spcPts val="0"/>
              </a:spcBef>
              <a:spcAft>
                <a:spcPts val="0"/>
              </a:spcAft>
              <a:buNone/>
            </a:pPr>
            <a:r>
              <a:rPr b="1" lang="en-IN" sz="1800">
                <a:solidFill>
                  <a:schemeClr val="dk1"/>
                </a:solidFill>
              </a:rPr>
              <a:t>Notification System</a:t>
            </a:r>
            <a:r>
              <a:rPr lang="en-IN" sz="1800">
                <a:solidFill>
                  <a:schemeClr val="dk1"/>
                </a:solidFill>
              </a:rPr>
              <a:t>: Implementing a notification system is another future scope. Notifications can be used to keep users informed about important updates, events, or messages within the application.</a:t>
            </a:r>
            <a:endParaRPr sz="1800">
              <a:solidFill>
                <a:schemeClr val="dk1"/>
              </a:solidFill>
            </a:endParaRPr>
          </a:p>
          <a:p>
            <a:pPr indent="0" lvl="0" marL="457200" marR="0" rtl="0" algn="just">
              <a:lnSpc>
                <a:spcPct val="115000"/>
              </a:lnSpc>
              <a:spcBef>
                <a:spcPts val="0"/>
              </a:spcBef>
              <a:spcAft>
                <a:spcPts val="0"/>
              </a:spcAft>
              <a:buNone/>
            </a:pPr>
            <a:r>
              <a:t/>
            </a:r>
            <a:endParaRPr sz="1800">
              <a:solidFill>
                <a:schemeClr val="dk1"/>
              </a:solidFill>
            </a:endParaRPr>
          </a:p>
          <a:p>
            <a:pPr indent="0" lvl="0" marL="457200" marR="0" rtl="0" algn="just">
              <a:lnSpc>
                <a:spcPct val="115000"/>
              </a:lnSpc>
              <a:spcBef>
                <a:spcPts val="0"/>
              </a:spcBef>
              <a:spcAft>
                <a:spcPts val="0"/>
              </a:spcAft>
              <a:buClr>
                <a:schemeClr val="dk1"/>
              </a:buClr>
              <a:buSzPts val="1100"/>
              <a:buFont typeface="Arial"/>
              <a:buNone/>
            </a:pPr>
            <a:r>
              <a:rPr b="1" lang="en-IN" sz="1800">
                <a:solidFill>
                  <a:schemeClr val="dk1"/>
                </a:solidFill>
              </a:rPr>
              <a:t>Groups and Collaboration</a:t>
            </a:r>
            <a:r>
              <a:rPr lang="en-IN" sz="1800">
                <a:solidFill>
                  <a:schemeClr val="dk1"/>
                </a:solidFill>
              </a:rPr>
              <a:t>: Enhancing the application with group and collaboration features can be a valuable future scope.</a:t>
            </a:r>
            <a:endParaRPr sz="1800">
              <a:solidFill>
                <a:schemeClr val="dk1"/>
              </a:solidFill>
            </a:endParaRPr>
          </a:p>
          <a:p>
            <a:pPr indent="0" lvl="0" marL="457200" marR="0" rtl="0" algn="just">
              <a:lnSpc>
                <a:spcPct val="115000"/>
              </a:lnSpc>
              <a:spcBef>
                <a:spcPts val="0"/>
              </a:spcBef>
              <a:spcAft>
                <a:spcPts val="0"/>
              </a:spcAft>
              <a:buNone/>
            </a:pPr>
            <a:r>
              <a:t/>
            </a:r>
            <a:endParaRPr b="1"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3"/>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cxnSp>
        <p:nvCxnSpPr>
          <p:cNvPr id="181" name="Google Shape;181;p23"/>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182" name="Google Shape;182;p23"/>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183" name="Google Shape;183;p23"/>
          <p:cNvSpPr txBox="1"/>
          <p:nvPr/>
        </p:nvSpPr>
        <p:spPr>
          <a:xfrm>
            <a:off x="2499360" y="383848"/>
            <a:ext cx="8818879" cy="483017"/>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2400">
                <a:solidFill>
                  <a:schemeClr val="lt1"/>
                </a:solidFill>
                <a:latin typeface="Times New Roman"/>
                <a:ea typeface="Times New Roman"/>
                <a:cs typeface="Times New Roman"/>
                <a:sym typeface="Times New Roman"/>
              </a:rPr>
              <a:t>References</a:t>
            </a:r>
            <a:endParaRPr/>
          </a:p>
        </p:txBody>
      </p:sp>
      <p:sp>
        <p:nvSpPr>
          <p:cNvPr id="184" name="Google Shape;184;p23"/>
          <p:cNvSpPr txBox="1"/>
          <p:nvPr/>
        </p:nvSpPr>
        <p:spPr>
          <a:xfrm>
            <a:off x="490231" y="1349650"/>
            <a:ext cx="10827900" cy="16440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Spring framework: </a:t>
            </a:r>
            <a:r>
              <a:rPr lang="en-IN" sz="1800" u="sng">
                <a:solidFill>
                  <a:schemeClr val="hlink"/>
                </a:solidFill>
                <a:latin typeface="Times New Roman"/>
                <a:ea typeface="Times New Roman"/>
                <a:cs typeface="Times New Roman"/>
                <a:sym typeface="Times New Roman"/>
                <a:hlinkClick r:id="rId5"/>
              </a:rPr>
              <a:t>https://spring.io/projects/spring-framework</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Spring boot: </a:t>
            </a:r>
            <a:r>
              <a:rPr lang="en-IN" sz="1800" u="sng">
                <a:solidFill>
                  <a:schemeClr val="hlink"/>
                </a:solidFill>
                <a:latin typeface="Times New Roman"/>
                <a:ea typeface="Times New Roman"/>
                <a:cs typeface="Times New Roman"/>
                <a:sym typeface="Times New Roman"/>
                <a:hlinkClick r:id="rId6"/>
              </a:rPr>
              <a:t>https://spring.io/projects/spring-boot</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Thymeleaf: </a:t>
            </a:r>
            <a:r>
              <a:rPr lang="en-IN" sz="1800" u="sng">
                <a:solidFill>
                  <a:schemeClr val="hlink"/>
                </a:solidFill>
                <a:latin typeface="Times New Roman"/>
                <a:ea typeface="Times New Roman"/>
                <a:cs typeface="Times New Roman"/>
                <a:sym typeface="Times New Roman"/>
                <a:hlinkClick r:id="rId7"/>
              </a:rPr>
              <a:t>https://www.thymeleaf.org/doc/tutorials/2.1/usingthymeleaf.html</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cxnSp>
        <p:nvCxnSpPr>
          <p:cNvPr id="190" name="Google Shape;190;p24"/>
          <p:cNvCxnSpPr/>
          <p:nvPr/>
        </p:nvCxnSpPr>
        <p:spPr>
          <a:xfrm>
            <a:off x="2404113" y="383848"/>
            <a:ext cx="0" cy="429900"/>
          </a:xfrm>
          <a:prstGeom prst="straightConnector1">
            <a:avLst/>
          </a:prstGeom>
          <a:noFill/>
          <a:ln cap="flat" cmpd="sng" w="12700">
            <a:solidFill>
              <a:srgbClr val="DD4F22"/>
            </a:solidFill>
            <a:prstDash val="solid"/>
            <a:miter lim="800000"/>
            <a:headEnd len="sm" w="sm" type="none"/>
            <a:tailEnd len="sm" w="sm" type="none"/>
          </a:ln>
        </p:spPr>
      </p:cxnSp>
      <p:pic>
        <p:nvPicPr>
          <p:cNvPr id="191" name="Google Shape;191;p24"/>
          <p:cNvPicPr preferRelativeResize="0"/>
          <p:nvPr/>
        </p:nvPicPr>
        <p:blipFill rotWithShape="1">
          <a:blip r:embed="rId4">
            <a:alphaModFix/>
          </a:blip>
          <a:srcRect b="0" l="0" r="0" t="0"/>
          <a:stretch/>
        </p:blipFill>
        <p:spPr>
          <a:xfrm>
            <a:off x="217505" y="338023"/>
            <a:ext cx="1963464" cy="521544"/>
          </a:xfrm>
          <a:prstGeom prst="rect">
            <a:avLst/>
          </a:prstGeom>
          <a:noFill/>
          <a:ln>
            <a:noFill/>
          </a:ln>
        </p:spPr>
      </p:pic>
      <p:sp>
        <p:nvSpPr>
          <p:cNvPr id="192" name="Google Shape;192;p24"/>
          <p:cNvSpPr txBox="1"/>
          <p:nvPr/>
        </p:nvSpPr>
        <p:spPr>
          <a:xfrm>
            <a:off x="2499360" y="383848"/>
            <a:ext cx="8818800" cy="461700"/>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2400">
                <a:solidFill>
                  <a:srgbClr val="FF9900"/>
                </a:solidFill>
                <a:latin typeface="Times New Roman"/>
                <a:ea typeface="Times New Roman"/>
                <a:cs typeface="Times New Roman"/>
                <a:sym typeface="Times New Roman"/>
              </a:rPr>
              <a:t>l</a:t>
            </a:r>
            <a:endParaRPr>
              <a:solidFill>
                <a:srgbClr val="FF9900"/>
              </a:solidFill>
            </a:endParaRPr>
          </a:p>
        </p:txBody>
      </p:sp>
      <p:sp>
        <p:nvSpPr>
          <p:cNvPr id="193" name="Google Shape;193;p24"/>
          <p:cNvSpPr txBox="1"/>
          <p:nvPr/>
        </p:nvSpPr>
        <p:spPr>
          <a:xfrm>
            <a:off x="3679053" y="2905650"/>
            <a:ext cx="4833900" cy="10467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sz="6200">
              <a:solidFill>
                <a:schemeClr val="dk1"/>
              </a:solidFill>
              <a:latin typeface="Times New Roman"/>
              <a:ea typeface="Times New Roman"/>
              <a:cs typeface="Times New Roman"/>
              <a:sym typeface="Times New Roman"/>
            </a:endParaRPr>
          </a:p>
        </p:txBody>
      </p:sp>
      <p:pic>
        <p:nvPicPr>
          <p:cNvPr id="194" name="Google Shape;194;p24"/>
          <p:cNvPicPr preferRelativeResize="0"/>
          <p:nvPr/>
        </p:nvPicPr>
        <p:blipFill>
          <a:blip r:embed="rId5">
            <a:alphaModFix/>
          </a:blip>
          <a:stretch>
            <a:fillRect/>
          </a:stretch>
        </p:blipFill>
        <p:spPr>
          <a:xfrm>
            <a:off x="3263975" y="1362075"/>
            <a:ext cx="5829300" cy="413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0"/>
          <a:stretch/>
        </p:blipFill>
        <p:spPr>
          <a:xfrm flipH="1">
            <a:off x="-5639" y="-6639"/>
            <a:ext cx="12192000" cy="6858000"/>
          </a:xfrm>
          <a:prstGeom prst="rect">
            <a:avLst/>
          </a:prstGeom>
          <a:noFill/>
          <a:ln>
            <a:noFill/>
          </a:ln>
        </p:spPr>
      </p:pic>
      <p:cxnSp>
        <p:nvCxnSpPr>
          <p:cNvPr id="93" name="Google Shape;93;p14"/>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94" name="Google Shape;94;p14"/>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95" name="Google Shape;95;p14"/>
          <p:cNvSpPr txBox="1"/>
          <p:nvPr/>
        </p:nvSpPr>
        <p:spPr>
          <a:xfrm>
            <a:off x="697940" y="1503679"/>
            <a:ext cx="10061400" cy="34356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n-IN" sz="2400" u="none" cap="none" strike="noStrike">
                <a:solidFill>
                  <a:schemeClr val="dk1"/>
                </a:solidFill>
                <a:latin typeface="Times New Roman"/>
                <a:ea typeface="Times New Roman"/>
                <a:cs typeface="Times New Roman"/>
                <a:sym typeface="Times New Roman"/>
              </a:rPr>
              <a:t>Table of contents</a:t>
            </a:r>
            <a:endParaRPr b="0" i="0" sz="14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None/>
            </a:pPr>
            <a:r>
              <a:rPr b="1" i="0" lang="en-IN" sz="2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400"/>
              <a:buFont typeface="Calibri"/>
              <a:buAutoNum type="arabicPeriod"/>
            </a:pPr>
            <a:r>
              <a:rPr b="1" i="0" lang="en-IN" sz="1800" u="none" cap="none" strike="noStrike">
                <a:solidFill>
                  <a:schemeClr val="dk1"/>
                </a:solidFill>
                <a:latin typeface="Times New Roman"/>
                <a:ea typeface="Times New Roman"/>
                <a:cs typeface="Times New Roman"/>
                <a:sym typeface="Times New Roman"/>
              </a:rPr>
              <a:t>Introduction</a:t>
            </a:r>
            <a:endParaRPr/>
          </a:p>
          <a:p>
            <a:pPr indent="-342900" lvl="0" marL="342900" marR="0" rtl="0" algn="l">
              <a:spcBef>
                <a:spcPts val="0"/>
              </a:spcBef>
              <a:spcAft>
                <a:spcPts val="0"/>
              </a:spcAft>
              <a:buClr>
                <a:schemeClr val="dk1"/>
              </a:buClr>
              <a:buSzPts val="1400"/>
              <a:buFont typeface="Calibri"/>
              <a:buAutoNum type="arabicPeriod"/>
            </a:pPr>
            <a:r>
              <a:rPr b="1" i="0" lang="en-IN" sz="1800" u="none" cap="none" strike="noStrike">
                <a:solidFill>
                  <a:schemeClr val="dk1"/>
                </a:solidFill>
                <a:latin typeface="Times New Roman"/>
                <a:ea typeface="Times New Roman"/>
                <a:cs typeface="Times New Roman"/>
                <a:sym typeface="Times New Roman"/>
              </a:rPr>
              <a:t>Project Overview</a:t>
            </a:r>
            <a:endParaRPr/>
          </a:p>
          <a:p>
            <a:pPr indent="-342900" lvl="0" marL="342900" marR="0" rtl="0" algn="l">
              <a:spcBef>
                <a:spcPts val="0"/>
              </a:spcBef>
              <a:spcAft>
                <a:spcPts val="0"/>
              </a:spcAft>
              <a:buClr>
                <a:schemeClr val="dk1"/>
              </a:buClr>
              <a:buSzPts val="1400"/>
              <a:buFont typeface="Calibri"/>
              <a:buAutoNum type="arabicPeriod"/>
            </a:pPr>
            <a:r>
              <a:rPr b="1" i="0" lang="en-IN" sz="1800" u="none" cap="none" strike="noStrike">
                <a:solidFill>
                  <a:schemeClr val="dk1"/>
                </a:solidFill>
                <a:latin typeface="Times New Roman"/>
                <a:ea typeface="Times New Roman"/>
                <a:cs typeface="Times New Roman"/>
                <a:sym typeface="Times New Roman"/>
              </a:rPr>
              <a:t>Architecture Design </a:t>
            </a:r>
            <a:endParaRPr/>
          </a:p>
          <a:p>
            <a:pPr indent="-342900" lvl="0" marL="342900" marR="0" rtl="0" algn="l">
              <a:spcBef>
                <a:spcPts val="0"/>
              </a:spcBef>
              <a:spcAft>
                <a:spcPts val="0"/>
              </a:spcAft>
              <a:buClr>
                <a:schemeClr val="dk1"/>
              </a:buClr>
              <a:buSzPts val="1400"/>
              <a:buFont typeface="Calibri"/>
              <a:buAutoNum type="arabicPeriod"/>
            </a:pPr>
            <a:r>
              <a:rPr b="1" i="0" lang="en-IN" sz="1800" u="none" cap="none" strike="noStrike">
                <a:solidFill>
                  <a:schemeClr val="dk1"/>
                </a:solidFill>
                <a:latin typeface="Times New Roman"/>
                <a:ea typeface="Times New Roman"/>
                <a:cs typeface="Times New Roman"/>
                <a:sym typeface="Times New Roman"/>
              </a:rPr>
              <a:t>User Interface Design </a:t>
            </a:r>
            <a:endParaRPr/>
          </a:p>
          <a:p>
            <a:pPr indent="-342900" lvl="0" marL="342900" marR="0" rtl="0" algn="l">
              <a:spcBef>
                <a:spcPts val="0"/>
              </a:spcBef>
              <a:spcAft>
                <a:spcPts val="0"/>
              </a:spcAft>
              <a:buClr>
                <a:schemeClr val="dk1"/>
              </a:buClr>
              <a:buSzPts val="1400"/>
              <a:buFont typeface="Calibri"/>
              <a:buAutoNum type="arabicPeriod"/>
            </a:pPr>
            <a:r>
              <a:rPr b="1" i="0" lang="en-IN" sz="1800" u="none" cap="none" strike="noStrike">
                <a:solidFill>
                  <a:schemeClr val="dk1"/>
                </a:solidFill>
                <a:latin typeface="Times New Roman"/>
                <a:ea typeface="Times New Roman"/>
                <a:cs typeface="Times New Roman"/>
                <a:sym typeface="Times New Roman"/>
              </a:rPr>
              <a:t>Back-end Development </a:t>
            </a:r>
            <a:endParaRPr/>
          </a:p>
          <a:p>
            <a:pPr indent="-342900" lvl="0" marL="342900" marR="0" rtl="0" algn="l">
              <a:spcBef>
                <a:spcPts val="0"/>
              </a:spcBef>
              <a:spcAft>
                <a:spcPts val="0"/>
              </a:spcAft>
              <a:buClr>
                <a:schemeClr val="dk1"/>
              </a:buClr>
              <a:buSzPts val="1400"/>
              <a:buFont typeface="Calibri"/>
              <a:buAutoNum type="arabicPeriod"/>
            </a:pPr>
            <a:r>
              <a:rPr b="1" i="0" lang="en-IN" sz="1800" u="none" cap="none" strike="noStrike">
                <a:solidFill>
                  <a:schemeClr val="dk1"/>
                </a:solidFill>
                <a:latin typeface="Times New Roman"/>
                <a:ea typeface="Times New Roman"/>
                <a:cs typeface="Times New Roman"/>
                <a:sym typeface="Times New Roman"/>
              </a:rPr>
              <a:t>Front-end Development</a:t>
            </a:r>
            <a:endParaRPr/>
          </a:p>
          <a:p>
            <a:pPr indent="-342900" lvl="0" marL="342900" marR="0" rtl="0" algn="l">
              <a:spcBef>
                <a:spcPts val="0"/>
              </a:spcBef>
              <a:spcAft>
                <a:spcPts val="0"/>
              </a:spcAft>
              <a:buClr>
                <a:schemeClr val="dk1"/>
              </a:buClr>
              <a:buSzPts val="1400"/>
              <a:buFont typeface="Calibri"/>
              <a:buAutoNum type="arabicPeriod"/>
            </a:pPr>
            <a:r>
              <a:rPr b="1" i="0" lang="en-IN" sz="1800" u="none" cap="none" strike="noStrike">
                <a:solidFill>
                  <a:schemeClr val="dk1"/>
                </a:solidFill>
                <a:latin typeface="Times New Roman"/>
                <a:ea typeface="Times New Roman"/>
                <a:cs typeface="Times New Roman"/>
                <a:sym typeface="Times New Roman"/>
              </a:rPr>
              <a:t>Conclusion</a:t>
            </a:r>
            <a:endParaRPr/>
          </a:p>
          <a:p>
            <a:pPr indent="-342900" lvl="0" marL="342900" marR="0" rtl="0" algn="l">
              <a:spcBef>
                <a:spcPts val="0"/>
              </a:spcBef>
              <a:spcAft>
                <a:spcPts val="0"/>
              </a:spcAft>
              <a:buClr>
                <a:schemeClr val="dk1"/>
              </a:buClr>
              <a:buSzPts val="1400"/>
              <a:buFont typeface="Calibri"/>
              <a:buAutoNum type="arabicPeriod"/>
            </a:pPr>
            <a:r>
              <a:rPr b="1" i="0" lang="en-IN" sz="1800" u="none" cap="none" strike="noStrike">
                <a:solidFill>
                  <a:schemeClr val="dk1"/>
                </a:solidFill>
                <a:latin typeface="Times New Roman"/>
                <a:ea typeface="Times New Roman"/>
                <a:cs typeface="Times New Roman"/>
                <a:sym typeface="Times New Roman"/>
              </a:rPr>
              <a:t>Future Work</a:t>
            </a:r>
            <a:endParaRPr/>
          </a:p>
          <a:p>
            <a:pPr indent="-342900" lvl="0" marL="342900" marR="0" rtl="0" algn="l">
              <a:spcBef>
                <a:spcPts val="0"/>
              </a:spcBef>
              <a:spcAft>
                <a:spcPts val="0"/>
              </a:spcAft>
              <a:buClr>
                <a:schemeClr val="dk1"/>
              </a:buClr>
              <a:buSzPts val="1400"/>
              <a:buFont typeface="Calibri"/>
              <a:buAutoNum type="arabicPeriod"/>
            </a:pPr>
            <a:r>
              <a:rPr b="1" i="0" lang="en-IN" sz="1800" u="none" cap="none" strike="noStrike">
                <a:solidFill>
                  <a:schemeClr val="dk1"/>
                </a:solidFill>
                <a:latin typeface="Times New Roman"/>
                <a:ea typeface="Times New Roman"/>
                <a:cs typeface="Times New Roman"/>
                <a:sym typeface="Times New Roman"/>
              </a:rPr>
              <a:t>References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cxnSp>
        <p:nvCxnSpPr>
          <p:cNvPr id="101" name="Google Shape;101;p15"/>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102" name="Google Shape;102;p15"/>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103" name="Google Shape;103;p15"/>
          <p:cNvSpPr txBox="1"/>
          <p:nvPr/>
        </p:nvSpPr>
        <p:spPr>
          <a:xfrm>
            <a:off x="432150" y="1865574"/>
            <a:ext cx="10886100" cy="1962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Connected</a:t>
            </a:r>
            <a:r>
              <a:rPr lang="en-IN" sz="1800">
                <a:solidFill>
                  <a:schemeClr val="dk1"/>
                </a:solidFill>
                <a:latin typeface="Times New Roman"/>
                <a:ea typeface="Times New Roman"/>
                <a:cs typeface="Times New Roman"/>
                <a:sym typeface="Times New Roman"/>
              </a:rPr>
              <a:t>: A Web-based Full Stack Social Networking Application</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SzPts val="1100"/>
              <a:buNone/>
            </a:pPr>
            <a:r>
              <a:rPr lang="en-IN" sz="1800">
                <a:solidFill>
                  <a:schemeClr val="dk1"/>
                </a:solidFill>
                <a:latin typeface="Times New Roman"/>
                <a:ea typeface="Times New Roman"/>
                <a:cs typeface="Times New Roman"/>
                <a:sym typeface="Times New Roman"/>
              </a:rPr>
              <a:t>The web-based full stack social networking app designed to foster meaningful connections and engagement.</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With Connected, users can register and login to create personalized profiles, post diverse content, search for other users, and easily follow them. </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4" name="Google Shape;104;p15"/>
          <p:cNvSpPr txBox="1"/>
          <p:nvPr/>
        </p:nvSpPr>
        <p:spPr>
          <a:xfrm>
            <a:off x="2499360" y="383848"/>
            <a:ext cx="8818879" cy="461665"/>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lt1"/>
                </a:solidFill>
                <a:latin typeface="Times New Roman"/>
                <a:ea typeface="Times New Roman"/>
                <a:cs typeface="Times New Roman"/>
                <a:sym typeface="Times New Roman"/>
              </a:rPr>
              <a:t>Introduction</a:t>
            </a:r>
            <a:endParaRPr sz="2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cxnSp>
        <p:nvCxnSpPr>
          <p:cNvPr id="110" name="Google Shape;110;p16"/>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111" name="Google Shape;111;p16"/>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112" name="Google Shape;112;p16"/>
          <p:cNvSpPr txBox="1"/>
          <p:nvPr/>
        </p:nvSpPr>
        <p:spPr>
          <a:xfrm>
            <a:off x="2499360" y="383848"/>
            <a:ext cx="8818879" cy="461665"/>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imes New Roman"/>
                <a:ea typeface="Times New Roman"/>
                <a:cs typeface="Times New Roman"/>
                <a:sym typeface="Times New Roman"/>
              </a:rPr>
              <a:t>Project Overview</a:t>
            </a:r>
            <a:endParaRPr sz="1400">
              <a:solidFill>
                <a:schemeClr val="lt1"/>
              </a:solidFill>
              <a:latin typeface="Arial"/>
              <a:ea typeface="Arial"/>
              <a:cs typeface="Arial"/>
              <a:sym typeface="Arial"/>
            </a:endParaRPr>
          </a:p>
        </p:txBody>
      </p:sp>
      <p:sp>
        <p:nvSpPr>
          <p:cNvPr id="113" name="Google Shape;113;p16"/>
          <p:cNvSpPr txBox="1"/>
          <p:nvPr/>
        </p:nvSpPr>
        <p:spPr>
          <a:xfrm>
            <a:off x="596756" y="1349650"/>
            <a:ext cx="10827900" cy="51486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None/>
            </a:pPr>
            <a:r>
              <a:rPr b="1" lang="en-IN" sz="1800">
                <a:solidFill>
                  <a:schemeClr val="dk1"/>
                </a:solidFill>
                <a:latin typeface="Times New Roman"/>
                <a:ea typeface="Times New Roman"/>
                <a:cs typeface="Times New Roman"/>
                <a:sym typeface="Times New Roman"/>
              </a:rPr>
              <a:t>Features:</a:t>
            </a:r>
            <a:endParaRPr b="1"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User Registration and Login/Logout:</a:t>
            </a:r>
            <a:endParaRPr b="1" sz="1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            Users can create their accounts by registering with their username.</a:t>
            </a:r>
            <a:endParaRPr sz="1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SzPts val="1100"/>
              <a:buNone/>
            </a:pPr>
            <a:r>
              <a:rPr lang="en-IN" sz="1800">
                <a:solidFill>
                  <a:schemeClr val="dk1"/>
                </a:solidFill>
                <a:latin typeface="Times New Roman"/>
                <a:ea typeface="Times New Roman"/>
                <a:cs typeface="Times New Roman"/>
                <a:sym typeface="Times New Roman"/>
              </a:rPr>
              <a:t>            Login functionality allows users to securely access their personalized profiles.</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Searching for Other Users:</a:t>
            </a:r>
            <a:endParaRPr b="1" sz="1800">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    The app offers a robust search functionality, allowing users to find and connect with other users easily.</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Posting Content:</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            Connected enables users to post content, including text and photos.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            Users can express themselves, share experiences, and engage with their followers through their posts.</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Following Other Users:</a:t>
            </a:r>
            <a:endParaRPr b="1" sz="1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Connect &amp; Engage enables users to follow their favorite individuals or accounts.</a:t>
            </a:r>
            <a:endParaRPr sz="1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By following others, users can stay updated with their posts.</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Responsive Element Hiding</a:t>
            </a:r>
            <a:endParaRPr b="1" sz="1800">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The project  utilizes media queries to hide certain elements on the page when the viewport width reaches specific breakpoints.</a:t>
            </a:r>
            <a:endParaRPr sz="1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7"/>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cxnSp>
        <p:nvCxnSpPr>
          <p:cNvPr id="119" name="Google Shape;119;p17"/>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120" name="Google Shape;120;p17"/>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121" name="Google Shape;121;p17"/>
          <p:cNvSpPr txBox="1"/>
          <p:nvPr/>
        </p:nvSpPr>
        <p:spPr>
          <a:xfrm>
            <a:off x="2499360" y="383848"/>
            <a:ext cx="8818879" cy="461665"/>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Times New Roman"/>
                <a:ea typeface="Times New Roman"/>
                <a:cs typeface="Times New Roman"/>
                <a:sym typeface="Times New Roman"/>
              </a:rPr>
              <a:t>Architecture Design</a:t>
            </a:r>
            <a:endParaRPr sz="1400">
              <a:solidFill>
                <a:schemeClr val="lt1"/>
              </a:solidFill>
              <a:latin typeface="Arial"/>
              <a:ea typeface="Arial"/>
              <a:cs typeface="Arial"/>
              <a:sym typeface="Arial"/>
            </a:endParaRPr>
          </a:p>
        </p:txBody>
      </p:sp>
      <p:sp>
        <p:nvSpPr>
          <p:cNvPr id="122" name="Google Shape;122;p17"/>
          <p:cNvSpPr txBox="1"/>
          <p:nvPr/>
        </p:nvSpPr>
        <p:spPr>
          <a:xfrm>
            <a:off x="490220" y="1349647"/>
            <a:ext cx="50268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sz="1400">
              <a:solidFill>
                <a:schemeClr val="dk1"/>
              </a:solidFill>
              <a:latin typeface="Arial"/>
              <a:ea typeface="Arial"/>
              <a:cs typeface="Arial"/>
              <a:sym typeface="Arial"/>
            </a:endParaRPr>
          </a:p>
        </p:txBody>
      </p:sp>
      <p:pic>
        <p:nvPicPr>
          <p:cNvPr id="123" name="Google Shape;123;p17"/>
          <p:cNvPicPr preferRelativeResize="0"/>
          <p:nvPr/>
        </p:nvPicPr>
        <p:blipFill rotWithShape="1">
          <a:blip r:embed="rId5">
            <a:alphaModFix/>
          </a:blip>
          <a:srcRect b="0" l="0" r="0" t="0"/>
          <a:stretch/>
        </p:blipFill>
        <p:spPr>
          <a:xfrm>
            <a:off x="261925" y="2371725"/>
            <a:ext cx="11668125" cy="2114550"/>
          </a:xfrm>
          <a:prstGeom prst="rect">
            <a:avLst/>
          </a:prstGeom>
          <a:noFill/>
          <a:ln>
            <a:noFill/>
          </a:ln>
        </p:spPr>
      </p:pic>
      <p:sp>
        <p:nvSpPr>
          <p:cNvPr id="124" name="Google Shape;124;p17"/>
          <p:cNvSpPr txBox="1"/>
          <p:nvPr/>
        </p:nvSpPr>
        <p:spPr>
          <a:xfrm>
            <a:off x="490225" y="4617175"/>
            <a:ext cx="2511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latin typeface="Calibri"/>
                <a:ea typeface="Calibri"/>
                <a:cs typeface="Calibri"/>
                <a:sym typeface="Calibri"/>
              </a:rPr>
              <a:t>Frontend</a:t>
            </a:r>
            <a:endParaRPr b="1" sz="1800">
              <a:latin typeface="Calibri"/>
              <a:ea typeface="Calibri"/>
              <a:cs typeface="Calibri"/>
              <a:sym typeface="Calibri"/>
            </a:endParaRPr>
          </a:p>
          <a:p>
            <a:pPr indent="0" lvl="0" marL="0" rtl="0" algn="l">
              <a:spcBef>
                <a:spcPts val="0"/>
              </a:spcBef>
              <a:spcAft>
                <a:spcPts val="0"/>
              </a:spcAft>
              <a:buNone/>
            </a:pPr>
            <a:r>
              <a:rPr lang="en-IN" sz="1800">
                <a:latin typeface="Calibri"/>
                <a:ea typeface="Calibri"/>
                <a:cs typeface="Calibri"/>
                <a:sym typeface="Calibri"/>
              </a:rPr>
              <a:t>Thymeleaf</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Html5</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Css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Bootstrap</a:t>
            </a:r>
            <a:endParaRPr sz="1800">
              <a:latin typeface="Calibri"/>
              <a:ea typeface="Calibri"/>
              <a:cs typeface="Calibri"/>
              <a:sym typeface="Calibri"/>
            </a:endParaRPr>
          </a:p>
        </p:txBody>
      </p:sp>
      <p:sp>
        <p:nvSpPr>
          <p:cNvPr id="125" name="Google Shape;125;p17"/>
          <p:cNvSpPr txBox="1"/>
          <p:nvPr/>
        </p:nvSpPr>
        <p:spPr>
          <a:xfrm>
            <a:off x="6910850" y="4699800"/>
            <a:ext cx="2131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latin typeface="Calibri"/>
                <a:ea typeface="Calibri"/>
                <a:cs typeface="Calibri"/>
                <a:sym typeface="Calibri"/>
              </a:rPr>
              <a:t>Backend</a:t>
            </a:r>
            <a:endParaRPr b="1" sz="1800">
              <a:latin typeface="Calibri"/>
              <a:ea typeface="Calibri"/>
              <a:cs typeface="Calibri"/>
              <a:sym typeface="Calibri"/>
            </a:endParaRPr>
          </a:p>
          <a:p>
            <a:pPr indent="0" lvl="0" marL="0" rtl="0" algn="l">
              <a:spcBef>
                <a:spcPts val="0"/>
              </a:spcBef>
              <a:spcAft>
                <a:spcPts val="0"/>
              </a:spcAft>
              <a:buNone/>
            </a:pPr>
            <a:r>
              <a:rPr lang="en-IN" sz="1800">
                <a:latin typeface="Calibri"/>
                <a:ea typeface="Calibri"/>
                <a:cs typeface="Calibri"/>
                <a:sym typeface="Calibri"/>
              </a:rPr>
              <a:t>SpringBoot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Web</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Jpa</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Mysql Driver</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Lombok</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IN" sz="1800">
                <a:latin typeface="Calibri"/>
                <a:ea typeface="Calibri"/>
                <a:cs typeface="Calibri"/>
                <a:sym typeface="Calibri"/>
              </a:rPr>
              <a:t>Devtools</a:t>
            </a:r>
            <a:endParaRPr sz="1800">
              <a:latin typeface="Calibri"/>
              <a:ea typeface="Calibri"/>
              <a:cs typeface="Calibri"/>
              <a:sym typeface="Calibri"/>
            </a:endParaRPr>
          </a:p>
        </p:txBody>
      </p:sp>
      <p:sp>
        <p:nvSpPr>
          <p:cNvPr id="126" name="Google Shape;126;p17"/>
          <p:cNvSpPr txBox="1"/>
          <p:nvPr/>
        </p:nvSpPr>
        <p:spPr>
          <a:xfrm>
            <a:off x="10579500" y="4699800"/>
            <a:ext cx="1222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latin typeface="Calibri"/>
                <a:ea typeface="Calibri"/>
                <a:cs typeface="Calibri"/>
                <a:sym typeface="Calibri"/>
              </a:rPr>
              <a:t>Database</a:t>
            </a:r>
            <a:endParaRPr b="1" sz="1800">
              <a:latin typeface="Calibri"/>
              <a:ea typeface="Calibri"/>
              <a:cs typeface="Calibri"/>
              <a:sym typeface="Calibri"/>
            </a:endParaRPr>
          </a:p>
          <a:p>
            <a:pPr indent="0" lvl="0" marL="0" rtl="0" algn="l">
              <a:spcBef>
                <a:spcPts val="0"/>
              </a:spcBef>
              <a:spcAft>
                <a:spcPts val="0"/>
              </a:spcAft>
              <a:buNone/>
            </a:pPr>
            <a:r>
              <a:rPr lang="en-IN" sz="1800">
                <a:latin typeface="Calibri"/>
                <a:ea typeface="Calibri"/>
                <a:cs typeface="Calibri"/>
                <a:sym typeface="Calibri"/>
              </a:rPr>
              <a:t>MySQL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8"/>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cxnSp>
        <p:nvCxnSpPr>
          <p:cNvPr id="132" name="Google Shape;132;p18"/>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133" name="Google Shape;133;p18"/>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134" name="Google Shape;134;p18"/>
          <p:cNvSpPr txBox="1"/>
          <p:nvPr/>
        </p:nvSpPr>
        <p:spPr>
          <a:xfrm>
            <a:off x="2499360" y="383848"/>
            <a:ext cx="8818879" cy="482633"/>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2400">
                <a:solidFill>
                  <a:schemeClr val="lt1"/>
                </a:solidFill>
                <a:latin typeface="Times New Roman"/>
                <a:ea typeface="Times New Roman"/>
                <a:cs typeface="Times New Roman"/>
                <a:sym typeface="Times New Roman"/>
              </a:rPr>
              <a:t>User Interface Design</a:t>
            </a:r>
            <a:endParaRPr sz="1400">
              <a:solidFill>
                <a:schemeClr val="lt1"/>
              </a:solidFill>
              <a:latin typeface="Arial"/>
              <a:ea typeface="Arial"/>
              <a:cs typeface="Arial"/>
              <a:sym typeface="Arial"/>
            </a:endParaRPr>
          </a:p>
        </p:txBody>
      </p:sp>
      <p:sp>
        <p:nvSpPr>
          <p:cNvPr id="135" name="Google Shape;135;p18"/>
          <p:cNvSpPr txBox="1"/>
          <p:nvPr/>
        </p:nvSpPr>
        <p:spPr>
          <a:xfrm>
            <a:off x="490220" y="1349647"/>
            <a:ext cx="502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sz="1400">
              <a:solidFill>
                <a:schemeClr val="dk1"/>
              </a:solidFill>
              <a:latin typeface="Arial"/>
              <a:ea typeface="Arial"/>
              <a:cs typeface="Arial"/>
              <a:sym typeface="Arial"/>
            </a:endParaRPr>
          </a:p>
        </p:txBody>
      </p:sp>
      <p:pic>
        <p:nvPicPr>
          <p:cNvPr id="136" name="Google Shape;136;p18"/>
          <p:cNvPicPr preferRelativeResize="0"/>
          <p:nvPr/>
        </p:nvPicPr>
        <p:blipFill>
          <a:blip r:embed="rId5">
            <a:alphaModFix/>
          </a:blip>
          <a:stretch>
            <a:fillRect/>
          </a:stretch>
        </p:blipFill>
        <p:spPr>
          <a:xfrm>
            <a:off x="1324400" y="1349650"/>
            <a:ext cx="9543199" cy="4548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9"/>
          <p:cNvPicPr preferRelativeResize="0"/>
          <p:nvPr/>
        </p:nvPicPr>
        <p:blipFill rotWithShape="1">
          <a:blip r:embed="rId3">
            <a:alphaModFix/>
          </a:blip>
          <a:srcRect b="0" l="0" r="0" t="0"/>
          <a:stretch/>
        </p:blipFill>
        <p:spPr>
          <a:xfrm flipH="1">
            <a:off x="0" y="18088"/>
            <a:ext cx="12192000" cy="6858000"/>
          </a:xfrm>
          <a:prstGeom prst="rect">
            <a:avLst/>
          </a:prstGeom>
          <a:noFill/>
          <a:ln>
            <a:noFill/>
          </a:ln>
        </p:spPr>
      </p:pic>
      <p:cxnSp>
        <p:nvCxnSpPr>
          <p:cNvPr id="142" name="Google Shape;142;p19"/>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143" name="Google Shape;143;p19"/>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144" name="Google Shape;144;p19"/>
          <p:cNvSpPr txBox="1"/>
          <p:nvPr/>
        </p:nvSpPr>
        <p:spPr>
          <a:xfrm>
            <a:off x="2499360" y="383848"/>
            <a:ext cx="8818879" cy="482633"/>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2400">
                <a:solidFill>
                  <a:schemeClr val="lt1"/>
                </a:solidFill>
                <a:latin typeface="Times New Roman"/>
                <a:ea typeface="Times New Roman"/>
                <a:cs typeface="Times New Roman"/>
                <a:sym typeface="Times New Roman"/>
              </a:rPr>
              <a:t>Back-end Development</a:t>
            </a:r>
            <a:endParaRPr sz="1400">
              <a:solidFill>
                <a:schemeClr val="lt1"/>
              </a:solidFill>
              <a:latin typeface="Arial"/>
              <a:ea typeface="Arial"/>
              <a:cs typeface="Arial"/>
              <a:sym typeface="Arial"/>
            </a:endParaRPr>
          </a:p>
        </p:txBody>
      </p:sp>
      <p:sp>
        <p:nvSpPr>
          <p:cNvPr id="145" name="Google Shape;145;p19"/>
          <p:cNvSpPr txBox="1"/>
          <p:nvPr/>
        </p:nvSpPr>
        <p:spPr>
          <a:xfrm>
            <a:off x="490220" y="1349647"/>
            <a:ext cx="50268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IN">
                <a:solidFill>
                  <a:schemeClr val="dk1"/>
                </a:solidFill>
              </a:rPr>
              <a:t>Spring boot layered architecture </a:t>
            </a:r>
            <a:endParaRPr b="1" sz="1400">
              <a:solidFill>
                <a:schemeClr val="dk1"/>
              </a:solidFill>
            </a:endParaRPr>
          </a:p>
        </p:txBody>
      </p:sp>
      <p:pic>
        <p:nvPicPr>
          <p:cNvPr id="146" name="Google Shape;146;p19"/>
          <p:cNvPicPr preferRelativeResize="0"/>
          <p:nvPr/>
        </p:nvPicPr>
        <p:blipFill>
          <a:blip r:embed="rId5">
            <a:alphaModFix/>
          </a:blip>
          <a:stretch>
            <a:fillRect/>
          </a:stretch>
        </p:blipFill>
        <p:spPr>
          <a:xfrm>
            <a:off x="490225" y="1904575"/>
            <a:ext cx="4762500" cy="3810000"/>
          </a:xfrm>
          <a:prstGeom prst="rect">
            <a:avLst/>
          </a:prstGeom>
          <a:noFill/>
          <a:ln>
            <a:noFill/>
          </a:ln>
        </p:spPr>
      </p:pic>
      <p:sp>
        <p:nvSpPr>
          <p:cNvPr id="147" name="Google Shape;147;p19"/>
          <p:cNvSpPr txBox="1"/>
          <p:nvPr/>
        </p:nvSpPr>
        <p:spPr>
          <a:xfrm>
            <a:off x="5517025" y="1904575"/>
            <a:ext cx="59880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IN">
                <a:latin typeface="Calibri"/>
                <a:ea typeface="Calibri"/>
                <a:cs typeface="Calibri"/>
                <a:sym typeface="Calibri"/>
              </a:rPr>
              <a:t>This layer is responsible for handling user interactions and presenting the application's user interface.</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It typically includes controllers, views, and other components that </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a:t>
            </a:r>
            <a:r>
              <a:rPr lang="en-IN">
                <a:latin typeface="Calibri"/>
                <a:ea typeface="Calibri"/>
                <a:cs typeface="Calibri"/>
                <a:sym typeface="Calibri"/>
              </a:rPr>
              <a:t>handle</a:t>
            </a:r>
            <a:r>
              <a:rPr lang="en-IN">
                <a:latin typeface="Calibri"/>
                <a:ea typeface="Calibri"/>
                <a:cs typeface="Calibri"/>
                <a:sym typeface="Calibri"/>
              </a:rPr>
              <a:t> HTTP requests and render response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The service layer contains business logic and acts as an intermediary between the presentation layer and the data access layer.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This layer is responsible for interacting with the database or any other data storage mechanism.</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It includes repositories, DAOs (Data Access Objects), or JPA </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(Java Persistence API) entities.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The database layer is responsible for storing and retrieving data from a database management system (DBMS).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0"/>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cxnSp>
        <p:nvCxnSpPr>
          <p:cNvPr id="153" name="Google Shape;153;p20"/>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154" name="Google Shape;154;p20"/>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155" name="Google Shape;155;p20"/>
          <p:cNvSpPr txBox="1"/>
          <p:nvPr/>
        </p:nvSpPr>
        <p:spPr>
          <a:xfrm>
            <a:off x="2499360" y="383848"/>
            <a:ext cx="8818879" cy="483017"/>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2400">
                <a:solidFill>
                  <a:schemeClr val="lt1"/>
                </a:solidFill>
                <a:latin typeface="Times New Roman"/>
                <a:ea typeface="Times New Roman"/>
                <a:cs typeface="Times New Roman"/>
                <a:sym typeface="Times New Roman"/>
              </a:rPr>
              <a:t>Front-end Development</a:t>
            </a:r>
            <a:r>
              <a:rPr lang="en-IN" sz="1400">
                <a:solidFill>
                  <a:schemeClr val="lt1"/>
                </a:solidFill>
                <a:latin typeface="Arial"/>
                <a:ea typeface="Arial"/>
                <a:cs typeface="Arial"/>
                <a:sym typeface="Arial"/>
              </a:rPr>
              <a:t> </a:t>
            </a:r>
            <a:endParaRPr/>
          </a:p>
        </p:txBody>
      </p:sp>
      <p:sp>
        <p:nvSpPr>
          <p:cNvPr id="156" name="Google Shape;156;p20"/>
          <p:cNvSpPr txBox="1"/>
          <p:nvPr/>
        </p:nvSpPr>
        <p:spPr>
          <a:xfrm>
            <a:off x="490225" y="1349650"/>
            <a:ext cx="10827900" cy="10065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Thymeleaf is used for generating dynamic HTML pages on the server-side. </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HTML defines the structure of the webpage, CSS is used for styling and appearance, and Bootstrap is a CSS framework that provides ready-made styles and components to enhance the design of web pages.</a:t>
            </a:r>
            <a:endParaRPr sz="1800">
              <a:solidFill>
                <a:schemeClr val="dk1"/>
              </a:solidFill>
              <a:latin typeface="Arial"/>
              <a:ea typeface="Arial"/>
              <a:cs typeface="Arial"/>
              <a:sym typeface="Arial"/>
            </a:endParaRPr>
          </a:p>
        </p:txBody>
      </p:sp>
      <p:pic>
        <p:nvPicPr>
          <p:cNvPr id="157" name="Google Shape;157;p20"/>
          <p:cNvPicPr preferRelativeResize="0"/>
          <p:nvPr/>
        </p:nvPicPr>
        <p:blipFill>
          <a:blip r:embed="rId5">
            <a:alphaModFix/>
          </a:blip>
          <a:stretch>
            <a:fillRect/>
          </a:stretch>
        </p:blipFill>
        <p:spPr>
          <a:xfrm>
            <a:off x="3890963" y="2468875"/>
            <a:ext cx="4410075" cy="438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1"/>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cxnSp>
        <p:nvCxnSpPr>
          <p:cNvPr id="163" name="Google Shape;163;p21"/>
          <p:cNvCxnSpPr/>
          <p:nvPr/>
        </p:nvCxnSpPr>
        <p:spPr>
          <a:xfrm>
            <a:off x="2404113" y="383848"/>
            <a:ext cx="0" cy="429893"/>
          </a:xfrm>
          <a:prstGeom prst="straightConnector1">
            <a:avLst/>
          </a:prstGeom>
          <a:noFill/>
          <a:ln cap="flat" cmpd="sng" w="12700">
            <a:solidFill>
              <a:srgbClr val="DD4F22"/>
            </a:solidFill>
            <a:prstDash val="solid"/>
            <a:miter lim="800000"/>
            <a:headEnd len="sm" w="sm" type="none"/>
            <a:tailEnd len="sm" w="sm" type="none"/>
          </a:ln>
        </p:spPr>
      </p:cxnSp>
      <p:pic>
        <p:nvPicPr>
          <p:cNvPr id="164" name="Google Shape;164;p21"/>
          <p:cNvPicPr preferRelativeResize="0"/>
          <p:nvPr/>
        </p:nvPicPr>
        <p:blipFill rotWithShape="1">
          <a:blip r:embed="rId4">
            <a:alphaModFix/>
          </a:blip>
          <a:srcRect b="0" l="0" r="0" t="0"/>
          <a:stretch/>
        </p:blipFill>
        <p:spPr>
          <a:xfrm>
            <a:off x="217505" y="338023"/>
            <a:ext cx="1963465" cy="521544"/>
          </a:xfrm>
          <a:prstGeom prst="rect">
            <a:avLst/>
          </a:prstGeom>
          <a:noFill/>
          <a:ln>
            <a:noFill/>
          </a:ln>
        </p:spPr>
      </p:pic>
      <p:sp>
        <p:nvSpPr>
          <p:cNvPr id="165" name="Google Shape;165;p21"/>
          <p:cNvSpPr txBox="1"/>
          <p:nvPr/>
        </p:nvSpPr>
        <p:spPr>
          <a:xfrm>
            <a:off x="2499360" y="383848"/>
            <a:ext cx="8818879" cy="483017"/>
          </a:xfrm>
          <a:prstGeom prst="rect">
            <a:avLst/>
          </a:prstGeom>
          <a:solidFill>
            <a:srgbClr val="FF6709"/>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2400">
                <a:solidFill>
                  <a:schemeClr val="lt1"/>
                </a:solidFill>
                <a:latin typeface="Times New Roman"/>
                <a:ea typeface="Times New Roman"/>
                <a:cs typeface="Times New Roman"/>
                <a:sym typeface="Times New Roman"/>
              </a:rPr>
              <a:t>Conclusion</a:t>
            </a:r>
            <a:endParaRPr/>
          </a:p>
        </p:txBody>
      </p:sp>
      <p:sp>
        <p:nvSpPr>
          <p:cNvPr id="166" name="Google Shape;166;p21"/>
          <p:cNvSpPr txBox="1"/>
          <p:nvPr/>
        </p:nvSpPr>
        <p:spPr>
          <a:xfrm>
            <a:off x="490231" y="1349650"/>
            <a:ext cx="10827900" cy="38742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Connected</a:t>
            </a:r>
            <a:r>
              <a:rPr lang="en-IN" sz="1800">
                <a:solidFill>
                  <a:schemeClr val="dk1"/>
                </a:solidFill>
                <a:latin typeface="Times New Roman"/>
                <a:ea typeface="Times New Roman"/>
                <a:cs typeface="Times New Roman"/>
                <a:sym typeface="Times New Roman"/>
              </a:rPr>
              <a:t>, the innovative web-based full-stack social networking app that brings people together like never before. With Connected, users can seamlessly register, login, post content, search for other users, and even follow their favorite individuals. Our platform empowers individuals to build meaningful connections, share experiences, and foster a sense of community in the digital age.</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Features: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User Registration and Login/Logout</a:t>
            </a: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Searching for Other Users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Posting Content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Following Other Users</a:t>
            </a: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IN" sz="1800">
                <a:solidFill>
                  <a:schemeClr val="dk1"/>
                </a:solidFill>
                <a:latin typeface="Times New Roman"/>
                <a:ea typeface="Times New Roman"/>
                <a:cs typeface="Times New Roman"/>
                <a:sym typeface="Times New Roman"/>
              </a:rPr>
              <a:t>Responsive Element Hiding</a:t>
            </a:r>
            <a:endParaRPr b="1"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b="1"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