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vik Ghosh" initials="SG" lastIdx="0" clrIdx="0">
    <p:extLst>
      <p:ext uri="{19B8F6BF-5375-455C-9EA6-DF929625EA0E}">
        <p15:presenceInfo xmlns:p15="http://schemas.microsoft.com/office/powerpoint/2012/main" userId="S-1-12-1-3678471508-1135336906-1203113859-561252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FE6C5-B145-4DE0-8D64-B4C25B39A0DC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36058-B56A-49F3-8886-5943D907D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29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07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336058-B56A-49F3-8886-5943D907D1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8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3A3C-B004-44EF-BD52-D697857EB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D618E-A485-402F-8A6E-BDA31769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D70C1-11EC-4496-99C9-B6075513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02562-CB24-4ED8-B02F-7FDABD71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E50A8-2FFA-4206-9262-E6831470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8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F267-91D3-49EA-B817-9F8D31159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63DDC-88B0-46CF-90A6-168B27DC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AC405-7193-430D-ABB9-5A1A5FB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3180-3441-4477-899B-B20547C6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23E4-0274-4BF1-BC65-C16CDB22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74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E1984-8B3E-418E-847A-F7FB86F4C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DAD89-B02E-45EC-9972-284979E33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86A4E-821A-4A2E-87B8-096077BEA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2CB57-C5FE-47E8-A80C-809C1F9C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96A18-F724-4700-B612-F5C54F1A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1B2-7298-4EC4-A90E-3B08F84C9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F053-AF3E-4C41-8C48-E7C34D8E2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E9E4-3400-4E1F-A348-45C871B6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69910-EFBD-4742-8C0B-FD0A712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FEF5-14C5-4F0A-84A8-979BC4F8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81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06930-1D24-4549-ACAC-CE3180456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41CC9-B59C-4EDD-B364-18E0132A2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95561-E79C-4B55-8706-6ACC6FB3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AA7B-A5DE-493F-A415-A87BC2DC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AE2C-BB4D-4FFB-AE7C-8F0AA60D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16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B877-87A7-48EC-AA04-5FD4293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1A1C-609E-4175-99BB-03FF242ACA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C2687-0663-45E8-B1C9-F07E688F5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AF70C-6E90-4E9A-B81F-86081E1A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0D565-97F4-477D-842C-59E76FBB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39D0-AF07-4BA2-AF93-E40A660C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34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C2805-4BEB-462A-925D-D843B6AB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DB89E-7FB1-4130-8D8E-02BD4EE0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EE231-1FBE-45F4-89EA-E0F5801CB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EEDF3F-7317-448C-BC42-04264CBFA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1C321-83D2-4F63-95CA-FB6539F30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CBD10-23D5-4E8C-8510-AFC27FED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B8A00-2F65-45E9-B4AD-FACDE4F9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AEF74-C1FC-4A7C-B804-D88B5608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24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364F-E60F-4F8D-9780-7C84E685F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88967-0DF2-4099-B574-8AF125F8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B3249-5062-436D-B17F-2544DBC0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3AF1F-664B-4A42-AED0-7C6A6B1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1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97184-90AE-475B-BDA5-28F5098C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4D754B-2B90-47B3-AEBF-A50E151C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72D50-1D4B-461A-B1FA-F0C6C6B1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02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8D63-235A-4CC9-A223-794C3B26E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67FD-D3BB-4078-B99C-DA40773A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99C60-AF84-4394-A690-20481C962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5561D-3226-4B68-A430-2032B597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EAF9-9FA0-402B-8CF8-09139D04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D9E6-AA24-4160-8B2E-568EA2C3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46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388F-8EC9-401A-8DC6-C1229B76A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E0B8B-EC4B-4A4B-97A7-9FC587826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44BF-45AD-4FA9-8E83-B08A195A3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ED3C-A75B-4943-A6A7-262A06BA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7C4E3-63F7-4EFB-A9F6-8B9649CB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A3D3-18FE-4252-8CBE-F63EA091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70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7A0B5-9DD5-4BE3-9E64-5EB52BD4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8C398-4306-46D9-86E8-2846E88C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2B7F-7428-4411-9F46-3F270E5AA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D26CF-95FA-4718-A98B-7DBC5ABB534F}" type="datetimeFigureOut">
              <a:rPr lang="en-IN" smtClean="0"/>
              <a:t>31-07-2019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1B4B5-C288-4F81-9140-990D6DB69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F80DA-CD92-4E59-9B19-2E0AF6046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44673-16A4-4198-AA36-CBA67123CA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96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76EFF-E5A0-438B-AD07-5E7A1902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9621"/>
            <a:ext cx="10515600" cy="5677342"/>
          </a:xfrm>
        </p:spPr>
        <p:txBody>
          <a:bodyPr/>
          <a:lstStyle/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sz="4000" b="1" dirty="0">
                <a:solidFill>
                  <a:schemeClr val="accent1"/>
                </a:solidFill>
              </a:rPr>
              <a:t>Basics of Microservice Architecture</a:t>
            </a: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en-IN" sz="4000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IN" sz="1800" b="1" dirty="0">
                <a:solidFill>
                  <a:schemeClr val="accent1"/>
                </a:solidFill>
              </a:rPr>
              <a:t>				</a:t>
            </a:r>
            <a:r>
              <a:rPr lang="en-IN" sz="1800" b="1" i="1" dirty="0">
                <a:solidFill>
                  <a:schemeClr val="accent1"/>
                </a:solidFill>
              </a:rPr>
              <a:t>				</a:t>
            </a:r>
            <a:r>
              <a:rPr lang="en-IN" sz="1800" b="1" i="1" dirty="0"/>
              <a:t>Presenter:</a:t>
            </a:r>
            <a:r>
              <a:rPr lang="en-IN" sz="1800" b="1" i="1" u="sng" dirty="0">
                <a:solidFill>
                  <a:schemeClr val="accent1"/>
                </a:solidFill>
              </a:rPr>
              <a:t> Souvik Ghosh</a:t>
            </a:r>
          </a:p>
        </p:txBody>
      </p:sp>
    </p:spTree>
    <p:extLst>
      <p:ext uri="{BB962C8B-B14F-4D97-AF65-F5344CB8AC3E}">
        <p14:creationId xmlns:p14="http://schemas.microsoft.com/office/powerpoint/2010/main" val="229630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9DA-7CCF-4E96-8C3B-BB70096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Fault Tolerance With Hystrix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D3D-8DC7-4895-B1BA-9F4A739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             </a:t>
            </a:r>
            <a:r>
              <a:rPr lang="en-IN" sz="2400" i="1" dirty="0"/>
              <a:t>Faulty Ms-B returns a default output to make the other services safe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19AAE-B55B-48B2-BA68-AB7DE19DC751}"/>
              </a:ext>
            </a:extLst>
          </p:cNvPr>
          <p:cNvSpPr/>
          <p:nvPr/>
        </p:nvSpPr>
        <p:spPr>
          <a:xfrm>
            <a:off x="3390661" y="3969505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6BFF8-F160-41BC-AF74-95640BD75C92}"/>
              </a:ext>
            </a:extLst>
          </p:cNvPr>
          <p:cNvSpPr/>
          <p:nvPr/>
        </p:nvSpPr>
        <p:spPr>
          <a:xfrm>
            <a:off x="5343525" y="2277118"/>
            <a:ext cx="2093802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  <a:p>
            <a:pPr algn="ctr"/>
            <a:r>
              <a:rPr lang="en-IN" dirty="0"/>
              <a:t>(Faulty Service)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E00C85-D3AA-4C2A-BACB-956E4EA3EC6B}"/>
              </a:ext>
            </a:extLst>
          </p:cNvPr>
          <p:cNvSpPr/>
          <p:nvPr/>
        </p:nvSpPr>
        <p:spPr>
          <a:xfrm>
            <a:off x="8204173" y="370982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072AFEBE-A4F4-46CE-B0C0-567B7EA3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770" y="3709824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2F5379D-5B3E-4DB2-AC24-2BB37C4535F0}"/>
              </a:ext>
            </a:extLst>
          </p:cNvPr>
          <p:cNvSpPr/>
          <p:nvPr/>
        </p:nvSpPr>
        <p:spPr>
          <a:xfrm>
            <a:off x="1088800" y="4577171"/>
            <a:ext cx="1020340" cy="320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9C5060-6807-4E5F-A31F-711DCCDEF68A}"/>
              </a:ext>
            </a:extLst>
          </p:cNvPr>
          <p:cNvCxnSpPr>
            <a:cxnSpLocks/>
          </p:cNvCxnSpPr>
          <p:nvPr/>
        </p:nvCxnSpPr>
        <p:spPr>
          <a:xfrm flipH="1" flipV="1">
            <a:off x="6829425" y="3028369"/>
            <a:ext cx="1215804" cy="786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269B10-FB88-43E1-8C84-10E9F702A205}"/>
              </a:ext>
            </a:extLst>
          </p:cNvPr>
          <p:cNvCxnSpPr>
            <a:cxnSpLocks/>
          </p:cNvCxnSpPr>
          <p:nvPr/>
        </p:nvCxnSpPr>
        <p:spPr>
          <a:xfrm flipH="1">
            <a:off x="4629253" y="3057097"/>
            <a:ext cx="1168594" cy="762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D3C704-103F-44C9-A6ED-986E9A30D51E}"/>
              </a:ext>
            </a:extLst>
          </p:cNvPr>
          <p:cNvCxnSpPr/>
          <p:nvPr/>
        </p:nvCxnSpPr>
        <p:spPr>
          <a:xfrm flipH="1">
            <a:off x="2419350" y="4366056"/>
            <a:ext cx="781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98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9DA-7CCF-4E96-8C3B-BB70096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Centralized Configuration By Config Server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D3D-8DC7-4895-B1BA-9F4A739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i="1" dirty="0"/>
              <a:t>Storing All Configurations in a GIT Repository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6BFF8-F160-41BC-AF74-95640BD75C92}"/>
              </a:ext>
            </a:extLst>
          </p:cNvPr>
          <p:cNvSpPr/>
          <p:nvPr/>
        </p:nvSpPr>
        <p:spPr>
          <a:xfrm>
            <a:off x="7564667" y="2701791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E00C85-D3AA-4C2A-BACB-956E4EA3EC6B}"/>
              </a:ext>
            </a:extLst>
          </p:cNvPr>
          <p:cNvSpPr/>
          <p:nvPr/>
        </p:nvSpPr>
        <p:spPr>
          <a:xfrm>
            <a:off x="7564667" y="359061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5EE24-C27C-4BBE-B340-17F4D2474550}"/>
              </a:ext>
            </a:extLst>
          </p:cNvPr>
          <p:cNvSpPr/>
          <p:nvPr/>
        </p:nvSpPr>
        <p:spPr>
          <a:xfrm>
            <a:off x="7564666" y="4479437"/>
            <a:ext cx="2118049" cy="70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54F46-BE53-45B8-A02B-856D7C5B33A4}"/>
              </a:ext>
            </a:extLst>
          </p:cNvPr>
          <p:cNvSpPr/>
          <p:nvPr/>
        </p:nvSpPr>
        <p:spPr>
          <a:xfrm>
            <a:off x="3638146" y="3425513"/>
            <a:ext cx="2003898" cy="1033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Cloud Config Server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28244-9B49-4B64-B4B4-A1653663E468}"/>
              </a:ext>
            </a:extLst>
          </p:cNvPr>
          <p:cNvCxnSpPr>
            <a:cxnSpLocks/>
          </p:cNvCxnSpPr>
          <p:nvPr/>
        </p:nvCxnSpPr>
        <p:spPr>
          <a:xfrm flipH="1">
            <a:off x="5933872" y="3151762"/>
            <a:ext cx="1254868" cy="35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40F8DA-B93D-4CAB-8226-1DAE70D7205D}"/>
              </a:ext>
            </a:extLst>
          </p:cNvPr>
          <p:cNvCxnSpPr>
            <a:cxnSpLocks/>
          </p:cNvCxnSpPr>
          <p:nvPr/>
        </p:nvCxnSpPr>
        <p:spPr>
          <a:xfrm flipH="1">
            <a:off x="5933872" y="3926516"/>
            <a:ext cx="1254868" cy="1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7799893-AE15-448B-B3DC-7203014B826D}"/>
              </a:ext>
            </a:extLst>
          </p:cNvPr>
          <p:cNvCxnSpPr>
            <a:cxnSpLocks/>
          </p:cNvCxnSpPr>
          <p:nvPr/>
        </p:nvCxnSpPr>
        <p:spPr>
          <a:xfrm flipH="1" flipV="1">
            <a:off x="5893582" y="4377448"/>
            <a:ext cx="1295158" cy="44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9B50FA-D5D9-483E-B262-BBDFE43CAA9B}"/>
              </a:ext>
            </a:extLst>
          </p:cNvPr>
          <p:cNvCxnSpPr/>
          <p:nvPr/>
        </p:nvCxnSpPr>
        <p:spPr>
          <a:xfrm flipH="1">
            <a:off x="3025302" y="3939702"/>
            <a:ext cx="52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be 23">
            <a:extLst>
              <a:ext uri="{FF2B5EF4-FFF2-40B4-BE49-F238E27FC236}">
                <a16:creationId xmlns:a16="http://schemas.microsoft.com/office/drawing/2014/main" id="{24AFFFD3-68A4-483F-A839-EF7FBE844D23}"/>
              </a:ext>
            </a:extLst>
          </p:cNvPr>
          <p:cNvSpPr/>
          <p:nvPr/>
        </p:nvSpPr>
        <p:spPr>
          <a:xfrm>
            <a:off x="1780162" y="3580517"/>
            <a:ext cx="894944" cy="79693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Repo</a:t>
            </a:r>
          </a:p>
        </p:txBody>
      </p:sp>
    </p:spTree>
    <p:extLst>
      <p:ext uri="{BB962C8B-B14F-4D97-AF65-F5344CB8AC3E}">
        <p14:creationId xmlns:p14="http://schemas.microsoft.com/office/powerpoint/2010/main" val="364277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729DA-7CCF-4E96-8C3B-BB70096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Sample Microservices Architecture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D3D-8DC7-4895-B1BA-9F4A739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endParaRPr lang="en-US" sz="2000" i="1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999AAEA-6107-49CE-8ECC-96C735DD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1180190"/>
            <a:ext cx="6553545" cy="450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88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545AD-C8D3-4A57-ACCF-52A36F0DB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6531"/>
            <a:ext cx="10515600" cy="571043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                        </a:t>
            </a:r>
            <a:r>
              <a:rPr lang="en-IN" sz="6000" dirty="0">
                <a:solidFill>
                  <a:schemeClr val="accent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Thank You</a:t>
            </a:r>
          </a:p>
        </p:txBody>
      </p:sp>
      <p:pic>
        <p:nvPicPr>
          <p:cNvPr id="6" name="Graphic 5" descr="Angel face with no fill">
            <a:extLst>
              <a:ext uri="{FF2B5EF4-FFF2-40B4-BE49-F238E27FC236}">
                <a16:creationId xmlns:a16="http://schemas.microsoft.com/office/drawing/2014/main" id="{2DCF525C-5247-4831-87EF-AD2C73E2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0" y="2407347"/>
            <a:ext cx="8858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5C0-184F-47D3-9715-CEF7B858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7817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Aldhabi" panose="020B0604020202020204" pitchFamily="2" charset="-78"/>
                <a:cs typeface="Aldhabi" panose="020B0604020202020204" pitchFamily="2" charset="-78"/>
              </a:rPr>
              <a:t>TOPICS OF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5957-9070-4B29-8E8A-6BD20937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3575"/>
            <a:ext cx="9144000" cy="36195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Microservice?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</a:t>
            </a:r>
            <a:r>
              <a:rPr lang="en-IN" sz="18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Monolithic</a:t>
            </a: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Architecture and It’s Drawbacks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Why to Use Microservice Architecture?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in Microservices Implementation and How to Resolve It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is Service Discovery and Eureka?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Calling Another Microservice and Load  Balancing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 of API Gateway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Fault Tolerance With Hystrix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Centralized Configuration Using Spring Cloud Config Server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IN" sz="1800" b="1" i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Sample Microservices Architecture</a:t>
            </a: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  <a:p>
            <a:pPr marL="342900" indent="-342900">
              <a:buAutoNum type="arabicPeriod"/>
            </a:pPr>
            <a:endParaRPr lang="en-IN" sz="1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7003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5C0-184F-47D3-9715-CEF7B8587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47817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/>
                </a:solidFill>
              </a:rPr>
              <a:t>What are Microservices?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5957-9070-4B29-8E8A-6BD20937F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9429"/>
            <a:ext cx="9144000" cy="3776208"/>
          </a:xfrm>
        </p:spPr>
        <p:txBody>
          <a:bodyPr>
            <a:normAutofit/>
          </a:bodyPr>
          <a:lstStyle/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endParaRPr lang="en-IN" sz="3200" b="1" dirty="0">
              <a:latin typeface="+mj-lt"/>
              <a:ea typeface="+mj-ea"/>
              <a:cs typeface="+mj-cs"/>
            </a:endParaRPr>
          </a:p>
          <a:p>
            <a:r>
              <a:rPr lang="en-IN" sz="1600" b="1" dirty="0">
                <a:latin typeface="+mj-lt"/>
                <a:ea typeface="+mj-ea"/>
                <a:cs typeface="+mj-cs"/>
              </a:rPr>
              <a:t>Monolithic Architecture                                                        Microservices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B365C4-5840-412E-BD0A-FF44399DC14C}"/>
              </a:ext>
            </a:extLst>
          </p:cNvPr>
          <p:cNvSpPr/>
          <p:nvPr/>
        </p:nvSpPr>
        <p:spPr>
          <a:xfrm>
            <a:off x="2522376" y="2586912"/>
            <a:ext cx="2397968" cy="207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Application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2D72F-9761-4614-A857-FA3DE82B2B8F}"/>
              </a:ext>
            </a:extLst>
          </p:cNvPr>
          <p:cNvSpPr/>
          <p:nvPr/>
        </p:nvSpPr>
        <p:spPr>
          <a:xfrm>
            <a:off x="6802016" y="2579914"/>
            <a:ext cx="1268964" cy="667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E1FC7B-43E0-4292-A1E6-17FD327D2947}"/>
              </a:ext>
            </a:extLst>
          </p:cNvPr>
          <p:cNvSpPr/>
          <p:nvPr/>
        </p:nvSpPr>
        <p:spPr>
          <a:xfrm>
            <a:off x="6798908" y="2579914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5BBAC3-4CD3-42F3-B379-A0D1F80E6E80}"/>
              </a:ext>
            </a:extLst>
          </p:cNvPr>
          <p:cNvSpPr/>
          <p:nvPr/>
        </p:nvSpPr>
        <p:spPr>
          <a:xfrm>
            <a:off x="8397551" y="2579914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DBF2D-DDC4-4030-B94D-B46F9465CD33}"/>
              </a:ext>
            </a:extLst>
          </p:cNvPr>
          <p:cNvSpPr/>
          <p:nvPr/>
        </p:nvSpPr>
        <p:spPr>
          <a:xfrm>
            <a:off x="6798908" y="3732245"/>
            <a:ext cx="1268964" cy="849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9AB96B-11E7-4B85-8AE7-3C7013B58487}"/>
              </a:ext>
            </a:extLst>
          </p:cNvPr>
          <p:cNvSpPr/>
          <p:nvPr/>
        </p:nvSpPr>
        <p:spPr>
          <a:xfrm>
            <a:off x="8397551" y="3718249"/>
            <a:ext cx="1268964" cy="8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Application a4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7FB253D-ACA7-4A46-8A3D-BEEBC9E17150}"/>
              </a:ext>
            </a:extLst>
          </p:cNvPr>
          <p:cNvSpPr/>
          <p:nvPr/>
        </p:nvSpPr>
        <p:spPr>
          <a:xfrm>
            <a:off x="5393093" y="3368350"/>
            <a:ext cx="951723" cy="48052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5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15F4-7BCC-4004-AC6C-3ECDEC4A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159" y="1088409"/>
            <a:ext cx="10515600" cy="737216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Drawbacks of Monolithic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91454-6F11-4B86-A044-987BFC853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800"/>
            <a:ext cx="10515600" cy="420195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sz="1800" dirty="0"/>
              <a:t>		</a:t>
            </a:r>
            <a:r>
              <a:rPr lang="en-IN" sz="2000" b="1" dirty="0"/>
              <a:t>1.    </a:t>
            </a:r>
            <a:r>
              <a:rPr lang="en-IN" sz="2000" b="1" dirty="0">
                <a:solidFill>
                  <a:srgbClr val="0070C0"/>
                </a:solidFill>
              </a:rPr>
              <a:t>Large monolithic code base is very difficult to understand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2.    </a:t>
            </a:r>
            <a:r>
              <a:rPr lang="en-IN" sz="2000" b="1" dirty="0">
                <a:solidFill>
                  <a:srgbClr val="0070C0"/>
                </a:solidFill>
              </a:rPr>
              <a:t>It’s not fault tolerant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3.    </a:t>
            </a:r>
            <a:r>
              <a:rPr lang="en-IN" sz="2000" b="1" dirty="0">
                <a:solidFill>
                  <a:srgbClr val="0070C0"/>
                </a:solidFill>
              </a:rPr>
              <a:t>Overloaded Web Container and Overloaded IDE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4.    </a:t>
            </a:r>
            <a:r>
              <a:rPr lang="en-IN" sz="2000" b="1" dirty="0">
                <a:solidFill>
                  <a:srgbClr val="0070C0"/>
                </a:solidFill>
              </a:rPr>
              <a:t>Frequent deployment is difficult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5.    </a:t>
            </a:r>
            <a:r>
              <a:rPr lang="en-IN" sz="2000" b="1" dirty="0">
                <a:solidFill>
                  <a:srgbClr val="0070C0"/>
                </a:solidFill>
              </a:rPr>
              <a:t>Scaling the application is difficult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6.    </a:t>
            </a:r>
            <a:r>
              <a:rPr lang="en-IN" sz="2000" b="1" dirty="0">
                <a:solidFill>
                  <a:srgbClr val="0070C0"/>
                </a:solidFill>
              </a:rPr>
              <a:t>“A </a:t>
            </a:r>
            <a:r>
              <a:rPr lang="en-US" sz="2000" b="1" dirty="0">
                <a:solidFill>
                  <a:srgbClr val="0070C0"/>
                </a:solidFill>
              </a:rPr>
              <a:t>monolithic architecture forces you to be married to the technology stack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</a:rPr>
              <a:t>		        </a:t>
            </a:r>
            <a:r>
              <a:rPr lang="en-US" sz="2000" b="1" dirty="0"/>
              <a:t>(</a:t>
            </a:r>
            <a:r>
              <a:rPr lang="en-US" sz="2000" b="1" dirty="0">
                <a:solidFill>
                  <a:srgbClr val="0070C0"/>
                </a:solidFill>
              </a:rPr>
              <a:t>and in some cases, to a particular version of the technology</a:t>
            </a:r>
            <a:r>
              <a:rPr lang="en-US" sz="2000" b="1" dirty="0"/>
              <a:t>)</a:t>
            </a:r>
            <a:r>
              <a:rPr lang="en-US" sz="2000" b="1" dirty="0">
                <a:solidFill>
                  <a:srgbClr val="0070C0"/>
                </a:solidFill>
              </a:rPr>
              <a:t> you choose at 		        the start of the development.”</a:t>
            </a:r>
            <a:endParaRPr lang="en-IN" sz="2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583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645E-14EA-4B1B-9ED1-7BD99678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8416"/>
            <a:ext cx="10515600" cy="111219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Why Microservice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0EEC-68FC-47E5-A459-DEA480191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3536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b="1" dirty="0"/>
              <a:t>		</a:t>
            </a:r>
          </a:p>
          <a:p>
            <a:pPr marL="0" indent="0">
              <a:buNone/>
            </a:pPr>
            <a:r>
              <a:rPr lang="en-IN" sz="1900" b="1" dirty="0"/>
              <a:t>		</a:t>
            </a:r>
            <a:r>
              <a:rPr lang="en-IN" sz="2000" b="1" dirty="0"/>
              <a:t>1.    </a:t>
            </a:r>
            <a:r>
              <a:rPr lang="en-IN" sz="2000" b="1" dirty="0">
                <a:solidFill>
                  <a:schemeClr val="accent1"/>
                </a:solidFill>
              </a:rPr>
              <a:t>Code base is better understandable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2.    </a:t>
            </a:r>
            <a:r>
              <a:rPr lang="en-US" sz="2000" b="1" dirty="0">
                <a:solidFill>
                  <a:schemeClr val="accent1"/>
                </a:solidFill>
              </a:rPr>
              <a:t>Highly maintainable and testable - enables rapid and frequent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		        development  and deployment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		</a:t>
            </a:r>
            <a:r>
              <a:rPr lang="en-IN" sz="2000" b="1" dirty="0"/>
              <a:t>3.    </a:t>
            </a:r>
            <a:r>
              <a:rPr lang="en-IN" sz="2000" b="1" dirty="0">
                <a:solidFill>
                  <a:srgbClr val="0070C0"/>
                </a:solidFill>
              </a:rPr>
              <a:t>Loosely coupled with other services so independently deployable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4.    </a:t>
            </a:r>
            <a:r>
              <a:rPr lang="en-IN" sz="2000" b="1" dirty="0">
                <a:solidFill>
                  <a:srgbClr val="0070C0"/>
                </a:solidFill>
              </a:rPr>
              <a:t>Improved fault isolation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 		</a:t>
            </a:r>
            <a:r>
              <a:rPr lang="en-IN" sz="2000" b="1" dirty="0"/>
              <a:t>5.    </a:t>
            </a:r>
            <a:r>
              <a:rPr lang="en-IN" sz="2000" b="1" dirty="0">
                <a:solidFill>
                  <a:schemeClr val="accent1"/>
                </a:solidFill>
              </a:rPr>
              <a:t>Adapting new technologies is easier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1"/>
                </a:solidFill>
              </a:rPr>
              <a:t>		</a:t>
            </a:r>
            <a:r>
              <a:rPr lang="en-IN" sz="2000" b="1" dirty="0"/>
              <a:t>6.    </a:t>
            </a:r>
            <a:r>
              <a:rPr lang="en-IN" sz="2000" b="1" dirty="0">
                <a:solidFill>
                  <a:schemeClr val="accent1"/>
                </a:solidFill>
              </a:rPr>
              <a:t>The faster IDE makes developer more productive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25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EF6F-7D27-47BB-82F6-193E2DD0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63" y="624602"/>
            <a:ext cx="10515600" cy="117750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</a:rPr>
              <a:t>Challenges in Microservices Implementation and Solutions</a:t>
            </a:r>
            <a:endParaRPr lang="en-IN" sz="32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9EDE2-9158-4914-97B6-AD9CACCC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72" y="1497237"/>
            <a:ext cx="10666442" cy="513054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4156C5-FEAB-40CE-8ADC-0D904FD7D416}"/>
              </a:ext>
            </a:extLst>
          </p:cNvPr>
          <p:cNvSpPr/>
          <p:nvPr/>
        </p:nvSpPr>
        <p:spPr>
          <a:xfrm>
            <a:off x="1175649" y="1928788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Discovering all the running services and their instances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437E7D-18FE-4ED2-A496-FC9874929C59}"/>
              </a:ext>
            </a:extLst>
          </p:cNvPr>
          <p:cNvSpPr/>
          <p:nvPr/>
        </p:nvSpPr>
        <p:spPr>
          <a:xfrm>
            <a:off x="1175650" y="2702199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Taking care of multiple service calls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23E7BD-6F63-4FE9-B44F-8F582A6B78F3}"/>
              </a:ext>
            </a:extLst>
          </p:cNvPr>
          <p:cNvSpPr/>
          <p:nvPr/>
        </p:nvSpPr>
        <p:spPr>
          <a:xfrm>
            <a:off x="1175650" y="3503085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Finding easier way of load balancing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57F514-2ED0-44F1-A57B-FBC43E7F1031}"/>
              </a:ext>
            </a:extLst>
          </p:cNvPr>
          <p:cNvSpPr/>
          <p:nvPr/>
        </p:nvSpPr>
        <p:spPr>
          <a:xfrm>
            <a:off x="1175650" y="4280788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Maintaining configuration of multiple   services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8FBE03-284A-4523-9CF0-BF07E39A3EC7}"/>
              </a:ext>
            </a:extLst>
          </p:cNvPr>
          <p:cNvSpPr/>
          <p:nvPr/>
        </p:nvSpPr>
        <p:spPr>
          <a:xfrm>
            <a:off x="1175650" y="5036977"/>
            <a:ext cx="4068147" cy="6438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Monitoring all the incoming requests to all the services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A190CA-C78E-4841-8014-9A2B5DE65C68}"/>
              </a:ext>
            </a:extLst>
          </p:cNvPr>
          <p:cNvSpPr/>
          <p:nvPr/>
        </p:nvSpPr>
        <p:spPr>
          <a:xfrm>
            <a:off x="1175650" y="5798805"/>
            <a:ext cx="4068147" cy="546375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Handling Fault Tolerance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5486793-7BC4-47FC-9F3E-324220A4CEA3}"/>
              </a:ext>
            </a:extLst>
          </p:cNvPr>
          <p:cNvSpPr/>
          <p:nvPr/>
        </p:nvSpPr>
        <p:spPr>
          <a:xfrm>
            <a:off x="5645021" y="2221334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7D6B5F7-479A-44D2-B314-64B7A21BD91E}"/>
              </a:ext>
            </a:extLst>
          </p:cNvPr>
          <p:cNvSpPr/>
          <p:nvPr/>
        </p:nvSpPr>
        <p:spPr>
          <a:xfrm>
            <a:off x="5626359" y="2950968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CFE16F7-22A0-4400-A620-630A914CABED}"/>
              </a:ext>
            </a:extLst>
          </p:cNvPr>
          <p:cNvSpPr/>
          <p:nvPr/>
        </p:nvSpPr>
        <p:spPr>
          <a:xfrm>
            <a:off x="5596808" y="3730398"/>
            <a:ext cx="469641" cy="2052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5065F3E-C702-4C7E-9F6B-EF12D2BC06B0}"/>
              </a:ext>
            </a:extLst>
          </p:cNvPr>
          <p:cNvSpPr/>
          <p:nvPr/>
        </p:nvSpPr>
        <p:spPr>
          <a:xfrm>
            <a:off x="5596808" y="5157335"/>
            <a:ext cx="469642" cy="2034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655F22E-8F4A-4B81-84E6-F5F48817029B}"/>
              </a:ext>
            </a:extLst>
          </p:cNvPr>
          <p:cNvSpPr/>
          <p:nvPr/>
        </p:nvSpPr>
        <p:spPr>
          <a:xfrm>
            <a:off x="5626359" y="4444789"/>
            <a:ext cx="469641" cy="20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59E266B-6A6B-4ACE-AA10-848149134CC0}"/>
              </a:ext>
            </a:extLst>
          </p:cNvPr>
          <p:cNvSpPr/>
          <p:nvPr/>
        </p:nvSpPr>
        <p:spPr>
          <a:xfrm>
            <a:off x="5626359" y="5974084"/>
            <a:ext cx="450979" cy="2034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21AFB0-DE5C-4A2C-AA4D-1CD1FA82515C}"/>
              </a:ext>
            </a:extLst>
          </p:cNvPr>
          <p:cNvSpPr/>
          <p:nvPr/>
        </p:nvSpPr>
        <p:spPr>
          <a:xfrm>
            <a:off x="6419461" y="1961592"/>
            <a:ext cx="4665306" cy="5782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 by Netflix OSS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B93C6D-16E2-4E87-AF92-653BCF7D008B}"/>
              </a:ext>
            </a:extLst>
          </p:cNvPr>
          <p:cNvSpPr/>
          <p:nvPr/>
        </p:nvSpPr>
        <p:spPr>
          <a:xfrm>
            <a:off x="6419461" y="2699282"/>
            <a:ext cx="4665306" cy="6438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Rest Template by Spring Frameworks</a:t>
            </a:r>
          </a:p>
          <a:p>
            <a:pPr algn="ctr"/>
            <a:r>
              <a:rPr lang="en-IN" dirty="0"/>
              <a:t>Feign Client by Netflix OSS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1A0C52-938E-4A65-B4C3-14E618E0D3C6}"/>
              </a:ext>
            </a:extLst>
          </p:cNvPr>
          <p:cNvSpPr/>
          <p:nvPr/>
        </p:nvSpPr>
        <p:spPr>
          <a:xfrm>
            <a:off x="6419461" y="3523269"/>
            <a:ext cx="4665306" cy="59405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 by Netflix OSS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096E8D-F39F-4C89-8DB7-D85324A6E18B}"/>
              </a:ext>
            </a:extLst>
          </p:cNvPr>
          <p:cNvSpPr/>
          <p:nvPr/>
        </p:nvSpPr>
        <p:spPr>
          <a:xfrm>
            <a:off x="6419461" y="4254312"/>
            <a:ext cx="4665306" cy="6257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Spring Cloud Config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3F9790-C420-49FC-B6D4-C2AEABB3EC18}"/>
              </a:ext>
            </a:extLst>
          </p:cNvPr>
          <p:cNvSpPr/>
          <p:nvPr/>
        </p:nvSpPr>
        <p:spPr>
          <a:xfrm>
            <a:off x="6419461" y="5017050"/>
            <a:ext cx="4665306" cy="5630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Zuul API Gateway by Netflix OSS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0A6E4E-B7C3-4413-B758-A97AB4B4D837}"/>
              </a:ext>
            </a:extLst>
          </p:cNvPr>
          <p:cNvSpPr/>
          <p:nvPr/>
        </p:nvSpPr>
        <p:spPr>
          <a:xfrm>
            <a:off x="6419461" y="5735556"/>
            <a:ext cx="4665306" cy="5435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Hystrix By Netflix OSS</a:t>
            </a:r>
          </a:p>
        </p:txBody>
      </p:sp>
    </p:spTree>
    <p:extLst>
      <p:ext uri="{BB962C8B-B14F-4D97-AF65-F5344CB8AC3E}">
        <p14:creationId xmlns:p14="http://schemas.microsoft.com/office/powerpoint/2010/main" val="8567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672-7B9A-4A3C-AD62-CE96BFB83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10922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</a:rPr>
              <a:t>What is Service Discovery?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6EE76-72AB-4926-9DCE-60E3B5C0C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701"/>
            <a:ext cx="10515600" cy="401226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                     </a:t>
            </a:r>
            <a:r>
              <a:rPr lang="en-IN" b="1" dirty="0"/>
              <a:t>Eureka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12B2CA-402B-47C2-B2AF-08324707015A}"/>
              </a:ext>
            </a:extLst>
          </p:cNvPr>
          <p:cNvSpPr/>
          <p:nvPr/>
        </p:nvSpPr>
        <p:spPr>
          <a:xfrm>
            <a:off x="2174033" y="2705878"/>
            <a:ext cx="2836506" cy="1092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</a:t>
            </a:r>
          </a:p>
          <a:p>
            <a:pPr algn="ctr"/>
            <a:r>
              <a:rPr lang="en-IN" dirty="0"/>
              <a:t>(port:8761)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B2EFFD-CFF7-484E-A51E-5A51D9E2F905}"/>
              </a:ext>
            </a:extLst>
          </p:cNvPr>
          <p:cNvSpPr/>
          <p:nvPr/>
        </p:nvSpPr>
        <p:spPr>
          <a:xfrm>
            <a:off x="1390261" y="4385388"/>
            <a:ext cx="1334278" cy="9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</a:p>
          <a:p>
            <a:pPr algn="ctr"/>
            <a:r>
              <a:rPr lang="en-IN" dirty="0"/>
              <a:t>(8081)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603923-6057-4A4F-859C-3A8815C5B32B}"/>
              </a:ext>
            </a:extLst>
          </p:cNvPr>
          <p:cNvSpPr/>
          <p:nvPr/>
        </p:nvSpPr>
        <p:spPr>
          <a:xfrm>
            <a:off x="2892490" y="4385388"/>
            <a:ext cx="1334278" cy="951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  <a:p>
            <a:pPr algn="ctr"/>
            <a:r>
              <a:rPr lang="en-IN" dirty="0"/>
              <a:t>(8082)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327892-8593-4615-840A-140239490A03}"/>
              </a:ext>
            </a:extLst>
          </p:cNvPr>
          <p:cNvSpPr/>
          <p:nvPr/>
        </p:nvSpPr>
        <p:spPr>
          <a:xfrm>
            <a:off x="4497355" y="4385388"/>
            <a:ext cx="1129004" cy="616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</a:p>
          <a:p>
            <a:pPr algn="ctr"/>
            <a:r>
              <a:rPr lang="en-IN" dirty="0"/>
              <a:t>(8083)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B7DA82-E5E6-4A35-BE71-C49F8D319382}"/>
              </a:ext>
            </a:extLst>
          </p:cNvPr>
          <p:cNvCxnSpPr>
            <a:cxnSpLocks/>
          </p:cNvCxnSpPr>
          <p:nvPr/>
        </p:nvCxnSpPr>
        <p:spPr>
          <a:xfrm flipV="1">
            <a:off x="1894114" y="3890865"/>
            <a:ext cx="279919" cy="336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CA50B8-A208-4153-85F6-378D0D2C4AAC}"/>
              </a:ext>
            </a:extLst>
          </p:cNvPr>
          <p:cNvCxnSpPr/>
          <p:nvPr/>
        </p:nvCxnSpPr>
        <p:spPr>
          <a:xfrm flipV="1">
            <a:off x="3559629" y="3890865"/>
            <a:ext cx="0" cy="38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24DDA-BEEA-4E9C-AB1C-47E6BC516F38}"/>
              </a:ext>
            </a:extLst>
          </p:cNvPr>
          <p:cNvCxnSpPr/>
          <p:nvPr/>
        </p:nvCxnSpPr>
        <p:spPr>
          <a:xfrm flipH="1" flipV="1">
            <a:off x="4805265" y="3890865"/>
            <a:ext cx="205274" cy="40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010F6EE-E95F-4F61-B074-9C50EEF3C27E}"/>
              </a:ext>
            </a:extLst>
          </p:cNvPr>
          <p:cNvSpPr/>
          <p:nvPr/>
        </p:nvSpPr>
        <p:spPr>
          <a:xfrm>
            <a:off x="5626359" y="2856204"/>
            <a:ext cx="1555104" cy="837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http://localhost:8761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0B59F2-9664-438C-AE03-76419EE2837C}"/>
              </a:ext>
            </a:extLst>
          </p:cNvPr>
          <p:cNvSpPr/>
          <p:nvPr/>
        </p:nvSpPr>
        <p:spPr>
          <a:xfrm>
            <a:off x="7857935" y="2575296"/>
            <a:ext cx="3088428" cy="319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 running on port 8081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Ms-B running on port 8082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Ms-C running on port 8083 &amp; 8084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72BFFFD-6669-4092-B5FB-257AA51F35B0}"/>
              </a:ext>
            </a:extLst>
          </p:cNvPr>
          <p:cNvSpPr/>
          <p:nvPr/>
        </p:nvSpPr>
        <p:spPr>
          <a:xfrm>
            <a:off x="4497355" y="5142721"/>
            <a:ext cx="1129004" cy="550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</a:p>
          <a:p>
            <a:pPr algn="ctr"/>
            <a:r>
              <a:rPr lang="en-IN" dirty="0"/>
              <a:t>(8084)</a:t>
            </a:r>
          </a:p>
        </p:txBody>
      </p:sp>
    </p:spTree>
    <p:extLst>
      <p:ext uri="{BB962C8B-B14F-4D97-AF65-F5344CB8AC3E}">
        <p14:creationId xmlns:p14="http://schemas.microsoft.com/office/powerpoint/2010/main" val="16076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9DA-7CCF-4E96-8C3B-BB70096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714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Calling Another Microservice and Load Balancing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D3D-8DC7-4895-B1BA-9F4A739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95"/>
            <a:ext cx="10515600" cy="41242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55073-A092-4069-86EB-E109B67CAB26}"/>
              </a:ext>
            </a:extLst>
          </p:cNvPr>
          <p:cNvSpPr/>
          <p:nvPr/>
        </p:nvSpPr>
        <p:spPr>
          <a:xfrm>
            <a:off x="4566889" y="1890604"/>
            <a:ext cx="2547257" cy="942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Naming Server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19AAE-B55B-48B2-BA68-AB7DE19DC751}"/>
              </a:ext>
            </a:extLst>
          </p:cNvPr>
          <p:cNvSpPr/>
          <p:nvPr/>
        </p:nvSpPr>
        <p:spPr>
          <a:xfrm>
            <a:off x="2708579" y="4441345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</a:p>
          <a:p>
            <a:pPr algn="ctr"/>
            <a:r>
              <a:rPr lang="en-IN" dirty="0"/>
              <a:t>(9091)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6BFF8-F160-41BC-AF74-95640BD75C92}"/>
              </a:ext>
            </a:extLst>
          </p:cNvPr>
          <p:cNvSpPr/>
          <p:nvPr/>
        </p:nvSpPr>
        <p:spPr>
          <a:xfrm>
            <a:off x="9210871" y="3512268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  <a:p>
            <a:pPr algn="ctr"/>
            <a:r>
              <a:rPr lang="en-IN" dirty="0"/>
              <a:t>(9092)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E00C85-D3AA-4C2A-BACB-956E4EA3EC6B}"/>
              </a:ext>
            </a:extLst>
          </p:cNvPr>
          <p:cNvSpPr/>
          <p:nvPr/>
        </p:nvSpPr>
        <p:spPr>
          <a:xfrm>
            <a:off x="8968273" y="4364863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  <a:p>
            <a:pPr algn="ctr"/>
            <a:r>
              <a:rPr lang="en-IN" dirty="0"/>
              <a:t>(9093)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5EE24-C27C-4BBE-B340-17F4D2474550}"/>
              </a:ext>
            </a:extLst>
          </p:cNvPr>
          <p:cNvSpPr/>
          <p:nvPr/>
        </p:nvSpPr>
        <p:spPr>
          <a:xfrm>
            <a:off x="8617404" y="5263526"/>
            <a:ext cx="2174033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  <a:p>
            <a:pPr algn="ctr"/>
            <a:r>
              <a:rPr lang="en-IN" dirty="0"/>
              <a:t>(9094)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571E3C-B75D-43DB-B940-BC7F19A4D1FF}"/>
              </a:ext>
            </a:extLst>
          </p:cNvPr>
          <p:cNvCxnSpPr>
            <a:cxnSpLocks/>
          </p:cNvCxnSpPr>
          <p:nvPr/>
        </p:nvCxnSpPr>
        <p:spPr>
          <a:xfrm flipV="1">
            <a:off x="3877237" y="2994038"/>
            <a:ext cx="1413589" cy="1142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FE120-0300-496D-A85E-FC3584B48059}"/>
              </a:ext>
            </a:extLst>
          </p:cNvPr>
          <p:cNvCxnSpPr/>
          <p:nvPr/>
        </p:nvCxnSpPr>
        <p:spPr>
          <a:xfrm flipH="1">
            <a:off x="4312764" y="3093024"/>
            <a:ext cx="1352939" cy="113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47B637-C8F7-40F9-9255-EE0BD3756601}"/>
              </a:ext>
            </a:extLst>
          </p:cNvPr>
          <p:cNvCxnSpPr>
            <a:cxnSpLocks/>
          </p:cNvCxnSpPr>
          <p:nvPr/>
        </p:nvCxnSpPr>
        <p:spPr>
          <a:xfrm flipH="1" flipV="1">
            <a:off x="6994851" y="2883159"/>
            <a:ext cx="1156996" cy="54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47F05A-19FC-4D02-8118-9C2EF5120F1A}"/>
              </a:ext>
            </a:extLst>
          </p:cNvPr>
          <p:cNvCxnSpPr/>
          <p:nvPr/>
        </p:nvCxnSpPr>
        <p:spPr>
          <a:xfrm>
            <a:off x="4794186" y="4730591"/>
            <a:ext cx="56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DE93938A-F55F-4201-BADE-353CB1CE1A30}"/>
              </a:ext>
            </a:extLst>
          </p:cNvPr>
          <p:cNvSpPr/>
          <p:nvPr/>
        </p:nvSpPr>
        <p:spPr>
          <a:xfrm>
            <a:off x="5641210" y="4324083"/>
            <a:ext cx="1352939" cy="6718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Ribbon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2B5AF00-6AEC-4C12-9B13-22CBF9CA6E08}"/>
              </a:ext>
            </a:extLst>
          </p:cNvPr>
          <p:cNvSpPr/>
          <p:nvPr/>
        </p:nvSpPr>
        <p:spPr>
          <a:xfrm rot="20704857">
            <a:off x="7275411" y="3782789"/>
            <a:ext cx="1584445" cy="3845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and 4</a:t>
            </a:r>
            <a:r>
              <a:rPr lang="en-IN" baseline="30000" dirty="0"/>
              <a:t>th</a:t>
            </a:r>
            <a:r>
              <a:rPr lang="en-IN" dirty="0"/>
              <a:t> call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AA8FF8B-1EBA-4076-AD11-046C57B9DB46}"/>
              </a:ext>
            </a:extLst>
          </p:cNvPr>
          <p:cNvSpPr/>
          <p:nvPr/>
        </p:nvSpPr>
        <p:spPr>
          <a:xfrm>
            <a:off x="7311702" y="4495241"/>
            <a:ext cx="1379374" cy="3803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call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1EB328A-0C20-42E1-B43F-7F0B9CC77F75}"/>
              </a:ext>
            </a:extLst>
          </p:cNvPr>
          <p:cNvSpPr/>
          <p:nvPr/>
        </p:nvSpPr>
        <p:spPr>
          <a:xfrm rot="1390950">
            <a:off x="7259136" y="5155762"/>
            <a:ext cx="1193585" cy="3773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call</a:t>
            </a: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072AFEBE-A4F4-46CE-B0C0-567B7EA3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621" y="4273391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2F5379D-5B3E-4DB2-AC24-2BB37C4535F0}"/>
              </a:ext>
            </a:extLst>
          </p:cNvPr>
          <p:cNvSpPr/>
          <p:nvPr/>
        </p:nvSpPr>
        <p:spPr>
          <a:xfrm>
            <a:off x="794143" y="5130021"/>
            <a:ext cx="1020340" cy="2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AE2BCEB-4CF1-4170-9000-BBE7B2829C91}"/>
              </a:ext>
            </a:extLst>
          </p:cNvPr>
          <p:cNvCxnSpPr/>
          <p:nvPr/>
        </p:nvCxnSpPr>
        <p:spPr>
          <a:xfrm>
            <a:off x="2004915" y="4648861"/>
            <a:ext cx="42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1DE0C3-5A83-4AEA-AEC0-5587ED9A178C}"/>
              </a:ext>
            </a:extLst>
          </p:cNvPr>
          <p:cNvCxnSpPr/>
          <p:nvPr/>
        </p:nvCxnSpPr>
        <p:spPr>
          <a:xfrm flipH="1">
            <a:off x="2005400" y="5046450"/>
            <a:ext cx="4297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70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9DA-7CCF-4E96-8C3B-BB70096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4317"/>
            <a:ext cx="10515600" cy="877078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Use of API Gateway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C4D3D-8DC7-4895-B1BA-9F4A739AF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6399"/>
            <a:ext cx="10515600" cy="384153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619AAE-B55B-48B2-BA68-AB7DE19DC751}"/>
              </a:ext>
            </a:extLst>
          </p:cNvPr>
          <p:cNvSpPr/>
          <p:nvPr/>
        </p:nvSpPr>
        <p:spPr>
          <a:xfrm>
            <a:off x="5066041" y="4994323"/>
            <a:ext cx="1875453" cy="793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6BFF8-F160-41BC-AF74-95640BD75C92}"/>
              </a:ext>
            </a:extLst>
          </p:cNvPr>
          <p:cNvSpPr/>
          <p:nvPr/>
        </p:nvSpPr>
        <p:spPr>
          <a:xfrm>
            <a:off x="8916812" y="3182238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E00C85-D3AA-4C2A-BACB-956E4EA3EC6B}"/>
              </a:ext>
            </a:extLst>
          </p:cNvPr>
          <p:cNvSpPr/>
          <p:nvPr/>
        </p:nvSpPr>
        <p:spPr>
          <a:xfrm>
            <a:off x="8916812" y="4147164"/>
            <a:ext cx="2118049" cy="6718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Ms-C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5EE24-C27C-4BBE-B340-17F4D2474550}"/>
              </a:ext>
            </a:extLst>
          </p:cNvPr>
          <p:cNvSpPr/>
          <p:nvPr/>
        </p:nvSpPr>
        <p:spPr>
          <a:xfrm>
            <a:off x="8916812" y="5156855"/>
            <a:ext cx="2174033" cy="700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Ms-D</a:t>
            </a: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072AFEBE-A4F4-46CE-B0C0-567B7EA30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2584" y="2725038"/>
            <a:ext cx="914400" cy="9144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52F5379D-5B3E-4DB2-AC24-2BB37C4535F0}"/>
              </a:ext>
            </a:extLst>
          </p:cNvPr>
          <p:cNvSpPr/>
          <p:nvPr/>
        </p:nvSpPr>
        <p:spPr>
          <a:xfrm>
            <a:off x="2032584" y="3551895"/>
            <a:ext cx="1020340" cy="24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1B1312-4672-4AC9-BB39-C2949CFB1C9E}"/>
              </a:ext>
            </a:extLst>
          </p:cNvPr>
          <p:cNvSpPr/>
          <p:nvPr/>
        </p:nvSpPr>
        <p:spPr>
          <a:xfrm>
            <a:off x="5047141" y="2776120"/>
            <a:ext cx="1875453" cy="1102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Zuul API Gateway Server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4E6B11-E268-4614-B871-746168130684}"/>
              </a:ext>
            </a:extLst>
          </p:cNvPr>
          <p:cNvCxnSpPr/>
          <p:nvPr/>
        </p:nvCxnSpPr>
        <p:spPr>
          <a:xfrm>
            <a:off x="3165137" y="3381229"/>
            <a:ext cx="1760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DF52F2-C5C8-4AC8-A2FA-AEF94396282C}"/>
              </a:ext>
            </a:extLst>
          </p:cNvPr>
          <p:cNvCxnSpPr>
            <a:cxnSpLocks/>
          </p:cNvCxnSpPr>
          <p:nvPr/>
        </p:nvCxnSpPr>
        <p:spPr>
          <a:xfrm>
            <a:off x="7130374" y="3397842"/>
            <a:ext cx="1634247" cy="120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CEE426-22FB-4B03-9205-E8603C51CE29}"/>
              </a:ext>
            </a:extLst>
          </p:cNvPr>
          <p:cNvCxnSpPr>
            <a:cxnSpLocks/>
          </p:cNvCxnSpPr>
          <p:nvPr/>
        </p:nvCxnSpPr>
        <p:spPr>
          <a:xfrm>
            <a:off x="7017750" y="3735097"/>
            <a:ext cx="1746871" cy="7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F439FC-45DF-4324-9A6A-9F26A6086A32}"/>
              </a:ext>
            </a:extLst>
          </p:cNvPr>
          <p:cNvCxnSpPr/>
          <p:nvPr/>
        </p:nvCxnSpPr>
        <p:spPr>
          <a:xfrm flipV="1">
            <a:off x="6003768" y="4096330"/>
            <a:ext cx="0" cy="823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0D0EF8-4FE9-426A-827D-8630B56258F8}"/>
              </a:ext>
            </a:extLst>
          </p:cNvPr>
          <p:cNvCxnSpPr>
            <a:cxnSpLocks/>
          </p:cNvCxnSpPr>
          <p:nvPr/>
        </p:nvCxnSpPr>
        <p:spPr>
          <a:xfrm>
            <a:off x="6865559" y="4022467"/>
            <a:ext cx="1753147" cy="1298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32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309</Words>
  <Application>Microsoft Office PowerPoint</Application>
  <PresentationFormat>Widescreen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Aldhabi</vt:lpstr>
      <vt:lpstr>Aparajita</vt:lpstr>
      <vt:lpstr>Arial</vt:lpstr>
      <vt:lpstr>Calibri</vt:lpstr>
      <vt:lpstr>Calibri Light</vt:lpstr>
      <vt:lpstr>Wingdings</vt:lpstr>
      <vt:lpstr>Office Theme</vt:lpstr>
      <vt:lpstr>PowerPoint Presentation</vt:lpstr>
      <vt:lpstr>TOPICS OF DISCUSSION</vt:lpstr>
      <vt:lpstr>What are Microservices?</vt:lpstr>
      <vt:lpstr>Drawbacks of Monolithic Architecture</vt:lpstr>
      <vt:lpstr>Why Microservice Architecture?</vt:lpstr>
      <vt:lpstr>Challenges in Microservices Implementation and Solutions</vt:lpstr>
      <vt:lpstr>What is Service Discovery?</vt:lpstr>
      <vt:lpstr>Calling Another Microservice and Load Balancing</vt:lpstr>
      <vt:lpstr>Use of API Gateway</vt:lpstr>
      <vt:lpstr>Fault Tolerance With Hystrix</vt:lpstr>
      <vt:lpstr>Centralized Configuration By Config Server</vt:lpstr>
      <vt:lpstr>Sample Microservices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Microservices?</dc:title>
  <dc:creator>Souvik Ghosh</dc:creator>
  <cp:lastModifiedBy>Souvik Ghosh</cp:lastModifiedBy>
  <cp:revision>42</cp:revision>
  <dcterms:created xsi:type="dcterms:W3CDTF">2019-07-20T17:34:13Z</dcterms:created>
  <dcterms:modified xsi:type="dcterms:W3CDTF">2019-07-31T15:24:06Z</dcterms:modified>
</cp:coreProperties>
</file>