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77" r:id="rId4"/>
    <p:sldId id="278" r:id="rId5"/>
    <p:sldId id="279" r:id="rId6"/>
    <p:sldId id="283" r:id="rId7"/>
    <p:sldId id="280" r:id="rId8"/>
    <p:sldId id="281" r:id="rId9"/>
    <p:sldId id="284" r:id="rId10"/>
    <p:sldId id="290" r:id="rId11"/>
    <p:sldId id="291" r:id="rId12"/>
    <p:sldId id="285" r:id="rId13"/>
    <p:sldId id="286" r:id="rId14"/>
    <p:sldId id="287" r:id="rId15"/>
    <p:sldId id="28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2C0DEF4-83B3-4C9A-B6F6-0EAF54BA149A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BD833F-AAAB-4D22-A597-0A3C0E2DD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76F23D-EC96-4CC3-89B5-D705D7FB708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294EBD-AF2C-4615-973F-1D1865E73D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9A895E-AE68-401B-9C4B-412A46CB585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ABD975-1B8B-4846-9011-5766535A04CE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4ACBBD-7601-4C9A-874B-9F424C2C12FB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1D1817-0083-4C24-A744-E9F7343A7C65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6C1573-EAF5-45DE-928E-B4C1161D576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B38E36-BD97-4B44-89F6-5A0BBCF85A7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C66FF-7128-4516-864A-2FB666E85563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D30AE9-B070-4C30-9AAB-2E9503B6133D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68ED0B-2AEC-48D4-A3B5-DE82EB496EDD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A6F91F-1AE1-4497-B745-E3F1D2700645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294EBD-AF2C-4615-973F-1D1865E73D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66A5D-BA0E-4DE8-B23E-A769B992AF7A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0BF1D7-D757-4D9A-BD5B-39282FFC6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A3B64-5F6C-4DE4-A446-0F966FC9907B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D7B3-8752-4CF4-943D-47BCF01FF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DC63C-CE19-403F-8575-78DCCAD3810D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30FE3-761E-4732-ACF9-2A2F11CFD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901E2-E19D-4201-B3C9-818842F22550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A596A-170A-4211-9355-B8A5D034B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55E2-9DFA-4732-B48F-2B67833A19D4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2B91B-434C-4BBA-A32A-F93D2E5A4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6D4EF-09AF-42F3-8801-75DF8DCABFDB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78378-564E-4108-9E07-E86268CFD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574C9-4A1E-4FB5-BCBA-946613FF140E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964C4-0297-4FDE-96C0-DB7128DFB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187D4-AFA6-4F2E-AA53-8BA53D5C6DDA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8130-799B-4F8C-BC9C-30333977D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3D168-D0AE-4C0B-841B-6F1550F252A2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6167F-477F-4F00-AD9B-2912554A7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4ACC1-41B8-4A2A-8253-F284EDC425B2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165DC-440C-4A20-BB24-45AABA330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13459-AEFC-4AA8-B448-CFA844ABF384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88B9-42DC-46A9-A1A8-91441C805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4EC9EA-9CC1-481C-B42F-848D1BE09268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BEB8E82-BC28-4752-9DA4-E6C12AA2A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0" r:id="rId2"/>
    <p:sldLayoutId id="2147483748" r:id="rId3"/>
    <p:sldLayoutId id="2147483741" r:id="rId4"/>
    <p:sldLayoutId id="2147483742" r:id="rId5"/>
    <p:sldLayoutId id="2147483743" r:id="rId6"/>
    <p:sldLayoutId id="2147483744" r:id="rId7"/>
    <p:sldLayoutId id="2147483749" r:id="rId8"/>
    <p:sldLayoutId id="2147483750" r:id="rId9"/>
    <p:sldLayoutId id="2147483745" r:id="rId10"/>
    <p:sldLayoutId id="21474837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7 – K-Nearest-Neighbor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charset="0"/>
                <a:cs typeface="Arial" charset="0"/>
              </a:rPr>
              <a:t>© </a:t>
            </a:r>
            <a:r>
              <a:rPr lang="en-US" altLang="en-US" dirty="0" err="1">
                <a:latin typeface="Arial" charset="0"/>
                <a:cs typeface="Arial" charset="0"/>
              </a:rPr>
              <a:t>Galit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Shmueli</a:t>
            </a:r>
            <a:r>
              <a:rPr lang="en-US" altLang="en-US" dirty="0">
                <a:latin typeface="Arial" charset="0"/>
                <a:cs typeface="Arial" charset="0"/>
              </a:rPr>
              <a:t> and Peter Bruce 2018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09600" y="4570413"/>
            <a:ext cx="7010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chemeClr val="accent2"/>
                </a:solidFill>
                <a:latin typeface="Franklin Gothic Book" pitchFamily="34" charset="0"/>
              </a:rPr>
              <a:t>Data Mining for Business Analytics in R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 err="1">
                <a:solidFill>
                  <a:schemeClr val="tx2"/>
                </a:solidFill>
                <a:latin typeface="Franklin Gothic Book" pitchFamily="34" charset="0"/>
              </a:rPr>
              <a:t>Shmueli</a:t>
            </a:r>
            <a:r>
              <a:rPr lang="en-US" altLang="en-US" sz="2800" b="1" dirty="0">
                <a:solidFill>
                  <a:schemeClr val="tx2"/>
                </a:solidFill>
                <a:latin typeface="Franklin Gothic Book" pitchFamily="34" charset="0"/>
              </a:rPr>
              <a:t>, Bruce, </a:t>
            </a:r>
            <a:r>
              <a:rPr lang="en-US" altLang="en-US" sz="2800" b="1" dirty="0" err="1">
                <a:solidFill>
                  <a:schemeClr val="tx2"/>
                </a:solidFill>
                <a:latin typeface="Franklin Gothic Book" pitchFamily="34" charset="0"/>
              </a:rPr>
              <a:t>Yahav</a:t>
            </a:r>
            <a:r>
              <a:rPr lang="en-US" altLang="en-US" sz="2800" b="1" dirty="0">
                <a:solidFill>
                  <a:schemeClr val="tx2"/>
                </a:solidFill>
                <a:latin typeface="Franklin Gothic Book" pitchFamily="34" charset="0"/>
              </a:rPr>
              <a:t>, Patel &amp; </a:t>
            </a:r>
            <a:r>
              <a:rPr lang="en-US" altLang="en-US" sz="2800" b="1" dirty="0" err="1">
                <a:solidFill>
                  <a:schemeClr val="tx2"/>
                </a:solidFill>
                <a:latin typeface="Franklin Gothic Book" pitchFamily="34" charset="0"/>
              </a:rPr>
              <a:t>Lichtendahl</a:t>
            </a:r>
            <a:endParaRPr lang="en-US" altLang="en-US" sz="2800" b="1" dirty="0">
              <a:solidFill>
                <a:schemeClr val="tx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Finding nearest neighbors in 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8001000" cy="838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Use library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caret</a:t>
            </a:r>
            <a:r>
              <a:rPr lang="en-US" dirty="0"/>
              <a:t> to get accuracy of different values of k, applied to validation data (see next slide for code)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819400"/>
            <a:ext cx="13049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819400" y="4419600"/>
            <a:ext cx="6096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35052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most-accurate k is an even number (here it’s 8), it is possible for ties to occur in classifying new records.  R breaks ties randomly.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9718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library(caret)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 initialize a data frame with two columns: k, and accuracy.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accuracy.df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(k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(1, 14, 1), accuracy = rep(0, 14))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 compute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knn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for different k on validation.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1:14)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knn.pred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knn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train.norm.df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1:2],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valid.norm.df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1:2],</a:t>
            </a:r>
          </a:p>
          <a:p>
            <a:r>
              <a:rPr lang="nn-NO" sz="1400" dirty="0">
                <a:latin typeface="Courier New" pitchFamily="49" charset="0"/>
                <a:cs typeface="Courier New" pitchFamily="49" charset="0"/>
              </a:rPr>
              <a:t>           cl = train.norm.df[, 3], k = i)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accuracy.df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2]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confusionMatrix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knn.pred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valid.norm.df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3])$overall[1]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KNN Code For Riding Mower 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Using K-NN for Prediction </a:t>
            </a:r>
            <a:br>
              <a:rPr lang="en-US" altLang="en-US" sz="3600"/>
            </a:br>
            <a:r>
              <a:rPr lang="en-US" altLang="en-US" sz="3600"/>
              <a:t>(for Numerical Outcome)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/>
              <a:t>Instead of “majority vote determines class” use average of response values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May be a weighted average, weight decreasing with distance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</a:t>
            </a:r>
          </a:p>
          <a:p>
            <a:pPr eaLnBrk="1" hangingPunct="1"/>
            <a:r>
              <a:rPr lang="en-US" altLang="en-US"/>
              <a:t>No assumptions required about Normal distribution, etc.</a:t>
            </a:r>
          </a:p>
          <a:p>
            <a:pPr eaLnBrk="1" hangingPunct="1"/>
            <a:r>
              <a:rPr lang="en-US" altLang="en-US"/>
              <a:t>Effective at capturing complex interactions among variables without having to define a statistical model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Shortcomings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/>
              <a:t>Required size of training set increases exponentially with # of predictors, </a:t>
            </a:r>
            <a:r>
              <a:rPr lang="en-US" altLang="en-US" i="1"/>
              <a:t>p</a:t>
            </a:r>
          </a:p>
          <a:p>
            <a:pPr marL="568325" lvl="2" indent="-22225" eaLnBrk="1" hangingPunct="1">
              <a:buFont typeface="Wingdings 2" pitchFamily="18" charset="2"/>
              <a:buNone/>
            </a:pPr>
            <a:r>
              <a:rPr lang="en-US" altLang="en-US"/>
              <a:t>This is because expected distance to nearest neighbor increases with </a:t>
            </a:r>
            <a:r>
              <a:rPr lang="en-US" altLang="en-US" i="1"/>
              <a:t>p </a:t>
            </a:r>
            <a:r>
              <a:rPr lang="en-US" altLang="en-US"/>
              <a:t>(with large vector of predictors, all records end up “far away” from each other)</a:t>
            </a:r>
          </a:p>
          <a:p>
            <a:pPr marL="514350" indent="-514350" eaLnBrk="1" hangingPunct="1"/>
            <a:r>
              <a:rPr lang="en-US" altLang="en-US"/>
              <a:t>In a large training set, it takes a long time to find distances to all the neighbors and then identify the nearest one(s)</a:t>
            </a:r>
          </a:p>
          <a:p>
            <a:pPr marL="514350" indent="-514350" eaLnBrk="1" hangingPunct="1"/>
            <a:r>
              <a:rPr lang="en-US" altLang="en-US"/>
              <a:t>These constitute “curse of dimensionality”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	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Find distance between record-to-be-classified and all other records</a:t>
            </a:r>
          </a:p>
          <a:p>
            <a:pPr eaLnBrk="1" hangingPunct="1"/>
            <a:r>
              <a:rPr lang="en-US" altLang="en-US" dirty="0"/>
              <a:t>Select k-nearest records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dirty="0"/>
              <a:t>Classify it according to majority vote of nearest neighbors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dirty="0"/>
              <a:t>Or, for prediction, take the as average of the </a:t>
            </a:r>
            <a:r>
              <a:rPr lang="en-US" altLang="en-US"/>
              <a:t>nearest neighbors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Characteristics of K-NN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altLang="en-US" sz="2800"/>
          </a:p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Data-driven, not model-driven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Makes no assumptions about the data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Idea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For a given record to be classified, identify nearby records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/>
              <a:t>“Near” means records with similar predictor values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 … </a:t>
            </a:r>
            <a:r>
              <a:rPr lang="en-US" i="1" dirty="0" err="1"/>
              <a:t>X</a:t>
            </a:r>
            <a:r>
              <a:rPr lang="en-US" i="1" baseline="-25000" dirty="0" err="1"/>
              <a:t>p</a:t>
            </a:r>
            <a:endParaRPr lang="en-US" i="1" baseline="-25000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i="1" baseline="-250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Classify the record as whatever the predominant class is among the nearby records (the “neighbors”)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How to measure “nearby”?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752600"/>
            <a:ext cx="6667500" cy="1143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/>
              <a:t>The most popular distance measure is </a:t>
            </a:r>
            <a:r>
              <a:rPr lang="en-US" altLang="en-US" b="1"/>
              <a:t>Euclidean distance</a:t>
            </a:r>
          </a:p>
        </p:txBody>
      </p:sp>
      <p:sp>
        <p:nvSpPr>
          <p:cNvPr id="9220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2819400"/>
            <a:ext cx="8074025" cy="1676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-3335338" y="3124200"/>
          <a:ext cx="15662276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5949456" imgH="492286" progId="Word.Document.12">
                  <p:embed/>
                </p:oleObj>
              </mc:Choice>
              <mc:Fallback>
                <p:oleObj name="Document" r:id="rId4" imgW="5949456" imgH="492286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35338" y="3124200"/>
                        <a:ext cx="15662276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44196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Typically, predictor variables are first normalized (= standardized) to put them on comparable scales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caret</a:t>
            </a:r>
            <a:r>
              <a:rPr lang="en-US" dirty="0"/>
              <a:t> package to normalize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Otherwise, metrics with large scales dominate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i="1" dirty="0"/>
              <a:t>K</a:t>
            </a:r>
            <a:r>
              <a:rPr lang="en-US" dirty="0"/>
              <a:t> is the number of nearby neighbors to be used to classify the new record</a:t>
            </a:r>
          </a:p>
          <a:p>
            <a:pPr lvl="2" eaLnBrk="1" hangingPunct="1">
              <a:buFont typeface="Wingdings 2" pitchFamily="18" charset="2"/>
              <a:buNone/>
              <a:defRPr/>
            </a:pPr>
            <a:r>
              <a:rPr lang="en-US" i="1" dirty="0"/>
              <a:t>K</a:t>
            </a:r>
            <a:r>
              <a:rPr lang="en-US" dirty="0"/>
              <a:t>=1 means use the single nearest record</a:t>
            </a:r>
          </a:p>
          <a:p>
            <a:pPr lvl="2" eaLnBrk="1" hangingPunct="1">
              <a:buFont typeface="Wingdings 2" pitchFamily="18" charset="2"/>
              <a:buNone/>
              <a:defRPr/>
            </a:pPr>
            <a:r>
              <a:rPr lang="en-US" i="1" dirty="0"/>
              <a:t>K</a:t>
            </a:r>
            <a:r>
              <a:rPr lang="en-US" dirty="0"/>
              <a:t>=5 means use the 5 nearest records</a:t>
            </a:r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Typically choose that value of </a:t>
            </a:r>
            <a:r>
              <a:rPr lang="en-US" i="1" dirty="0"/>
              <a:t>k</a:t>
            </a:r>
            <a:r>
              <a:rPr lang="en-US" dirty="0"/>
              <a:t> which has lowest error rate in validation data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Low </a:t>
            </a:r>
            <a:r>
              <a:rPr lang="en-US" altLang="en-US" i="1"/>
              <a:t>k</a:t>
            </a:r>
            <a:r>
              <a:rPr lang="en-US" altLang="en-US"/>
              <a:t> vs. High </a:t>
            </a:r>
            <a:r>
              <a:rPr lang="en-US" altLang="en-US" i="1"/>
              <a:t>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Low values of </a:t>
            </a:r>
            <a:r>
              <a:rPr lang="en-US" i="1" dirty="0"/>
              <a:t>k</a:t>
            </a:r>
            <a:r>
              <a:rPr lang="en-US" dirty="0"/>
              <a:t> (1, 3, …) capture local structure in data (but also noise)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High values of </a:t>
            </a:r>
            <a:r>
              <a:rPr lang="en-US" i="1" dirty="0"/>
              <a:t>k</a:t>
            </a:r>
            <a:r>
              <a:rPr lang="en-US" dirty="0"/>
              <a:t> provide more smoothing, less noise, but may miss local structure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346075" lvl="1" indent="-26988" eaLnBrk="1" hangingPunct="1">
              <a:buFont typeface="Wingdings 2" pitchFamily="18" charset="2"/>
              <a:buNone/>
              <a:defRPr/>
            </a:pPr>
            <a:r>
              <a:rPr lang="en-US" b="1" dirty="0"/>
              <a:t>Note:</a:t>
            </a:r>
            <a:r>
              <a:rPr lang="en-US" dirty="0"/>
              <a:t>  the extreme case of k = n (i.e., the entire data set) is the same as the “naïve rule” (classify all records according to majority class)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Riding Mowers	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438400"/>
            <a:ext cx="7772400" cy="3581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Data: </a:t>
            </a:r>
            <a:r>
              <a:rPr lang="en-US" altLang="en-US"/>
              <a:t>24 households classified as owning or not owning riding mowers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/>
              <a:t>Predictors</a:t>
            </a:r>
            <a:r>
              <a:rPr lang="en-US" altLang="en-US"/>
              <a:t>: Income, Lot Size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65113"/>
            <a:ext cx="3832225" cy="632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Finding nearest neighbors in 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Library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FNN</a:t>
            </a:r>
            <a:r>
              <a:rPr lang="en-US" dirty="0"/>
              <a:t> provides a list of neighbors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Library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/>
              <a:t> allows numerical output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See Table 7.2 for code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knn</a:t>
            </a:r>
            <a:r>
              <a:rPr lang="en-US" dirty="0"/>
              <a:t>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FNN</a:t>
            </a:r>
            <a:r>
              <a:rPr lang="en-US" dirty="0"/>
              <a:t> library; compares each record from validation* set to k nearest records in training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000" dirty="0"/>
              <a:t>*termed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2000" dirty="0"/>
              <a:t> set in R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1947</TotalTime>
  <Words>703</Words>
  <Application>Microsoft Office PowerPoint</Application>
  <PresentationFormat>On-screen Show (4:3)</PresentationFormat>
  <Paragraphs>94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Document</vt:lpstr>
      <vt:lpstr>Chapter 7 – K-Nearest-Neighbor</vt:lpstr>
      <vt:lpstr>Characteristics of K-NN</vt:lpstr>
      <vt:lpstr>Basic Idea</vt:lpstr>
      <vt:lpstr>How to measure “nearby”?</vt:lpstr>
      <vt:lpstr>Choosing k</vt:lpstr>
      <vt:lpstr>Low k vs. High k</vt:lpstr>
      <vt:lpstr>Example: Riding Mowers </vt:lpstr>
      <vt:lpstr>PowerPoint Presentation</vt:lpstr>
      <vt:lpstr>Finding nearest neighbors in R</vt:lpstr>
      <vt:lpstr>Finding nearest neighbors in R</vt:lpstr>
      <vt:lpstr>PowerPoint Presentation</vt:lpstr>
      <vt:lpstr>Using K-NN for Prediction  (for Numerical Outcome)</vt:lpstr>
      <vt:lpstr>Advantages</vt:lpstr>
      <vt:lpstr>Shortcomings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– Three Simple Classification Methods</dc:title>
  <dc:creator>Peter</dc:creator>
  <cp:lastModifiedBy>prernalal</cp:lastModifiedBy>
  <cp:revision>136</cp:revision>
  <dcterms:created xsi:type="dcterms:W3CDTF">2008-12-02T19:01:39Z</dcterms:created>
  <dcterms:modified xsi:type="dcterms:W3CDTF">2020-02-24T11:53:21Z</dcterms:modified>
</cp:coreProperties>
</file>