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61" r:id="rId4"/>
    <p:sldId id="262" r:id="rId5"/>
    <p:sldId id="263" r:id="rId6"/>
    <p:sldId id="264" r:id="rId7"/>
    <p:sldId id="291" r:id="rId8"/>
    <p:sldId id="266" r:id="rId9"/>
    <p:sldId id="269" r:id="rId10"/>
    <p:sldId id="270" r:id="rId11"/>
    <p:sldId id="271" r:id="rId12"/>
    <p:sldId id="272" r:id="rId13"/>
    <p:sldId id="273" r:id="rId14"/>
    <p:sldId id="292" r:id="rId15"/>
    <p:sldId id="274" r:id="rId16"/>
    <p:sldId id="275" r:id="rId17"/>
    <p:sldId id="290" r:id="rId18"/>
    <p:sldId id="295" r:id="rId19"/>
    <p:sldId id="293" r:id="rId20"/>
    <p:sldId id="294" r:id="rId21"/>
    <p:sldId id="296" r:id="rId22"/>
    <p:sldId id="28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9E77C3-E3CF-44B2-895C-CDB1520071B8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042B1F-8BDB-4B32-B366-55E74FA40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54B7E1-89BB-4076-B589-37A7188B530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D5B021-8FCE-43C2-8CDE-C847782B168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B88BE2-2E24-493F-8747-E65EAC0F07C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336D6-5278-4FB3-9BF9-63191FB3B08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336D6-5278-4FB3-9BF9-63191FB3B08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DE55B3-586D-49C1-B5CF-F0BB72AD04A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0E3A43-7D69-4B36-BE1F-8F3B7D1E4E91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CB1580-807F-414A-A0D5-F673E8B64B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B16E47-BC9B-4B0A-9DA0-A58201D972C5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7FF614-CB97-4434-BE22-9387A8219359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5E755-BF84-4E73-837A-D9C519B3FB34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847D3-977A-463A-8E38-967799D0A20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24E317-86CB-41A0-8D14-0E9B4537855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28AD52-3057-49E9-AA7C-18F52E00866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E25700-C018-4B93-8B3F-7AFC684DD7B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ABFC6F-603D-4828-9584-5D519F02D99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40632E-1EE8-48BA-961E-D4AD176E1C5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D841-1259-4CE6-AA58-A3A6315B257F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71CB0E-C4CE-416E-8C6D-8D57FA8A0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7E172-1A2E-4A52-ADB1-3F1EC08E1F63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30F4-0F3C-4EEA-B989-B242B7B4C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A2B68-1F7C-4808-BB7C-5F22F0898C67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DD765-9D84-4F37-9986-563004F3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03AD32-D2CD-4DC8-8551-79EC713B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D50AC7-DA43-4068-8151-14B538F1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D93D4D-8F89-4CEB-8390-1B771BBF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09CC-0B1B-4E53-8F7E-FD7948C58A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2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4F729-0E82-4E11-9013-F550156A4043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15457-A4CA-4BC5-9CEB-D1D31A33C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9981-3282-45BA-9147-E434CE96A8F5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42930-7DF1-4AC4-87D8-E188781C0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8DFCB-6192-4F86-A810-9FE1F167A477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0F54-AB24-44E8-B709-D2D73B5A4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811A9-1530-4E5A-953A-CEBB5D2AE92E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CD2F-1D3C-456D-A9E5-5B5AA73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7AE4E-FB59-4259-9576-F07CBF1B9B05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4E444-ACC2-4E4B-B799-0CDEA810D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4057E-7836-48F7-8CFE-B734A0B8B248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27C84-5B3C-4C0F-A055-6C7983B99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1D125-4453-4E8C-8246-2CF459311C87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E056D-6C8E-4655-988E-04FFA19B3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F250-2673-4810-A5F3-90A103B81DCB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40A80-B9A9-40F5-B1D9-EDFCBBB30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F17ADD-7710-41E3-8C5B-6A9500757CD3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84BECF6-1A40-43B2-9588-4BF14B0C5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0" r:id="rId2"/>
    <p:sldLayoutId id="2147483748" r:id="rId3"/>
    <p:sldLayoutId id="2147483741" r:id="rId4"/>
    <p:sldLayoutId id="2147483742" r:id="rId5"/>
    <p:sldLayoutId id="2147483743" r:id="rId6"/>
    <p:sldLayoutId id="2147483744" r:id="rId7"/>
    <p:sldLayoutId id="2147483749" r:id="rId8"/>
    <p:sldLayoutId id="2147483750" r:id="rId9"/>
    <p:sldLayoutId id="2147483745" r:id="rId10"/>
    <p:sldLayoutId id="2147483746" r:id="rId11"/>
    <p:sldLayoutId id="214748375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8 – Naïve Bayes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© </a:t>
            </a:r>
            <a:r>
              <a:rPr lang="en-US" altLang="en-US" dirty="0" err="1">
                <a:latin typeface="Arial" charset="0"/>
                <a:cs typeface="Arial" charset="0"/>
              </a:rPr>
              <a:t>Galit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Shmueli</a:t>
            </a:r>
            <a:r>
              <a:rPr lang="en-US" altLang="en-US" dirty="0">
                <a:latin typeface="Arial" charset="0"/>
                <a:cs typeface="Arial" charset="0"/>
              </a:rPr>
              <a:t> and Peter Bruce 2017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Shmueli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Bruce,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Yahav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Patel &amp;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Lichtendahl</a:t>
            </a:r>
            <a:endParaRPr lang="en-US" altLang="en-US" sz="2800" b="1" dirty="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Exact Bayes Calculations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200" b="1" dirty="0"/>
              <a:t>Goal: </a:t>
            </a:r>
            <a:r>
              <a:rPr lang="en-US" sz="2200" dirty="0"/>
              <a:t>classify (as “fraudulent” or as “truthful”) a small firm with charges filed</a:t>
            </a:r>
          </a:p>
          <a:p>
            <a:pPr eaLnBrk="1" hangingPunct="1">
              <a:defRPr/>
            </a:pPr>
            <a:endParaRPr lang="en-US" sz="22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200" dirty="0"/>
              <a:t>There are 2 firms like that, one fraudulent and the other truthful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2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200" dirty="0"/>
              <a:t>P(fraud | charges=y, size=small) = ½ = 0.50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2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200" dirty="0"/>
              <a:t>Note: calculation is limited to the two firms matching those characteristics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Calculations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953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z="2400" dirty="0"/>
              <a:t>Same goal as before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400" dirty="0"/>
              <a:t>Compute 2 quantities: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/>
              <a:t>Proportion of “charges = y” among frauds, times proportion of “small” among </a:t>
            </a:r>
            <a:r>
              <a:rPr lang="en-US" altLang="en-US" u="sng" dirty="0"/>
              <a:t>frauds</a:t>
            </a:r>
            <a:r>
              <a:rPr lang="en-US" altLang="en-US" dirty="0"/>
              <a:t>, times proportion frauds                  = 3/4 * 1/4 * 4/10 = 0.075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/>
              <a:t>Prop “charges = y” among frauds, times prop. “small” among </a:t>
            </a:r>
            <a:r>
              <a:rPr lang="en-US" altLang="en-US" u="sng" dirty="0" err="1"/>
              <a:t>truthfuls</a:t>
            </a:r>
            <a:r>
              <a:rPr lang="en-US" altLang="en-US" dirty="0"/>
              <a:t>, times prop. </a:t>
            </a:r>
            <a:r>
              <a:rPr lang="en-US" altLang="en-US" dirty="0" err="1"/>
              <a:t>truthfuls</a:t>
            </a:r>
            <a:r>
              <a:rPr lang="en-US" altLang="en-US" dirty="0"/>
              <a:t>  = 1/6 * 4/6 * 6/10 = 0.067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400" dirty="0"/>
              <a:t>P(fraud | charges, small) = 0.075/(0.075+0.067)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400" dirty="0"/>
              <a:t>         			          = 0.53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Bayes, cont.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Note that probability </a:t>
            </a:r>
            <a:r>
              <a:rPr lang="en-US" altLang="en-US" sz="2200" b="1" dirty="0"/>
              <a:t>estimate</a:t>
            </a:r>
            <a:r>
              <a:rPr lang="en-US" altLang="en-US" sz="2200" dirty="0"/>
              <a:t> does not differ greatly from </a:t>
            </a:r>
            <a:r>
              <a:rPr lang="en-US" altLang="en-US" sz="2200" b="1" dirty="0"/>
              <a:t>exact</a:t>
            </a:r>
          </a:p>
          <a:p>
            <a:pPr eaLnBrk="1" hangingPunct="1"/>
            <a:endParaRPr lang="en-US" altLang="en-US" sz="2200" b="1" dirty="0"/>
          </a:p>
          <a:p>
            <a:pPr eaLnBrk="1" hangingPunct="1"/>
            <a:r>
              <a:rPr lang="en-US" altLang="en-US" sz="2200" dirty="0"/>
              <a:t>All records are used in calculations, not just those matching predictor values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This makes calculations practical in most circumstances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Relies on assumption of independence between predictor variables within each class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Independence Assumption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Not strictly justified (variables often correlated with one another)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Often “good enough” – </a:t>
            </a:r>
            <a:r>
              <a:rPr lang="en-US" altLang="en-US" u="sng" dirty="0"/>
              <a:t>ranking</a:t>
            </a:r>
            <a:r>
              <a:rPr lang="en-US" altLang="en-US" dirty="0"/>
              <a:t> of probabilities is more important than unbiased estimate of actual probabilities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Naïve </a:t>
            </a:r>
            <a:r>
              <a:rPr lang="en-US" altLang="en-US" dirty="0" err="1"/>
              <a:t>Bayes</a:t>
            </a:r>
            <a:r>
              <a:rPr lang="en-US" altLang="en-US" dirty="0"/>
              <a:t> in 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package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e1071</a:t>
            </a:r>
            <a:endParaRPr lang="en-US" altLang="en-US" dirty="0"/>
          </a:p>
          <a:p>
            <a:pPr eaLnBrk="1" hangingPunct="1"/>
            <a:r>
              <a:rPr lang="en-US" altLang="en-US" dirty="0"/>
              <a:t>Function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naiveBayes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>
                <a:cs typeface="Arial" pitchFamily="34" charset="0"/>
              </a:rPr>
              <a:t>See Table 8.4 for code for running Naïve </a:t>
            </a:r>
            <a:r>
              <a:rPr lang="en-US" altLang="en-US" dirty="0" err="1">
                <a:cs typeface="Arial" pitchFamily="34" charset="0"/>
              </a:rPr>
              <a:t>Bayes</a:t>
            </a:r>
            <a:endParaRPr lang="en-US" altLang="en-US" dirty="0">
              <a:cs typeface="Arial" pitchFamily="34" charset="0"/>
            </a:endParaRPr>
          </a:p>
          <a:p>
            <a:pPr lvl="1" eaLnBrk="1" hangingPunct="1"/>
            <a:r>
              <a:rPr lang="en-US" altLang="en-US" sz="1800" dirty="0">
                <a:cs typeface="Arial" pitchFamily="34" charset="0"/>
              </a:rPr>
              <a:t>Includes code for binning numeric variables into categories, which is required for NB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/>
              <a:t>Handles purely categorical data well</a:t>
            </a:r>
          </a:p>
          <a:p>
            <a:pPr eaLnBrk="1" hangingPunct="1"/>
            <a:r>
              <a:rPr lang="en-US" altLang="en-US"/>
              <a:t>Works well with very large data sets</a:t>
            </a:r>
          </a:p>
          <a:p>
            <a:pPr eaLnBrk="1" hangingPunct="1"/>
            <a:r>
              <a:rPr lang="en-US" altLang="en-US"/>
              <a:t>Simple &amp; computationally efficient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Shortcomings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en-US"/>
              <a:t>Requires large number of records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Problematic when a predictor category is not present in training data </a:t>
            </a:r>
          </a:p>
          <a:p>
            <a:pPr marL="568325" lvl="2" indent="25400" eaLnBrk="1" hangingPunct="1">
              <a:buFont typeface="Wingdings 2" pitchFamily="18" charset="2"/>
              <a:buNone/>
            </a:pPr>
            <a:r>
              <a:rPr lang="en-US" altLang="en-US"/>
              <a:t>Assigns 0 probability of response, ignoring information in other variables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the other hand…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Probability </a:t>
            </a:r>
            <a:r>
              <a:rPr lang="en-US" altLang="en-US" u="sng" dirty="0"/>
              <a:t>rankings</a:t>
            </a:r>
            <a:r>
              <a:rPr lang="en-US" altLang="en-US" dirty="0"/>
              <a:t> are more accurate than the actual probability estimates</a:t>
            </a:r>
          </a:p>
          <a:p>
            <a:pPr marL="630238" lvl="2" indent="-36513" eaLnBrk="1" hangingPunct="1">
              <a:buFont typeface="Wingdings 2" pitchFamily="18" charset="2"/>
              <a:buNone/>
            </a:pPr>
            <a:r>
              <a:rPr lang="en-US" altLang="en-US" dirty="0"/>
              <a:t>Good for applications using lift (e.g. response to mailing), less so for applications requiring probabilities (e.g. credit scoring)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8D2CA7-9E57-49CB-AA58-4AAA74DE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Bayes’ Theorem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8AE29-F486-4096-80C6-E80B9B6A0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2" t="29259" r="15000" b="21852"/>
          <a:stretch/>
        </p:blipFill>
        <p:spPr>
          <a:xfrm>
            <a:off x="508000" y="1828800"/>
            <a:ext cx="812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5F900F8-EB67-4263-8ED6-B5AFB370D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Another Example of the Naïve Bayes Classifier </a:t>
            </a:r>
          </a:p>
        </p:txBody>
      </p:sp>
      <p:graphicFrame>
        <p:nvGraphicFramePr>
          <p:cNvPr id="12063" name="Group 799">
            <a:extLst>
              <a:ext uri="{FF2B5EF4-FFF2-40B4-BE49-F238E27FC236}">
                <a16:creationId xmlns:a16="http://schemas.microsoft.com/office/drawing/2014/main" id="{3A3058AE-4D56-4C49-95B3-583799E4EE3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00200"/>
          <a:ext cx="8642350" cy="320834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925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weather data, with counts and probabilities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9/14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5/14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007" name="Group 743">
            <a:extLst>
              <a:ext uri="{FF2B5EF4-FFF2-40B4-BE49-F238E27FC236}">
                <a16:creationId xmlns:a16="http://schemas.microsoft.com/office/drawing/2014/main" id="{C2A4A0BA-F464-4085-92FB-A4CA9A435EE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8313" y="5443538"/>
          <a:ext cx="8424862" cy="1081088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22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new day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en-US" dirty="0"/>
              <a:t>Data-driven, not model-driven</a:t>
            </a:r>
          </a:p>
          <a:p>
            <a:pPr eaLnBrk="1" hangingPunct="1"/>
            <a:r>
              <a:rPr lang="en-US" altLang="en-US" dirty="0"/>
              <a:t>Makes no assumptions about the data</a:t>
            </a:r>
          </a:p>
          <a:p>
            <a:pPr eaLnBrk="1" hangingPunct="1"/>
            <a:r>
              <a:rPr lang="en-US" altLang="en-US" dirty="0"/>
              <a:t>Named after mid-16</a:t>
            </a:r>
            <a:r>
              <a:rPr lang="en-US" altLang="en-US" baseline="30000" dirty="0"/>
              <a:t>th</a:t>
            </a:r>
            <a:r>
              <a:rPr lang="en-US" altLang="en-US" dirty="0"/>
              <a:t> century English statistician and Presbyterian minister Thomas </a:t>
            </a:r>
            <a:r>
              <a:rPr lang="en-US" altLang="en-US" dirty="0" err="1"/>
              <a:t>Bayes</a:t>
            </a:r>
            <a:endParaRPr lang="en-US" altLang="en-US" dirty="0"/>
          </a:p>
          <a:p>
            <a:pPr lvl="1" eaLnBrk="1" hangingPunct="1">
              <a:buFont typeface="Wingdings 2" pitchFamily="18" charset="2"/>
              <a:buNone/>
            </a:pPr>
            <a:endParaRPr lang="en-US" altLang="en-US" dirty="0"/>
          </a:p>
        </p:txBody>
      </p:sp>
      <p:pic>
        <p:nvPicPr>
          <p:cNvPr id="7173" name="Picture 5" descr="Image result for thomas bayes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3429000" y="3962400"/>
            <a:ext cx="1752600" cy="18794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>
            <a:extLst>
              <a:ext uri="{FF2B5EF4-FFF2-40B4-BE49-F238E27FC236}">
                <a16:creationId xmlns:a16="http://schemas.microsoft.com/office/drawing/2014/main" id="{4D3F4BDE-C441-404A-9242-B4921D7ED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Prediction </a:t>
            </a:r>
            <a:endParaRPr lang="en-US" altLang="en-US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2111D98-0186-4A22-B181-DD6F0C06BC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Likelihood of yes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Likelihood of no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Probability of yes:  =(0.0053)/(0.0053+0.0206)</a:t>
            </a:r>
          </a:p>
          <a:p>
            <a:pPr marL="593725" lvl="2" indent="0" eaLnBrk="1" hangingPunct="1">
              <a:buNone/>
            </a:pPr>
            <a:r>
              <a:rPr lang="en-US" altLang="zh-TW" sz="2200" dirty="0"/>
              <a:t>			     =</a:t>
            </a:r>
            <a:r>
              <a:rPr lang="en-US" altLang="zh-TW" sz="2400" dirty="0"/>
              <a:t>0.20458</a:t>
            </a:r>
            <a:endParaRPr lang="en-US" altLang="zh-TW" sz="2200" dirty="0"/>
          </a:p>
          <a:p>
            <a:pPr eaLnBrk="1" hangingPunct="1"/>
            <a:r>
              <a:rPr lang="en-US" altLang="zh-TW" sz="2800" dirty="0"/>
              <a:t>Probability of no:    =(0.0206)/(0.0053+0.0206)</a:t>
            </a:r>
          </a:p>
          <a:p>
            <a:pPr marL="0" indent="0" eaLnBrk="1" hangingPunct="1">
              <a:buNone/>
            </a:pPr>
            <a:r>
              <a:rPr lang="en-US" altLang="zh-TW" sz="2800" dirty="0"/>
              <a:t>			    = 0.795</a:t>
            </a:r>
          </a:p>
          <a:p>
            <a:pPr eaLnBrk="1" hangingPunct="1"/>
            <a:r>
              <a:rPr lang="en-US" altLang="zh-TW" sz="2800" dirty="0"/>
              <a:t>Therefore, the prediction is No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8A8908AB-7E10-4B15-84AD-8E292FA10247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05743063"/>
              </p:ext>
            </p:extLst>
          </p:nvPr>
        </p:nvGraphicFramePr>
        <p:xfrm>
          <a:off x="3657600" y="1417638"/>
          <a:ext cx="4319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815312" imgH="393529" progId="Equation.3">
                  <p:embed/>
                </p:oleObj>
              </mc:Choice>
              <mc:Fallback>
                <p:oleObj name="Equation" r:id="rId3" imgW="1815312" imgH="393529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8A8908AB-7E10-4B15-84AD-8E292FA1024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17638"/>
                        <a:ext cx="4319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7">
            <a:extLst>
              <a:ext uri="{FF2B5EF4-FFF2-40B4-BE49-F238E27FC236}">
                <a16:creationId xmlns:a16="http://schemas.microsoft.com/office/drawing/2014/main" id="{88C4FCE6-0EBB-47BA-A6FC-249BAF02115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38780739"/>
              </p:ext>
            </p:extLst>
          </p:nvPr>
        </p:nvGraphicFramePr>
        <p:xfrm>
          <a:off x="3657600" y="2376488"/>
          <a:ext cx="42481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803400" imgH="393700" progId="Equation.3">
                  <p:embed/>
                </p:oleObj>
              </mc:Choice>
              <mc:Fallback>
                <p:oleObj name="Equation" r:id="rId5" imgW="1803400" imgH="393700" progId="Equation.3">
                  <p:embed/>
                  <p:pic>
                    <p:nvPicPr>
                      <p:cNvPr id="40965" name="Object 7">
                        <a:extLst>
                          <a:ext uri="{FF2B5EF4-FFF2-40B4-BE49-F238E27FC236}">
                            <a16:creationId xmlns:a16="http://schemas.microsoft.com/office/drawing/2014/main" id="{88C4FCE6-0EBB-47BA-A6FC-249BAF02115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76488"/>
                        <a:ext cx="42481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DF72B5-FE45-494A-84DD-3D26524F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8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	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en-US"/>
              <a:t>No statistical models involved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Naïve Bayes (like KNN) pays attention to complex interactions and local structure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Computational challenges remain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Bayes: The Basic Idea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For a given new record to be classified, find other records like it (i.e., same values for the predictors)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What is the prevalent class among those records?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Assign that class to your new record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Requires categorical variables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Numerical variable must be binned and converted to categorical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Can be used with very large data sets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Example:  Spell check programs assign your misspelled word to an established “class” (i.e., correctly spelled word)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Exact Bayes Classifier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200" dirty="0"/>
              <a:t>Relies on finding other records that share </a:t>
            </a:r>
            <a:r>
              <a:rPr lang="en-US" sz="2200" u="sng" dirty="0"/>
              <a:t>same predictor values</a:t>
            </a:r>
            <a:r>
              <a:rPr lang="en-US" sz="2200" dirty="0"/>
              <a:t> as record-to-be-classified.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2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200" dirty="0"/>
              <a:t>Want to find “probability of belonging to class </a:t>
            </a:r>
            <a:r>
              <a:rPr lang="en-US" sz="2200" i="1" dirty="0"/>
              <a:t>C</a:t>
            </a:r>
            <a:r>
              <a:rPr lang="en-US" sz="2200" dirty="0"/>
              <a:t>, given specified values of predictors.”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2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200" dirty="0"/>
              <a:t>Even with large data sets, may be hard to find other records that </a:t>
            </a:r>
            <a:r>
              <a:rPr lang="en-US" sz="2200" b="1" dirty="0"/>
              <a:t>exactly match</a:t>
            </a:r>
            <a:r>
              <a:rPr lang="en-US" sz="2200" dirty="0"/>
              <a:t> your record, in terms of predictor values.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– Naïve Bayes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Assume independence of predictor variables (within each class)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multiplication rule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Find same probability that record belongs to class C, given predictor values, </a:t>
            </a:r>
            <a:r>
              <a:rPr lang="en-US" altLang="en-US" u="sng" dirty="0"/>
              <a:t>without</a:t>
            </a:r>
            <a:r>
              <a:rPr lang="en-US" altLang="en-US" dirty="0"/>
              <a:t> limiting calculation to records that share all those same values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Take a record, and note its predictor values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Find the probabilities those predictor values occur across all records in C1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Multiply them together, then by proportion of records belonging to C1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Same for C2, C3, etc.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Prob. of belonging to C1 is value from step (3) divide by sum of all such values C1 … </a:t>
            </a:r>
            <a:r>
              <a:rPr lang="en-US" dirty="0" err="1"/>
              <a:t>Cn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Establish &amp; adjust a “cutoff” prob. for class of interest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Financial Fraud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Target variable:  Audit finds fraud, no fraud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Predictors:  </a:t>
            </a: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altLang="en-US" sz="2200"/>
              <a:t>Prior pending legal charges (yes/no)</a:t>
            </a: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altLang="en-US" sz="2200"/>
              <a:t>Size of firm (small/large)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85800"/>
            <a:ext cx="68214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1901</TotalTime>
  <Words>862</Words>
  <Application>Microsoft Office PowerPoint</Application>
  <PresentationFormat>On-screen Show (4:3)</PresentationFormat>
  <Paragraphs>221</Paragraphs>
  <Slides>22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Equation</vt:lpstr>
      <vt:lpstr>Chapter 8 – Naïve Bayes</vt:lpstr>
      <vt:lpstr>Characteristics</vt:lpstr>
      <vt:lpstr>Naïve Bayes: The Basic Idea</vt:lpstr>
      <vt:lpstr>Usage</vt:lpstr>
      <vt:lpstr>Exact Bayes Classifier</vt:lpstr>
      <vt:lpstr>Solution – Naïve Bayes</vt:lpstr>
      <vt:lpstr>Calculations</vt:lpstr>
      <vt:lpstr>Example: Financial Fraud</vt:lpstr>
      <vt:lpstr>PowerPoint Presentation</vt:lpstr>
      <vt:lpstr>Exact Bayes Calculations</vt:lpstr>
      <vt:lpstr>Naïve Bayes Calculations</vt:lpstr>
      <vt:lpstr>Naïve Bayes, cont.</vt:lpstr>
      <vt:lpstr>Independence Assumption</vt:lpstr>
      <vt:lpstr>Naïve Bayes in R</vt:lpstr>
      <vt:lpstr>Advantages</vt:lpstr>
      <vt:lpstr>Shortcomings</vt:lpstr>
      <vt:lpstr>On the other hand…</vt:lpstr>
      <vt:lpstr>Bayes’ Theorem</vt:lpstr>
      <vt:lpstr>Another Example of the Naïve Bayes Classifier </vt:lpstr>
      <vt:lpstr>Prediction 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Three Simple Classification Methods</dc:title>
  <dc:creator>Peter</dc:creator>
  <cp:lastModifiedBy>prernalal</cp:lastModifiedBy>
  <cp:revision>121</cp:revision>
  <dcterms:created xsi:type="dcterms:W3CDTF">2008-12-02T19:01:39Z</dcterms:created>
  <dcterms:modified xsi:type="dcterms:W3CDTF">2020-02-05T07:30:43Z</dcterms:modified>
</cp:coreProperties>
</file>