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7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93" r:id="rId13"/>
    <p:sldId id="267" r:id="rId14"/>
    <p:sldId id="294" r:id="rId15"/>
    <p:sldId id="268" r:id="rId16"/>
    <p:sldId id="292" r:id="rId17"/>
    <p:sldId id="269" r:id="rId18"/>
    <p:sldId id="270" r:id="rId19"/>
    <p:sldId id="272" r:id="rId20"/>
    <p:sldId id="273" r:id="rId21"/>
    <p:sldId id="271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18F2C403-FB7A-476D-B561-0F0716ABBEF3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6CFC0F9A-C9F4-4FB8-90F6-38C15BB752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35EC1E-3BF5-464A-8B74-5162E75D145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66FC14-87FE-4797-AA6C-10C81D38E83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E515CB-3FF9-46BA-A49C-2BE595037BE9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BC7D68DD-044C-4B99-A1E9-B1DB69866B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644E2DFA-D6BF-489D-B1FF-41831D38FE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68F0D407-D464-4927-97C9-BC75EEB8D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500C69-0E12-482D-8141-D848AD4DC0F7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956022-89A2-45FF-BA63-3E33B4BF11D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4B0476-A834-4153-93D0-F5B50AA6FE3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A2B334-C601-4063-A0BF-B6E327AC545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C0B16D-BBD3-4DE0-97FF-1A17569FCF4D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950198-976F-4271-ADF0-F4447DF9AFA5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9A6303-D07E-4740-B031-A6FE1943941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C03103-6DB4-4D8B-B957-6579F5D0336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3E172F-1913-404A-9000-DE8E8FB86ED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2CEF82-4984-47BA-ACB8-49358FD50873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B1F232-FAA6-4F11-BD7D-480B15CD02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B08248-9D59-4BE2-8A5E-63FF059BECE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03A2BF-502F-455D-8474-000D187C72D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B344E3-DC27-4F79-B01D-6F947B04FC1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632DE2-1850-4922-8A99-C90016DA987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89FC5D-8976-4891-850E-4E1DEC603F91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171879-052E-461D-B2BD-333B05A85157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9B053-D2F3-4AF7-B1EC-6E5516942F4B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1B6E0-326A-486D-8170-997249BB7E9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5B2597-0E82-430D-B9EC-B037D52C630A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48A84-41BB-4287-896E-3D5FC002DB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4911A8-1001-4C41-852C-B55DB8A486FD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A416A-9C12-4166-B436-2E76E8F460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F3966-FC00-4F3F-9AA9-B021F36AD203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CECB9-A209-4B46-94D7-71E9618F3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EE8E71-28C0-42DB-9438-C6F83A31CA87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FFB83197-485F-4D4F-8C78-DBAE3F543D9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BC59E-EF11-40EB-BC48-4ED9D7FEF83F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9AEC9-912F-4FD1-9F94-697AF7AA4E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F307C-565B-44DE-B572-9E6F1523CDD1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943B-2066-4201-8C50-05A2B65E8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196702-F1CE-4109-A32E-308A78D09649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DDA0B-F90D-4923-A4D2-EE9324747C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A34487-0CA7-439D-A496-711D8F05EA97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EA2BF-DA2E-451E-9D85-B41A55F56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59826-7BCF-4AAC-A631-45E91EA7E435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D95D8-A496-45E7-B172-D0FC9EBC66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B9672F-9E79-4AA1-AB81-13BE41ECC623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EEC6B21-EF16-4832-AE4E-CFB2DF7353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  <a:cs typeface="Arial" pitchFamily="34" charset="0"/>
              </a:defRPr>
            </a:lvl1pPr>
          </a:lstStyle>
          <a:p>
            <a:fld id="{EFB89AF6-2627-4AF1-94EA-F454AD58802B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  <a:cs typeface="Arial" pitchFamily="34" charset="0"/>
              </a:defRPr>
            </a:lvl1pPr>
          </a:lstStyle>
          <a:p>
            <a:fld id="{735F0AA0-B3E2-4757-ADF1-49D91E17B1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0" r:id="rId2"/>
    <p:sldLayoutId id="2147483838" r:id="rId3"/>
    <p:sldLayoutId id="2147483831" r:id="rId4"/>
    <p:sldLayoutId id="2147483832" r:id="rId5"/>
    <p:sldLayoutId id="2147483833" r:id="rId6"/>
    <p:sldLayoutId id="2147483834" r:id="rId7"/>
    <p:sldLayoutId id="2147483839" r:id="rId8"/>
    <p:sldLayoutId id="2147483840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ＭＳ Ｐゴシック" charset="0"/>
          <a:cs typeface="ＭＳ Ｐゴシック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Chapter 14 – Association Rules and Collaborative Filtering</a:t>
            </a:r>
          </a:p>
        </p:txBody>
      </p:sp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© </a:t>
            </a:r>
            <a:r>
              <a:rPr lang="en-US" dirty="0" err="1">
                <a:latin typeface="Arial" pitchFamily="34" charset="0"/>
                <a:ea typeface="ＭＳ Ｐゴシック" pitchFamily="34" charset="-128"/>
              </a:rPr>
              <a:t>Galit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latin typeface="Arial" pitchFamily="34" charset="0"/>
                <a:ea typeface="ＭＳ Ｐゴシック" pitchFamily="34" charset="-128"/>
              </a:rPr>
              <a:t>Shmueli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 and Peter Bruce 2017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/>
                </a:solidFill>
                <a:latin typeface="Franklin Gothic Book" pitchFamily="34" charset="0"/>
              </a:rPr>
              <a:t>Data Mining for Business Analytics in R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Shmueli</a:t>
            </a:r>
            <a:r>
              <a:rPr lang="en-US" altLang="en-US" sz="2800" b="1" dirty="0">
                <a:solidFill>
                  <a:schemeClr val="tx2"/>
                </a:solidFill>
                <a:latin typeface="Franklin Gothic Book" pitchFamily="34" charset="0"/>
              </a:rPr>
              <a:t>, Bruce, </a:t>
            </a: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Yahav</a:t>
            </a:r>
            <a:r>
              <a:rPr lang="en-US" altLang="en-US" sz="2800" b="1" dirty="0">
                <a:solidFill>
                  <a:schemeClr val="tx2"/>
                </a:solidFill>
                <a:latin typeface="Franklin Gothic Book" pitchFamily="34" charset="0"/>
              </a:rPr>
              <a:t>, Patel &amp; </a:t>
            </a: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Lichtendahl</a:t>
            </a:r>
            <a:endParaRPr lang="en-US" altLang="en-US" sz="2800" b="1" dirty="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>
                <a:ea typeface="ＭＳ Ｐゴシック" pitchFamily="34" charset="-128"/>
              </a:rPr>
              <a:t>Apriori 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Generating Frequent Item Sets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pPr marL="381000" indent="-38100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For </a:t>
            </a:r>
            <a:r>
              <a:rPr lang="en-US" i="1">
                <a:ea typeface="ＭＳ Ｐゴシック" pitchFamily="34" charset="-128"/>
              </a:rPr>
              <a:t>k</a:t>
            </a:r>
            <a:r>
              <a:rPr lang="en-US">
                <a:ea typeface="ＭＳ Ｐゴシック" pitchFamily="34" charset="-128"/>
              </a:rPr>
              <a:t> products…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>
                <a:ea typeface="ＭＳ Ｐゴシック" pitchFamily="34" charset="-128"/>
              </a:rPr>
              <a:t>User sets a minimum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>
                <a:ea typeface="ＭＳ Ｐゴシック" pitchFamily="34" charset="-128"/>
              </a:rPr>
              <a:t>Next, generate list of one-item sets that meet the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>
                <a:ea typeface="ＭＳ Ｐゴシック" pitchFamily="34" charset="-128"/>
              </a:rPr>
              <a:t>Use the list of one-item sets to generate list of two-item sets that meet the support criterion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>
                <a:ea typeface="ＭＳ Ｐゴシック" pitchFamily="34" charset="-128"/>
              </a:rPr>
              <a:t>Use list of two-item sets to generate list of three-item sets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>
                <a:ea typeface="ＭＳ Ｐゴシック" pitchFamily="34" charset="-128"/>
              </a:rPr>
              <a:t>Continue up through </a:t>
            </a:r>
            <a:r>
              <a:rPr lang="en-US" i="1">
                <a:ea typeface="ＭＳ Ｐゴシック" pitchFamily="34" charset="-128"/>
              </a:rPr>
              <a:t>k</a:t>
            </a:r>
            <a:r>
              <a:rPr lang="en-US">
                <a:ea typeface="ＭＳ Ｐゴシック" pitchFamily="34" charset="-128"/>
              </a:rPr>
              <a:t>-item sets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38E-EF19-4388-840C-51A3B633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298D-3D10-4508-9EBF-A55B9D2836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A4E50-B917-4F96-B262-58C267F50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3" r="13333" b="7037"/>
          <a:stretch/>
        </p:blipFill>
        <p:spPr>
          <a:xfrm>
            <a:off x="335969" y="602017"/>
            <a:ext cx="8350831" cy="59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2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BCB15F9-68E6-42E1-B465-E935796C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en-US" altLang="en-US" dirty="0"/>
              <a:t>Measures of Performance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77453C1-0A85-44AE-A82A-5639DAD319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26976"/>
            <a:ext cx="8534400" cy="5656385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2000" b="1" i="1" dirty="0"/>
              <a:t>Confidence</a:t>
            </a:r>
            <a:r>
              <a:rPr lang="en-US" altLang="en-US" sz="2000" b="1" dirty="0"/>
              <a:t>:</a:t>
            </a:r>
            <a:r>
              <a:rPr lang="en-US" altLang="en-US" sz="2000" dirty="0"/>
              <a:t> the % of antecedent transactions that also have the consequent item set</a:t>
            </a:r>
          </a:p>
          <a:p>
            <a:pPr marL="0" indent="0" eaLnBrk="1" hangingPunct="1"/>
            <a:endParaRPr lang="en-US" altLang="en-US" sz="2000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2000" b="1" dirty="0"/>
              <a:t>Lift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confidence</a:t>
            </a:r>
            <a:r>
              <a:rPr lang="en-US" altLang="en-US" sz="2000" dirty="0"/>
              <a:t>/(</a:t>
            </a:r>
            <a:r>
              <a:rPr lang="en-US" altLang="en-US" sz="2000" i="1" dirty="0"/>
              <a:t>benchmark confidence</a:t>
            </a:r>
            <a:r>
              <a:rPr lang="en-US" altLang="en-US" sz="2000" dirty="0"/>
              <a:t>)</a:t>
            </a:r>
          </a:p>
          <a:p>
            <a:pPr marL="0" indent="0" eaLnBrk="1" hangingPunct="1"/>
            <a:endParaRPr lang="en-US" altLang="en-US" sz="2000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2000" i="1" dirty="0"/>
              <a:t>Benchmark confidence</a:t>
            </a:r>
            <a:r>
              <a:rPr lang="en-US" altLang="en-US" sz="2000" dirty="0"/>
              <a:t> = transactions with consequent as % of all transactions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r>
              <a:rPr lang="en-US" sz="2000" dirty="0"/>
              <a:t>Lift &gt;1 suggests that the presence of the antecedent increases the chances that the consequent will occur in a given transaction</a:t>
            </a:r>
          </a:p>
          <a:p>
            <a:r>
              <a:rPr lang="en-US" sz="2000" dirty="0"/>
              <a:t>Lift &lt; 1 indicates that purchasing the antecedent reduces the chances of purchasing the consequent in the same transaction. </a:t>
            </a:r>
          </a:p>
          <a:p>
            <a:r>
              <a:rPr lang="en-US" sz="2000" dirty="0"/>
              <a:t>Lift =1, indicates that purchasing the antecedent makes no difference on the chances of purchasing the consequent</a:t>
            </a:r>
          </a:p>
          <a:p>
            <a:pPr marL="0" indent="0" eaLnBrk="1" hangingPunct="1"/>
            <a:endParaRPr lang="en-US" altLang="en-US" sz="2000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3C08-0EF5-4941-B69C-74D31BC4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A032-290B-45C6-9629-9FCC4492FD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28095-2993-4C3E-B1A5-FD6AF3EE0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r="25000" b="11111"/>
          <a:stretch/>
        </p:blipFill>
        <p:spPr>
          <a:xfrm>
            <a:off x="533400" y="312368"/>
            <a:ext cx="8001000" cy="62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6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Alternate Data Format: Binary Matrix </a:t>
            </a:r>
          </a:p>
        </p:txBody>
      </p:sp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5" y="1771650"/>
            <a:ext cx="67627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3505200" cy="343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3962400" cy="250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76400" y="5334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Support for Various </a:t>
            </a:r>
            <a:r>
              <a:rPr lang="en-US" sz="2400" dirty="0" err="1"/>
              <a:t>Itemsets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Process of Rule Selection	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3733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Generate all rules that meet specified support &amp; confidence</a:t>
            </a:r>
          </a:p>
          <a:p>
            <a:pPr marL="571500" lvl="1" eaLnBrk="1" hangingPunct="1"/>
            <a:r>
              <a:rPr lang="en-US">
                <a:ea typeface="ＭＳ Ｐゴシック" pitchFamily="34" charset="-128"/>
              </a:rPr>
              <a:t>Find frequent item sets (those with sufficient support – see above)</a:t>
            </a:r>
          </a:p>
          <a:p>
            <a:pPr marL="571500" lvl="1" eaLnBrk="1" hangingPunct="1"/>
            <a:r>
              <a:rPr lang="en-US">
                <a:ea typeface="ＭＳ Ｐゴシック" pitchFamily="34" charset="-128"/>
              </a:rPr>
              <a:t>From these item sets, generate rules with sufficient confidence</a:t>
            </a:r>
          </a:p>
          <a:p>
            <a:pPr marL="571500" lvl="1" eaLnBrk="1" hangingPunct="1"/>
            <a:endParaRPr lang="en-US">
              <a:ea typeface="ＭＳ Ｐゴシック" pitchFamily="34" charset="-128"/>
            </a:endParaRPr>
          </a:p>
          <a:p>
            <a:pPr marL="571500" lvl="1" eaLnBrk="1" hangingPunct="1">
              <a:buFont typeface="Wingdings 2" pitchFamily="18" charset="2"/>
              <a:buNone/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Example: Rules from {red, white, green}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{red, white} &gt; {green} with confidence = 2/4 = 50% 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[(support {red, white, green})/(support {red, white})]</a:t>
            </a:r>
          </a:p>
          <a:p>
            <a:pPr eaLnBrk="1" hangingPunct="1">
              <a:buFont typeface="Wingdings 2" pitchFamily="18" charset="2"/>
              <a:buNone/>
            </a:pPr>
            <a:endParaRPr lang="en-US">
              <a:ea typeface="ＭＳ Ｐゴシック" pitchFamily="34" charset="-128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{red, green} &gt; {white} with confidence = 2/2 = 100%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[(support {red, white, green})/(support {red, green})]</a:t>
            </a:r>
          </a:p>
          <a:p>
            <a:pPr eaLnBrk="1" hangingPunct="1">
              <a:buFont typeface="Wingdings 2" pitchFamily="18" charset="2"/>
              <a:buNone/>
            </a:pPr>
            <a:endParaRPr lang="en-US">
              <a:ea typeface="ＭＳ Ｐゴシック" pitchFamily="34" charset="-128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Plus 4 more with confidence of 100%, 33%, 29% &amp; 100%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If confidence criterion is 70%, report only rules 2, 3 and 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algn="ctr" eaLnBrk="1" hangingPunct="1"/>
            <a:r>
              <a:rPr lang="en-US" sz="3200" dirty="0">
                <a:ea typeface="ＭＳ Ｐゴシック" pitchFamily="34" charset="-128"/>
              </a:rPr>
              <a:t>Generating Rules in R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763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fp.df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&lt;- read.csv(“Faceplate.csv”)</a:t>
            </a:r>
          </a:p>
          <a:p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# remove first column and convert to matrix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fp.mat &lt;-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as.matrix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fp.df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[, -1])</a:t>
            </a:r>
          </a:p>
          <a:p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# convert the binary incidence matrix into a transactions database</a:t>
            </a:r>
          </a:p>
          <a:p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fp.trans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&lt;- as(fp.mat, "transactions")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inspect(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fp.trans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## get rules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# when running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apriori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(), include minimum support &amp; confidence, &amp; target as arguments.</a:t>
            </a:r>
          </a:p>
          <a:p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rules &lt;-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apriori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fp.trans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parameter = list(supp = 0.2, conf = 0.5, target = "rules"))</a:t>
            </a:r>
          </a:p>
          <a:p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dirty="0">
                <a:latin typeface="+mj-lt"/>
                <a:cs typeface="Courier New" pitchFamily="49" charset="0"/>
              </a:rPr>
              <a:t>output (sorted by lift)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419600"/>
            <a:ext cx="7924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     lhs             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support confidence lift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15 {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Red,White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}   =&gt; {Green} 0.2    0.5    2.500000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5 {Green}        =&gt; {Red}   0.2    1.0    1.666667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14 {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White,Green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} =&gt; {Red}   0.2    1.0    1.666667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4 {Orange}       =&gt; {White} 0.2    1.0    1.428571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6 {Green}        =&gt; {White} 0.2    1.0    1.428571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13 {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Red,Green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}   =&gt; {White} 0.2    1.0    1.428571</a:t>
            </a:r>
          </a:p>
        </p:txBody>
      </p:sp>
      <p:sp>
        <p:nvSpPr>
          <p:cNvPr id="6" name="Oval 5"/>
          <p:cNvSpPr/>
          <p:nvPr/>
        </p:nvSpPr>
        <p:spPr>
          <a:xfrm>
            <a:off x="3886200" y="4572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7600" y="4114800"/>
            <a:ext cx="381000" cy="37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3733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P(green) if you use the rule</a:t>
            </a:r>
          </a:p>
        </p:txBody>
      </p:sp>
      <p:sp>
        <p:nvSpPr>
          <p:cNvPr id="11" name="Oval 10"/>
          <p:cNvSpPr/>
          <p:nvPr/>
        </p:nvSpPr>
        <p:spPr>
          <a:xfrm>
            <a:off x="4495800" y="45720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76800" y="4191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5000" y="3886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How much better your chances of getting a green are if you use the rule than if you select randomly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What are Association Rules?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Study of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what goes with what</a:t>
            </a:r>
            <a:r>
              <a:rPr lang="en-US" altLang="en-US">
                <a:ea typeface="ＭＳ Ｐゴシック" pitchFamily="34" charset="-128"/>
              </a:rPr>
              <a:t>”</a:t>
            </a:r>
            <a:endParaRPr lang="en-US">
              <a:ea typeface="ＭＳ Ｐゴシック" pitchFamily="34" charset="-128"/>
            </a:endParaRPr>
          </a:p>
          <a:p>
            <a:pPr marL="742950" lvl="1" indent="-285750" eaLnBrk="1" hangingPunct="1"/>
            <a:r>
              <a:rPr lang="en-US" altLang="en-US" sz="2200">
                <a:ea typeface="ＭＳ Ｐゴシック" pitchFamily="34" charset="-128"/>
              </a:rPr>
              <a:t>“</a:t>
            </a:r>
            <a:r>
              <a:rPr lang="en-US" sz="2200">
                <a:ea typeface="ＭＳ Ｐゴシック" pitchFamily="34" charset="-128"/>
              </a:rPr>
              <a:t>Customers who bought X also bought Y</a:t>
            </a:r>
            <a:r>
              <a:rPr lang="en-US" altLang="en-US" sz="2200">
                <a:ea typeface="ＭＳ Ｐゴシック" pitchFamily="34" charset="-128"/>
              </a:rPr>
              <a:t>”</a:t>
            </a:r>
            <a:endParaRPr lang="en-US" sz="2200">
              <a:ea typeface="ＭＳ Ｐゴシック" pitchFamily="34" charset="-128"/>
            </a:endParaRPr>
          </a:p>
          <a:p>
            <a:pPr marL="742950" lvl="1" indent="-285750" eaLnBrk="1" hangingPunct="1"/>
            <a:r>
              <a:rPr lang="en-US" sz="2200">
                <a:ea typeface="ＭＳ Ｐゴシック" pitchFamily="34" charset="-128"/>
              </a:rPr>
              <a:t>What symptoms go with what diagnosis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Transaction-based or event-based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Also called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market basket analysis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>
                <a:ea typeface="ＭＳ Ｐゴシック" pitchFamily="34" charset="-128"/>
              </a:rPr>
              <a:t> and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affinity analysis</a:t>
            </a:r>
            <a:r>
              <a:rPr lang="en-US" altLang="en-US">
                <a:ea typeface="ＭＳ Ｐゴシック" pitchFamily="34" charset="-128"/>
              </a:rPr>
              <a:t>”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>
                <a:ea typeface="ＭＳ Ｐゴシック" pitchFamily="34" charset="-128"/>
              </a:rPr>
              <a:t>Originated with study of customer transactions databases to determine associations among items purchased</a:t>
            </a:r>
          </a:p>
          <a:p>
            <a:pPr eaLnBrk="1" hangingPunct="1">
              <a:buFont typeface="Wingdings 2" pitchFamily="18" charset="2"/>
              <a:buNone/>
            </a:pPr>
            <a:endParaRPr lang="en-US">
              <a:ea typeface="ＭＳ Ｐゴシック" pitchFamily="3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Interpretation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eaLnBrk="1" hangingPunct="1"/>
            <a:r>
              <a:rPr lang="en-US" i="1">
                <a:ea typeface="ＭＳ Ｐゴシック" pitchFamily="34" charset="-128"/>
              </a:rPr>
              <a:t>Lift ratio </a:t>
            </a:r>
            <a:r>
              <a:rPr lang="en-US">
                <a:ea typeface="ＭＳ Ｐゴシック" pitchFamily="34" charset="-128"/>
              </a:rPr>
              <a:t>shows how effective the rule is in finding consequents (useful if finding particular consequents is important)</a:t>
            </a:r>
          </a:p>
          <a:p>
            <a:pPr eaLnBrk="1" hangingPunct="1"/>
            <a:endParaRPr lang="en-US" i="1">
              <a:ea typeface="ＭＳ Ｐゴシック" pitchFamily="34" charset="-128"/>
            </a:endParaRPr>
          </a:p>
          <a:p>
            <a:pPr eaLnBrk="1" hangingPunct="1"/>
            <a:r>
              <a:rPr lang="en-US" i="1">
                <a:ea typeface="ＭＳ Ｐゴシック" pitchFamily="34" charset="-128"/>
              </a:rPr>
              <a:t>Confidence</a:t>
            </a:r>
            <a:r>
              <a:rPr lang="en-US">
                <a:ea typeface="ＭＳ Ｐゴシック" pitchFamily="34" charset="-128"/>
              </a:rPr>
              <a:t> shows the rate at which consequents will be found (useful in learning costs of promotion)  </a:t>
            </a:r>
          </a:p>
          <a:p>
            <a:pPr eaLnBrk="1" hangingPunct="1"/>
            <a:endParaRPr lang="en-US" i="1">
              <a:ea typeface="ＭＳ Ｐゴシック" pitchFamily="34" charset="-128"/>
            </a:endParaRPr>
          </a:p>
          <a:p>
            <a:pPr eaLnBrk="1" hangingPunct="1"/>
            <a:r>
              <a:rPr lang="en-US" i="1">
                <a:ea typeface="ＭＳ Ｐゴシック" pitchFamily="34" charset="-128"/>
              </a:rPr>
              <a:t>Support</a:t>
            </a:r>
            <a:r>
              <a:rPr lang="en-US">
                <a:ea typeface="ＭＳ Ｐゴシック" pitchFamily="34" charset="-128"/>
              </a:rPr>
              <a:t> measures overall impact</a:t>
            </a:r>
          </a:p>
          <a:p>
            <a:pPr eaLnBrk="1" hangingPunct="1">
              <a:buFont typeface="Wingdings 2" pitchFamily="18" charset="2"/>
              <a:buNone/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Caution: The Role of Chance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1524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000" dirty="0">
                <a:ea typeface="ＭＳ Ｐゴシック" pitchFamily="34" charset="-128"/>
              </a:rPr>
              <a:t>Random data can generate apparently interesting association rules.  The more rules you produce, the greater this danger.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000" dirty="0">
                <a:ea typeface="ＭＳ Ｐゴシック" pitchFamily="34" charset="-128"/>
              </a:rPr>
              <a:t>Rules based on large numbers of records are less subject to this danger.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91000"/>
            <a:ext cx="51339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733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from some randomly-generated transactions:</a:t>
            </a:r>
          </a:p>
        </p:txBody>
      </p:sp>
      <p:sp>
        <p:nvSpPr>
          <p:cNvPr id="6" name="Oval 5"/>
          <p:cNvSpPr/>
          <p:nvPr/>
        </p:nvSpPr>
        <p:spPr>
          <a:xfrm>
            <a:off x="4648200" y="48768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34000" y="49530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4724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 chance data can produce high lift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>
                <a:ea typeface="ＭＳ Ｐゴシック" pitchFamily="34" charset="-128"/>
              </a:rPr>
              <a:t>Example: Charles Book Club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458200" cy="9906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400">
                <a:ea typeface="ＭＳ Ｐゴシック" pitchFamily="34" charset="-128"/>
              </a:rPr>
              <a:t>Row 1, e.g., is a transaction in which books were bought in the following categories:  Youth, Do it Yourself, Geography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66579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pitchFamily="34" charset="-128"/>
              </a:rPr>
              <a:t>Rules Produced by </a:t>
            </a:r>
            <a:r>
              <a:rPr lang="en-US" sz="360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apriori</a:t>
            </a:r>
            <a:endParaRPr lang="en-US" sz="36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4157662" cy="35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53340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rules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apriori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books.trans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parameter = list(supp= 200/4000, conf = 0.5, target = "rules"))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60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Cautions: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57800" y="2133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57800" y="2362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57800" y="24384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133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Duplication (same trio of books)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57800" y="4648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1200" y="44958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useful info!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713" y="1219200"/>
            <a:ext cx="659606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Used in many recommender systems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685800" y="4800600"/>
            <a:ext cx="8077200" cy="1600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>
                <a:ea typeface="ＭＳ Ｐゴシック" pitchFamily="34" charset="-128"/>
              </a:rPr>
              <a:t>Generating Rules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Terms</a:t>
            </a:r>
          </a:p>
        </p:txBody>
      </p:sp>
      <p:sp>
        <p:nvSpPr>
          <p:cNvPr id="22530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IF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>
                <a:ea typeface="ＭＳ Ｐゴシック" pitchFamily="34" charset="-128"/>
              </a:rPr>
              <a:t> part = </a:t>
            </a:r>
            <a:r>
              <a:rPr lang="en-US" b="1">
                <a:ea typeface="ＭＳ Ｐゴシック" pitchFamily="34" charset="-128"/>
              </a:rPr>
              <a:t>antecedent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THEN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>
                <a:ea typeface="ＭＳ Ｐゴシック" pitchFamily="34" charset="-128"/>
              </a:rPr>
              <a:t> part = </a:t>
            </a:r>
            <a:r>
              <a:rPr lang="en-US" b="1">
                <a:ea typeface="ＭＳ Ｐゴシック" pitchFamily="34" charset="-128"/>
              </a:rPr>
              <a:t>consequent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Item set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>
                <a:ea typeface="ＭＳ Ｐゴシック" pitchFamily="34" charset="-128"/>
              </a:rPr>
              <a:t> = the items (e.g., products) comprising the antecedent or consequent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>
                <a:ea typeface="ＭＳ Ｐゴシック" pitchFamily="34" charset="-128"/>
              </a:rPr>
              <a:t>Antecedent and consequent are </a:t>
            </a:r>
            <a:r>
              <a:rPr lang="en-US" i="1">
                <a:ea typeface="ＭＳ Ｐゴシック" pitchFamily="34" charset="-128"/>
              </a:rPr>
              <a:t>disjoint</a:t>
            </a:r>
            <a:r>
              <a:rPr lang="en-US">
                <a:ea typeface="ＭＳ Ｐゴシック" pitchFamily="34" charset="-128"/>
              </a:rPr>
              <a:t> (i.e., have no items in common)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Tiny Example: Phone Faceplates</a:t>
            </a:r>
          </a:p>
        </p:txBody>
      </p:sp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09800"/>
            <a:ext cx="4333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9" descr="http://t2.gstatic.com/images?q=tbn:ANd9GcRasFLudPijanNjGzbHGxTthZTMRRxIvFUCRqYXB8jg8E7SBTM&amp;t=1&amp;usg=__Hjh3ADf2Q9MI1bsBAGWu2XOxFHY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438400"/>
            <a:ext cx="20383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Many Rules are Possible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For example: Transaction 1 supports several rules, such as 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If red, then white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>
                <a:ea typeface="ＭＳ Ｐゴシック" pitchFamily="34" charset="-128"/>
              </a:rPr>
              <a:t> (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If a red faceplate is purchased, then so is a white one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If white, then red</a:t>
            </a:r>
            <a:r>
              <a:rPr lang="en-US" altLang="en-US">
                <a:ea typeface="ＭＳ Ｐゴシック" pitchFamily="34" charset="-128"/>
              </a:rPr>
              <a:t>”</a:t>
            </a:r>
            <a:endParaRPr lang="en-US">
              <a:ea typeface="ＭＳ Ｐゴシック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If red and white, then green</a:t>
            </a:r>
            <a:r>
              <a:rPr lang="en-US" altLang="en-US">
                <a:ea typeface="ＭＳ Ｐゴシック" pitchFamily="34" charset="-128"/>
              </a:rPr>
              <a:t>”</a:t>
            </a:r>
            <a:endParaRPr lang="en-US">
              <a:ea typeface="ＭＳ Ｐゴシック" pitchFamily="34" charset="-128"/>
            </a:endParaRPr>
          </a:p>
          <a:p>
            <a:pPr lvl="1" eaLnBrk="1" hangingPunct="1"/>
            <a:r>
              <a:rPr lang="en-US">
                <a:ea typeface="ＭＳ Ｐゴシック" pitchFamily="34" charset="-128"/>
              </a:rPr>
              <a:t>+ several more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Frequent Item Sets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Ideally, we want to create all possible combinations of items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 b="1">
                <a:ea typeface="ＭＳ Ｐゴシック" pitchFamily="34" charset="-128"/>
              </a:rPr>
              <a:t>Problem:</a:t>
            </a:r>
            <a:r>
              <a:rPr lang="en-US">
                <a:ea typeface="ＭＳ Ｐゴシック" pitchFamily="34" charset="-128"/>
              </a:rPr>
              <a:t> computation time grows exponentially as # items increases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 b="1">
                <a:ea typeface="ＭＳ Ｐゴシック" pitchFamily="34" charset="-128"/>
              </a:rPr>
              <a:t>Solution:</a:t>
            </a:r>
            <a:r>
              <a:rPr lang="en-US">
                <a:ea typeface="ＭＳ Ｐゴシック" pitchFamily="34" charset="-128"/>
              </a:rPr>
              <a:t> consider only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frequent item sets</a:t>
            </a:r>
            <a:r>
              <a:rPr lang="en-US" altLang="en-US">
                <a:ea typeface="ＭＳ Ｐゴシック" pitchFamily="34" charset="-128"/>
              </a:rPr>
              <a:t>”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>
                <a:ea typeface="ＭＳ Ｐゴシック" pitchFamily="34" charset="-128"/>
              </a:rPr>
              <a:t>Criterion for frequent: </a:t>
            </a:r>
            <a:r>
              <a:rPr lang="en-US" i="1">
                <a:ea typeface="ＭＳ Ｐゴシック" pitchFamily="34" charset="-128"/>
              </a:rPr>
              <a:t>support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Support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pPr marL="0" indent="0" eaLnBrk="1" hangingPunct="1">
              <a:buFont typeface="Wingdings 2" charset="0"/>
              <a:buNone/>
              <a:defRPr/>
            </a:pPr>
            <a:r>
              <a:rPr lang="en-US" i="1" dirty="0">
                <a:latin typeface="Franklin Gothic Book" charset="0"/>
              </a:rPr>
              <a:t>Support for an </a:t>
            </a:r>
            <a:r>
              <a:rPr lang="en-US" i="1" dirty="0" err="1">
                <a:latin typeface="Franklin Gothic Book" charset="0"/>
              </a:rPr>
              <a:t>itemset</a:t>
            </a:r>
            <a:r>
              <a:rPr lang="en-US" dirty="0">
                <a:latin typeface="Franklin Gothic Book" charset="0"/>
              </a:rPr>
              <a:t> = # (or percent) of transactions that include an </a:t>
            </a:r>
            <a:r>
              <a:rPr lang="en-US" dirty="0" err="1">
                <a:latin typeface="Franklin Gothic Book" charset="0"/>
              </a:rPr>
              <a:t>itemset</a:t>
            </a:r>
            <a:endParaRPr lang="en-US" dirty="0">
              <a:latin typeface="Franklin Gothic Book" charset="0"/>
            </a:endParaRP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>
                <a:latin typeface="Franklin Gothic Book" charset="0"/>
              </a:rPr>
              <a:t>Example: support for the item set {red, white} is 4 out of 10 transactions, or 40%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dirty="0">
              <a:latin typeface="Franklin Gothic Book" charset="0"/>
            </a:endParaRP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i="1" dirty="0">
                <a:latin typeface="Franklin Gothic Book" charset="0"/>
              </a:rPr>
              <a:t>Support for a rule</a:t>
            </a:r>
            <a:r>
              <a:rPr lang="en-US" dirty="0">
                <a:latin typeface="Franklin Gothic Book" charset="0"/>
              </a:rPr>
              <a:t> = # (or percent) of transactions that include both the antecedent and the consequent</a:t>
            </a:r>
          </a:p>
          <a:p>
            <a:pPr marL="0" indent="0" eaLnBrk="1" hangingPunct="1">
              <a:buFont typeface="Wingdings 2" charset="0"/>
              <a:buChar char=""/>
              <a:defRPr/>
            </a:pPr>
            <a:endParaRPr lang="en-US" dirty="0">
              <a:latin typeface="Franklin Gothic Book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2370</TotalTime>
  <Words>1021</Words>
  <Application>Microsoft Office PowerPoint</Application>
  <PresentationFormat>On-screen Show (4:3)</PresentationFormat>
  <Paragraphs>141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Chapter 14 – Association Rules and Collaborative Filtering</vt:lpstr>
      <vt:lpstr>What are Association Rules?</vt:lpstr>
      <vt:lpstr>Used in many recommender systems</vt:lpstr>
      <vt:lpstr>Generating Rules</vt:lpstr>
      <vt:lpstr>Terms</vt:lpstr>
      <vt:lpstr>Tiny Example: Phone Faceplates</vt:lpstr>
      <vt:lpstr>Many Rules are Possible</vt:lpstr>
      <vt:lpstr>Frequent Item Sets</vt:lpstr>
      <vt:lpstr>Support</vt:lpstr>
      <vt:lpstr>Apriori Algorithm</vt:lpstr>
      <vt:lpstr>Generating Frequent Item Sets</vt:lpstr>
      <vt:lpstr>PowerPoint Presentation</vt:lpstr>
      <vt:lpstr>Measures of Performance</vt:lpstr>
      <vt:lpstr>PowerPoint Presentation</vt:lpstr>
      <vt:lpstr>Alternate Data Format: Binary Matrix </vt:lpstr>
      <vt:lpstr>PowerPoint Presentation</vt:lpstr>
      <vt:lpstr>Process of Rule Selection </vt:lpstr>
      <vt:lpstr>Example: Rules from {red, white, green}</vt:lpstr>
      <vt:lpstr>Generating Rules in R</vt:lpstr>
      <vt:lpstr>Interpretation</vt:lpstr>
      <vt:lpstr>Caution: The Role of Chance</vt:lpstr>
      <vt:lpstr>Example: Charles Book Club</vt:lpstr>
      <vt:lpstr>Rules Produced by apriori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– Association Rules</dc:title>
  <dc:subject>Data Mining for Business Intelligence</dc:subject>
  <dc:creator>Shmueli &amp; Bruce</dc:creator>
  <cp:lastModifiedBy>prernalal</cp:lastModifiedBy>
  <cp:revision>68</cp:revision>
  <dcterms:created xsi:type="dcterms:W3CDTF">2008-12-28T17:54:19Z</dcterms:created>
  <dcterms:modified xsi:type="dcterms:W3CDTF">2020-02-28T10:45:06Z</dcterms:modified>
</cp:coreProperties>
</file>