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85" r:id="rId9"/>
    <p:sldId id="286" r:id="rId10"/>
    <p:sldId id="287" r:id="rId11"/>
    <p:sldId id="302" r:id="rId12"/>
    <p:sldId id="303" r:id="rId13"/>
    <p:sldId id="304" r:id="rId14"/>
    <p:sldId id="30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399D26B-E528-46A4-8D77-E16BA4FD633E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F1FAB6E-0AE5-4326-B90A-D4D5E10B45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92AB66-CEC6-472B-8CDC-E5A8E30BC2EB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F326D3-8A7C-450C-AF08-3AE53024CE48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63D747-C975-41D0-8569-157EE5FF0FF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58BF11-C867-491F-8E41-22D9E9C83E2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F4F8A9-393F-4895-ACBA-8E695577FF8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352F4A-2638-4020-A188-078954BCF5E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1E63C1-4E78-403B-A748-502A593E936C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ECB1F4-86A2-4AE5-BEAD-ED8DD019C758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9782CF-6A22-4222-8A17-A8B9311E116D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F53D92-3E7F-4746-A05A-CB6EA232923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26042-90FB-4076-884A-D54AFC5B35F6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BCDCA-E6E4-4847-95F5-00A399FC5A0D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DA5DB-64C2-41F4-9A35-69D9ED47E18E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22FFD-853E-4CA9-811F-0965CF2C2D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828097-04AA-4F66-BF93-8520658166B7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AFE7C-3489-481E-BC83-FED8DE45A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F7B11F-6372-4A25-A46E-D5756EB457E0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80A9A-9D56-4D4A-B02F-00A22942CB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79CB78-DA35-4CC4-B052-3A73D52E8505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8B9F924D-9622-4F73-8523-EAC3AF98AC5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D864B7-879F-4C17-84F1-130280DCF266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86A8C-6AB7-4169-871A-A0087DF282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6C7871-C337-4B4F-8E6B-666F0CB70272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1CA93-6F1D-4C4C-9603-12CD3F2327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63ECBC-0F44-45B1-963B-7803B4468223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64B99-4F73-4D97-A956-519C64318A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A5D2A1-2541-47E5-A2FD-CAAB9B7B705C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A09C5-AC07-41FB-967F-514456292D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1BA65-A168-4A69-91FF-5F3E922E7ADC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DA633-121E-4068-8741-DACA7E1FB6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D7C366-F4E8-462A-9CFD-27CAC6E85AB1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CA3FE952-E1F3-4765-A855-558C51A51F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Perpetua" pitchFamily="18" charset="0"/>
              </a:defRPr>
            </a:lvl1pPr>
          </a:lstStyle>
          <a:p>
            <a:fld id="{DCE6B943-890C-4433-A089-C1C94581EF13}" type="datetimeFigureOut">
              <a:rPr lang="en-US"/>
              <a:pPr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itchFamily="34" charset="0"/>
              </a:defRPr>
            </a:lvl1pPr>
          </a:lstStyle>
          <a:p>
            <a:fld id="{F7A0715E-4291-448D-964A-15DF773F0E1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5" r:id="rId2"/>
    <p:sldLayoutId id="2147483763" r:id="rId3"/>
    <p:sldLayoutId id="2147483756" r:id="rId4"/>
    <p:sldLayoutId id="2147483757" r:id="rId5"/>
    <p:sldLayoutId id="2147483758" r:id="rId6"/>
    <p:sldLayoutId id="2147483759" r:id="rId7"/>
    <p:sldLayoutId id="2147483764" r:id="rId8"/>
    <p:sldLayoutId id="2147483765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title"/>
          </p:nvPr>
        </p:nvSpPr>
        <p:spPr>
          <a:xfrm>
            <a:off x="609600" y="1447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Chapter 15 – Cluster Analysis</a:t>
            </a:r>
          </a:p>
        </p:txBody>
      </p:sp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pitchFamily="34" charset="0"/>
                <a:ea typeface="ＭＳ Ｐゴシック" pitchFamily="34" charset="-128"/>
              </a:rPr>
              <a:t>© Galit Shmueli and Peter Bruce 2010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609600" y="4570413"/>
            <a:ext cx="7010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  <a:latin typeface="Franklin Gothic Book" pitchFamily="34" charset="0"/>
              </a:rPr>
              <a:t>Data Mining for Business Analytics (3rd ed.)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Franklin Gothic Book" pitchFamily="34" charset="0"/>
              </a:rPr>
              <a:t>Shmueli, Bruce &amp; Patel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ＭＳ Ｐゴシック" pitchFamily="34" charset="-128"/>
              </a:rPr>
              <a:t>K-means Algorithm: </a:t>
            </a:r>
            <a:br>
              <a:rPr lang="en-US" sz="3600">
                <a:ea typeface="ＭＳ Ｐゴシック" pitchFamily="34" charset="-128"/>
              </a:rPr>
            </a:br>
            <a:r>
              <a:rPr lang="en-US" sz="3600">
                <a:ea typeface="ＭＳ Ｐゴシック" pitchFamily="34" charset="-128"/>
              </a:rPr>
              <a:t>Choosing k and Initial Partitioning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Choose </a:t>
            </a:r>
            <a:r>
              <a:rPr lang="en-US" i="1">
                <a:ea typeface="ＭＳ Ｐゴシック" pitchFamily="34" charset="-128"/>
              </a:rPr>
              <a:t>k</a:t>
            </a:r>
            <a:r>
              <a:rPr lang="en-US">
                <a:ea typeface="ＭＳ Ｐゴシック" pitchFamily="34" charset="-128"/>
              </a:rPr>
              <a:t> based on the how results will be used </a:t>
            </a:r>
          </a:p>
          <a:p>
            <a:pPr marL="844550" lvl="2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e.g., </a:t>
            </a: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>
                <a:ea typeface="ＭＳ Ｐゴシック" pitchFamily="34" charset="-128"/>
              </a:rPr>
              <a:t>How many market segments do we want?</a:t>
            </a:r>
            <a:r>
              <a:rPr lang="en-US" altLang="en-US">
                <a:ea typeface="ＭＳ Ｐゴシック" pitchFamily="34" charset="-128"/>
              </a:rPr>
              <a:t>”</a:t>
            </a:r>
            <a:endParaRPr lang="en-US">
              <a:ea typeface="ＭＳ Ｐゴシック" pitchFamily="34" charset="-128"/>
            </a:endParaRPr>
          </a:p>
          <a:p>
            <a:pPr marL="0" indent="0" eaLnBrk="1" hangingPunct="1">
              <a:buFont typeface="Wingdings 2" pitchFamily="18" charset="2"/>
              <a:buNone/>
            </a:pPr>
            <a:endParaRPr lang="en-US">
              <a:ea typeface="ＭＳ Ｐゴシック" pitchFamily="34" charset="-128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Also experiment with slightly different </a:t>
            </a:r>
            <a:r>
              <a:rPr lang="en-US" i="1">
                <a:ea typeface="ＭＳ Ｐゴシック" pitchFamily="34" charset="-128"/>
              </a:rPr>
              <a:t>k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>
                <a:ea typeface="ＭＳ Ｐゴシック" pitchFamily="34" charset="-128"/>
              </a:rPr>
              <a:t>s</a:t>
            </a:r>
          </a:p>
          <a:p>
            <a:pPr marL="0" indent="0" eaLnBrk="1" hangingPunct="1"/>
            <a:endParaRPr lang="en-US">
              <a:ea typeface="ＭＳ Ｐゴシック" pitchFamily="34" charset="-128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Initial partition into clusters can be random, or based on domain knowledge</a:t>
            </a:r>
          </a:p>
          <a:p>
            <a:pPr marL="346075" lvl="1" indent="-3175" eaLnBrk="1" hangingPunct="1">
              <a:buFont typeface="Wingdings 2" pitchFamily="18" charset="2"/>
              <a:buNone/>
            </a:pPr>
            <a:r>
              <a:rPr lang="en-US" sz="2200">
                <a:ea typeface="ＭＳ Ｐゴシック" pitchFamily="34" charset="-128"/>
              </a:rPr>
              <a:t>If random partition, repeat the process with different random partitions</a:t>
            </a:r>
          </a:p>
          <a:p>
            <a:pPr marL="0" indent="0"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236220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km &lt;-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utilities.df.norm</a:t>
            </a:r>
            <a:r>
              <a:rPr lang="en-US" dirty="0"/>
              <a:t>, 6)</a:t>
            </a:r>
          </a:p>
          <a:p>
            <a:endParaRPr lang="en-US" dirty="0"/>
          </a:p>
          <a:p>
            <a:r>
              <a:rPr lang="en-US" dirty="0"/>
              <a:t># show cluster membership</a:t>
            </a:r>
          </a:p>
          <a:p>
            <a:r>
              <a:rPr lang="en-US" dirty="0" err="1"/>
              <a:t>km$cluster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7620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Code for K-means Clustering</a:t>
            </a:r>
          </a:p>
          <a:p>
            <a:pPr algn="ctr"/>
            <a:r>
              <a:rPr lang="en-US" sz="2000" dirty="0"/>
              <a:t>(data prep as for hierarchical)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9812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 for 6 clusters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0"/>
            <a:ext cx="42957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572000" y="2119700"/>
            <a:ext cx="762000" cy="31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5281154" cy="402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5334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Cluster Characteristics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1447800"/>
            <a:ext cx="50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Centroids</a:t>
            </a:r>
            <a:r>
              <a:rPr lang="en-US" sz="1400" dirty="0"/>
              <a:t> = each cluster has a vector of variable means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2057400" y="1601689"/>
            <a:ext cx="304800" cy="227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29200" y="2133600"/>
            <a:ext cx="10668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00800" y="19050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Custer 1 has normalized average demand growth of -0.7186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096000" y="21336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8400" y="57912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of utilities in each cluster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905000" y="5867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3200" y="39624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Clusters 1 and 5 are each singletons, so within-cluster distance = 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029200" y="43434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33600" y="4267200"/>
            <a:ext cx="434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305342"/>
            <a:ext cx="8839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plot an empty scatter plot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plot(c(0),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xaxt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'n',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"", type = "l",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c(min(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km$centers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max(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km$centers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xlim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c(0, 8))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label x-axes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axis(1, at = c(1:8), labels = names(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utilities.df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plot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centroids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 c(1:6))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km$centers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2,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ifelse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%in% c(1, 3, 5),"black", "dark grey"))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 name clusters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text(x = 0.5,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km$centers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[, 1], labels = paste("Cluster“, c(1:6)))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267199"/>
            <a:ext cx="6705600" cy="206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5334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Visualize Cluster </a:t>
            </a:r>
            <a:r>
              <a:rPr lang="en-US" sz="2400" dirty="0" err="1"/>
              <a:t>Centroids</a:t>
            </a:r>
            <a:r>
              <a:rPr lang="en-US" sz="2400" dirty="0"/>
              <a:t> with Profile Plot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295400"/>
            <a:ext cx="30480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609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Different Choices for 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1910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number of clusters increases, the cluster members are closer to one another.</a:t>
            </a:r>
          </a:p>
          <a:p>
            <a:endParaRPr lang="en-US" dirty="0"/>
          </a:p>
          <a:p>
            <a:r>
              <a:rPr lang="en-US" dirty="0"/>
              <a:t>Question:  What happens to the distance </a:t>
            </a:r>
            <a:r>
              <a:rPr lang="en-US" i="1" dirty="0"/>
              <a:t>between</a:t>
            </a:r>
            <a:r>
              <a:rPr lang="en-US" dirty="0"/>
              <a:t> clusters?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Clustering: The Main Idea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Goal: Form groups (clusters) of similar records</a:t>
            </a:r>
          </a:p>
          <a:p>
            <a:pPr marL="0" indent="0" eaLnBrk="1" hangingPunct="1"/>
            <a:endParaRPr lang="en-US">
              <a:ea typeface="ＭＳ Ｐゴシック" pitchFamily="34" charset="-128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Used for </a:t>
            </a:r>
            <a:r>
              <a:rPr lang="en-US" b="1">
                <a:ea typeface="ＭＳ Ｐゴシック" pitchFamily="34" charset="-128"/>
              </a:rPr>
              <a:t>segmenting markets </a:t>
            </a:r>
            <a:r>
              <a:rPr lang="en-US">
                <a:ea typeface="ＭＳ Ｐゴシック" pitchFamily="34" charset="-128"/>
              </a:rPr>
              <a:t>into groups of similar customers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>
              <a:ea typeface="ＭＳ Ｐゴシック" pitchFamily="34" charset="-128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Example:  Claritas segmented US neighborhoods based on demographics &amp; income: </a:t>
            </a: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>
                <a:ea typeface="ＭＳ Ｐゴシック" pitchFamily="34" charset="-128"/>
              </a:rPr>
              <a:t>Furs &amp; station wagons,</a:t>
            </a:r>
            <a:r>
              <a:rPr lang="en-US" altLang="en-US">
                <a:ea typeface="ＭＳ Ｐゴシック" pitchFamily="34" charset="-128"/>
              </a:rPr>
              <a:t>”</a:t>
            </a:r>
            <a:r>
              <a:rPr 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</a:rPr>
              <a:t>“</a:t>
            </a:r>
            <a:r>
              <a:rPr lang="en-US">
                <a:ea typeface="ＭＳ Ｐゴシック" pitchFamily="34" charset="-128"/>
              </a:rPr>
              <a:t>Money &amp; Brains</a:t>
            </a:r>
            <a:r>
              <a:rPr lang="en-US" altLang="en-US">
                <a:ea typeface="ＭＳ Ｐゴシック" pitchFamily="34" charset="-128"/>
              </a:rPr>
              <a:t>”</a:t>
            </a:r>
            <a:r>
              <a:rPr lang="en-US">
                <a:ea typeface="ＭＳ Ｐゴシック" pitchFamily="34" charset="-128"/>
              </a:rPr>
              <a:t>, …</a:t>
            </a:r>
          </a:p>
          <a:p>
            <a:pPr marL="0" indent="0"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Other Applications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Periodic table of the elements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Classification of species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Grouping securities in portfolios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Grouping firms for structural analysis of economy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Army uniform sizes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Example: Public Utilities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b="1">
                <a:ea typeface="ＭＳ Ｐゴシック" pitchFamily="34" charset="-128"/>
              </a:rPr>
              <a:t>Goal:</a:t>
            </a:r>
            <a:r>
              <a:rPr lang="en-US">
                <a:ea typeface="ＭＳ Ｐゴシック" pitchFamily="34" charset="-128"/>
              </a:rPr>
              <a:t>  find clusters of similar utilities</a:t>
            </a:r>
          </a:p>
          <a:p>
            <a:pPr eaLnBrk="1" hangingPunct="1">
              <a:buFont typeface="Wingdings 2" pitchFamily="18" charset="2"/>
              <a:buNone/>
            </a:pPr>
            <a:endParaRPr lang="en-US" b="1">
              <a:ea typeface="ＭＳ Ｐゴシック" pitchFamily="34" charset="-128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b="1">
                <a:ea typeface="ＭＳ Ｐゴシック" pitchFamily="34" charset="-128"/>
              </a:rPr>
              <a:t>Data:</a:t>
            </a:r>
            <a:r>
              <a:rPr lang="en-US">
                <a:ea typeface="ＭＳ Ｐゴシック" pitchFamily="34" charset="-128"/>
              </a:rPr>
              <a:t> 22 firms, 8 variables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Fixed-charge covering ratio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Rate of return on capital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Cost per kilowatt capacity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Annual load factor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Growth in peak demand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Sales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% nuclear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Fuel costs per kwh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9" name="Object 2"/>
          <p:cNvGraphicFramePr>
            <a:graphicFrameLocks noChangeAspect="1"/>
          </p:cNvGraphicFramePr>
          <p:nvPr/>
        </p:nvGraphicFramePr>
        <p:xfrm>
          <a:off x="457200" y="990600"/>
          <a:ext cx="817245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Worksheet" r:id="rId4" imgW="5920627" imgH="3640904" progId="Excel.Sheet.8">
                  <p:embed/>
                </p:oleObj>
              </mc:Choice>
              <mc:Fallback>
                <p:oleObj name="Worksheet" r:id="rId4" imgW="5920627" imgH="364090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817245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83248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Rectangle 14"/>
          <p:cNvSpPr>
            <a:spLocks noChangeArrowheads="1"/>
          </p:cNvSpPr>
          <p:nvPr/>
        </p:nvSpPr>
        <p:spPr bwMode="auto">
          <a:xfrm>
            <a:off x="1981200" y="5257800"/>
            <a:ext cx="320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Franklin Gothic Book" pitchFamily="34" charset="0"/>
              </a:rPr>
              <a:t>Low fuel cost, low sales</a:t>
            </a:r>
          </a:p>
        </p:txBody>
      </p:sp>
      <p:sp>
        <p:nvSpPr>
          <p:cNvPr id="4" name="Oval 3"/>
          <p:cNvSpPr/>
          <p:nvPr/>
        </p:nvSpPr>
        <p:spPr>
          <a:xfrm>
            <a:off x="5486400" y="4294188"/>
            <a:ext cx="19050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24200" y="3760788"/>
            <a:ext cx="23622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617788"/>
            <a:ext cx="19050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1524000" y="228600"/>
            <a:ext cx="6781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Franklin Gothic Book" pitchFamily="34" charset="0"/>
              </a:rPr>
              <a:t>Sales &amp; Fuel Cost: </a:t>
            </a:r>
          </a:p>
          <a:p>
            <a:r>
              <a:rPr lang="en-US" sz="3600">
                <a:latin typeface="Franklin Gothic Book" pitchFamily="34" charset="0"/>
              </a:rPr>
              <a:t>3 rough clusters can be seen</a:t>
            </a:r>
          </a:p>
        </p:txBody>
      </p:sp>
      <p:sp>
        <p:nvSpPr>
          <p:cNvPr id="24583" name="Rectangle 11"/>
          <p:cNvSpPr>
            <a:spLocks noChangeArrowheads="1"/>
          </p:cNvSpPr>
          <p:nvPr/>
        </p:nvSpPr>
        <p:spPr bwMode="auto">
          <a:xfrm>
            <a:off x="1828800" y="2057400"/>
            <a:ext cx="3270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Franklin Gothic Book" pitchFamily="34" charset="0"/>
              </a:rPr>
              <a:t>High fuel cost, low sales</a:t>
            </a:r>
          </a:p>
        </p:txBody>
      </p:sp>
      <p:sp>
        <p:nvSpPr>
          <p:cNvPr id="24584" name="Rectangle 15"/>
          <p:cNvSpPr>
            <a:spLocks noChangeArrowheads="1"/>
          </p:cNvSpPr>
          <p:nvPr/>
        </p:nvSpPr>
        <p:spPr bwMode="auto">
          <a:xfrm>
            <a:off x="5721350" y="3886200"/>
            <a:ext cx="332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Franklin Gothic Book" pitchFamily="34" charset="0"/>
              </a:rPr>
              <a:t>Low fuel cost, high sales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ＭＳ Ｐゴシック" pitchFamily="34" charset="-128"/>
              </a:rPr>
              <a:t>Extension to More Than 2 Dimensions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In prior example, clustering was done by eye</a:t>
            </a:r>
          </a:p>
          <a:p>
            <a:pPr marL="0" indent="0" eaLnBrk="1" hangingPunct="1"/>
            <a:endParaRPr lang="en-US">
              <a:ea typeface="ＭＳ Ｐゴシック" pitchFamily="34" charset="-128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Multiple dimensions require formal algorithm with </a:t>
            </a:r>
          </a:p>
          <a:p>
            <a:pPr marL="571500" lvl="1" eaLnBrk="1" hangingPunct="1"/>
            <a:r>
              <a:rPr lang="en-US">
                <a:ea typeface="ＭＳ Ｐゴシック" pitchFamily="34" charset="-128"/>
              </a:rPr>
              <a:t>A </a:t>
            </a:r>
            <a:r>
              <a:rPr lang="en-US" b="1">
                <a:ea typeface="ＭＳ Ｐゴシック" pitchFamily="34" charset="-128"/>
              </a:rPr>
              <a:t>distance measure</a:t>
            </a:r>
          </a:p>
          <a:p>
            <a:pPr marL="571500" lvl="1" eaLnBrk="1" hangingPunct="1"/>
            <a:r>
              <a:rPr lang="en-US">
                <a:ea typeface="ＭＳ Ｐゴシック" pitchFamily="34" charset="-128"/>
              </a:rPr>
              <a:t>A way to use the distance measure in forming clusters</a:t>
            </a:r>
          </a:p>
          <a:p>
            <a:pPr marL="0" indent="0" eaLnBrk="1" hangingPunct="1"/>
            <a:endParaRPr lang="en-US">
              <a:ea typeface="ＭＳ Ｐゴシック" pitchFamily="34" charset="-128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We will consider two algorithms:  </a:t>
            </a:r>
            <a:r>
              <a:rPr lang="en-US" b="1">
                <a:ea typeface="ＭＳ Ｐゴシック" pitchFamily="34" charset="-128"/>
              </a:rPr>
              <a:t>hierarchical</a:t>
            </a:r>
            <a:r>
              <a:rPr lang="en-US">
                <a:ea typeface="ＭＳ Ｐゴシック" pitchFamily="34" charset="-128"/>
              </a:rPr>
              <a:t> and </a:t>
            </a:r>
            <a:r>
              <a:rPr lang="en-US" b="1">
                <a:ea typeface="ＭＳ Ｐゴシック" pitchFamily="34" charset="-128"/>
              </a:rPr>
              <a:t>non-hierarchical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3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br>
              <a:rPr lang="en-US" sz="3600" dirty="0">
                <a:ea typeface="ＭＳ Ｐゴシック" pitchFamily="34" charset="-128"/>
              </a:rPr>
            </a:br>
            <a:br>
              <a:rPr lang="en-US" sz="3600" dirty="0">
                <a:ea typeface="ＭＳ Ｐゴシック" pitchFamily="34" charset="-128"/>
              </a:rPr>
            </a:br>
            <a:r>
              <a:rPr lang="en-US" sz="3600" dirty="0">
                <a:ea typeface="ＭＳ Ｐゴシック" pitchFamily="34" charset="-128"/>
              </a:rPr>
              <a:t>K-Means Clustering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K-Means Clustering Algorithm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419600"/>
          </a:xfrm>
        </p:spPr>
        <p:txBody>
          <a:bodyPr/>
          <a:lstStyle/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>
                <a:ea typeface="ＭＳ Ｐゴシック" pitchFamily="34" charset="-128"/>
              </a:rPr>
              <a:t>Choose # of clusters desired, </a:t>
            </a:r>
            <a:r>
              <a:rPr lang="en-US" i="1">
                <a:ea typeface="ＭＳ Ｐゴシック" pitchFamily="34" charset="-128"/>
              </a:rPr>
              <a:t>k</a:t>
            </a:r>
            <a:r>
              <a:rPr lang="en-US">
                <a:ea typeface="ＭＳ Ｐゴシック" pitchFamily="34" charset="-128"/>
              </a:rPr>
              <a:t>  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>
                <a:ea typeface="ＭＳ Ｐゴシック" pitchFamily="34" charset="-128"/>
              </a:rPr>
              <a:t>Start with a partition into k clusters </a:t>
            </a:r>
          </a:p>
          <a:p>
            <a:pPr marL="1050925" lvl="2" indent="-457200" eaLnBrk="1" hangingPunct="1">
              <a:buFont typeface="Wingdings 2" pitchFamily="18" charset="2"/>
              <a:buNone/>
            </a:pPr>
            <a:r>
              <a:rPr lang="en-US">
                <a:ea typeface="ＭＳ Ｐゴシック" pitchFamily="34" charset="-128"/>
              </a:rPr>
              <a:t>Often based on random selection of k centroids 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>
                <a:ea typeface="ＭＳ Ｐゴシック" pitchFamily="34" charset="-128"/>
              </a:rPr>
              <a:t>At each step, move each record to cluster with closest centroid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>
                <a:ea typeface="ＭＳ Ｐゴシック" pitchFamily="34" charset="-128"/>
              </a:rPr>
              <a:t>Recompute centroids, repeat step 3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>
                <a:ea typeface="ＭＳ Ｐゴシック" pitchFamily="34" charset="-128"/>
              </a:rPr>
              <a:t>Stop when moving records increases within-cluster dispersion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1743</TotalTime>
  <Words>587</Words>
  <Application>Microsoft Office PowerPoint</Application>
  <PresentationFormat>On-screen Show (4:3)</PresentationFormat>
  <Paragraphs>94</Paragraphs>
  <Slides>14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Worksheet</vt:lpstr>
      <vt:lpstr>Chapter 15 – Cluster Analysis</vt:lpstr>
      <vt:lpstr>Clustering: The Main Idea</vt:lpstr>
      <vt:lpstr>Other Applications</vt:lpstr>
      <vt:lpstr>Example: Public Utilities</vt:lpstr>
      <vt:lpstr>PowerPoint Presentation</vt:lpstr>
      <vt:lpstr>PowerPoint Presentation</vt:lpstr>
      <vt:lpstr>Extension to More Than 2 Dimensions</vt:lpstr>
      <vt:lpstr>  K-Means Clustering</vt:lpstr>
      <vt:lpstr>K-Means Clustering Algorithm</vt:lpstr>
      <vt:lpstr>K-means Algorithm:  Choosing k and Initial Partitioning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– Cluster Analysis</dc:title>
  <dc:subject>Data Mining for Business Intelligence</dc:subject>
  <dc:creator>Shmueli &amp; Bruce</dc:creator>
  <cp:lastModifiedBy>prernalal</cp:lastModifiedBy>
  <cp:revision>128</cp:revision>
  <dcterms:created xsi:type="dcterms:W3CDTF">2008-12-31T14:13:24Z</dcterms:created>
  <dcterms:modified xsi:type="dcterms:W3CDTF">2020-02-28T03:26:48Z</dcterms:modified>
</cp:coreProperties>
</file>