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guide orient="horz" pos="237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4155a6715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94155a671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p:nvPr/>
        </p:nvSpPr>
        <p:spPr>
          <a:xfrm>
            <a:off x="0" y="0"/>
            <a:ext cx="12192000" cy="6858000"/>
          </a:xfrm>
          <a:prstGeom prst="rect">
            <a:avLst/>
          </a:prstGeom>
          <a:solidFill>
            <a:schemeClr val="accent1">
              <a:alpha val="5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 name="Google Shape;8;p2"/>
          <p:cNvSpPr/>
          <p:nvPr/>
        </p:nvSpPr>
        <p:spPr>
          <a:xfrm>
            <a:off x="8301789" y="-866274"/>
            <a:ext cx="4066673" cy="4066673"/>
          </a:xfrm>
          <a:prstGeom prst="arc">
            <a:avLst>
              <a:gd name="adj1" fmla="val 1409913"/>
              <a:gd name="adj2" fmla="val 12880072"/>
            </a:avLst>
          </a:prstGeom>
          <a:noFill/>
          <a:ln w="19050" cap="flat" cmpd="sng">
            <a:solidFill>
              <a:schemeClr val="lt1">
                <a:alpha val="1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8_Images &amp; Contents Layout">
  <p:cSld name="28_Images &amp; Contents Layout">
    <p:spTree>
      <p:nvGrpSpPr>
        <p:cNvPr id="1" name="Shape 28"/>
        <p:cNvGrpSpPr/>
        <p:nvPr/>
      </p:nvGrpSpPr>
      <p:grpSpPr>
        <a:xfrm>
          <a:off x="0" y="0"/>
          <a:ext cx="0" cy="0"/>
          <a:chOff x="0" y="0"/>
          <a:chExt cx="0" cy="0"/>
        </a:xfrm>
      </p:grpSpPr>
      <p:sp>
        <p:nvSpPr>
          <p:cNvPr id="29" name="Google Shape;29;p12"/>
          <p:cNvSpPr/>
          <p:nvPr/>
        </p:nvSpPr>
        <p:spPr>
          <a:xfrm>
            <a:off x="5836726" y="1955549"/>
            <a:ext cx="6355274" cy="14734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12"/>
          <p:cNvSpPr>
            <a:spLocks noGrp="1"/>
          </p:cNvSpPr>
          <p:nvPr>
            <p:ph type="pic" idx="2"/>
          </p:nvPr>
        </p:nvSpPr>
        <p:spPr>
          <a:xfrm>
            <a:off x="652726" y="3594462"/>
            <a:ext cx="5184000" cy="259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1" name="Google Shape;31;p12"/>
          <p:cNvSpPr>
            <a:spLocks noGrp="1"/>
          </p:cNvSpPr>
          <p:nvPr>
            <p:ph type="pic" idx="3"/>
          </p:nvPr>
        </p:nvSpPr>
        <p:spPr>
          <a:xfrm>
            <a:off x="8946824" y="650130"/>
            <a:ext cx="2592000" cy="259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2" name="Google Shape;32;p12"/>
          <p:cNvSpPr>
            <a:spLocks noGrp="1"/>
          </p:cNvSpPr>
          <p:nvPr>
            <p:ph type="pic" idx="4"/>
          </p:nvPr>
        </p:nvSpPr>
        <p:spPr>
          <a:xfrm>
            <a:off x="6095775" y="650130"/>
            <a:ext cx="2592000" cy="259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bg>
      <p:bgPr>
        <a:solidFill>
          <a:schemeClr val="lt1"/>
        </a:solidFill>
        <a:effectLst/>
      </p:bgPr>
    </p:bg>
    <p:spTree>
      <p:nvGrpSpPr>
        <p:cNvPr id="1" name="Shape 33"/>
        <p:cNvGrpSpPr/>
        <p:nvPr/>
      </p:nvGrpSpPr>
      <p:grpSpPr>
        <a:xfrm>
          <a:off x="0" y="0"/>
          <a:ext cx="0" cy="0"/>
          <a:chOff x="0" y="0"/>
          <a:chExt cx="0" cy="0"/>
        </a:xfrm>
      </p:grpSpPr>
      <p:sp>
        <p:nvSpPr>
          <p:cNvPr id="34" name="Google Shape;34;p13"/>
          <p:cNvSpPr/>
          <p:nvPr/>
        </p:nvSpPr>
        <p:spPr>
          <a:xfrm>
            <a:off x="0" y="161317"/>
            <a:ext cx="11191164" cy="1026038"/>
          </a:xfrm>
          <a:custGeom>
            <a:avLst/>
            <a:gdLst/>
            <a:ahLst/>
            <a:cxnLst/>
            <a:rect l="l" t="t" r="r" b="b"/>
            <a:pathLst>
              <a:path w="11191164" h="1026038" extrusionOk="0">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3"/>
          <p:cNvSpPr txBox="1">
            <a:spLocks noGrp="1"/>
          </p:cNvSpPr>
          <p:nvPr>
            <p:ph type="body" idx="1"/>
          </p:nvPr>
        </p:nvSpPr>
        <p:spPr>
          <a:xfrm>
            <a:off x="2120734" y="339509"/>
            <a:ext cx="9775991"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13"/>
          <p:cNvSpPr/>
          <p:nvPr/>
        </p:nvSpPr>
        <p:spPr>
          <a:xfrm>
            <a:off x="0" y="161317"/>
            <a:ext cx="1668083" cy="1026038"/>
          </a:xfrm>
          <a:custGeom>
            <a:avLst/>
            <a:gdLst/>
            <a:ahLst/>
            <a:cxnLst/>
            <a:rect l="l" t="t" r="r" b="b"/>
            <a:pathLst>
              <a:path w="5086770" h="3128874" extrusionOk="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13"/>
          <p:cNvSpPr/>
          <p:nvPr/>
        </p:nvSpPr>
        <p:spPr>
          <a:xfrm>
            <a:off x="11288971" y="161317"/>
            <a:ext cx="903029" cy="1026038"/>
          </a:xfrm>
          <a:custGeom>
            <a:avLst/>
            <a:gdLst/>
            <a:ahLst/>
            <a:cxnLst/>
            <a:rect l="l" t="t" r="r" b="b"/>
            <a:pathLst>
              <a:path w="903029" h="1026038" extrusionOk="0">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8_Images &amp; Contents">
  <p:cSld name="38_Images &amp; Contents">
    <p:spTree>
      <p:nvGrpSpPr>
        <p:cNvPr id="1" name="Shape 38"/>
        <p:cNvGrpSpPr/>
        <p:nvPr/>
      </p:nvGrpSpPr>
      <p:grpSpPr>
        <a:xfrm>
          <a:off x="0" y="0"/>
          <a:ext cx="0" cy="0"/>
          <a:chOff x="0" y="0"/>
          <a:chExt cx="0" cy="0"/>
        </a:xfrm>
      </p:grpSpPr>
      <p:sp>
        <p:nvSpPr>
          <p:cNvPr id="39" name="Google Shape;39;p14"/>
          <p:cNvSpPr/>
          <p:nvPr/>
        </p:nvSpPr>
        <p:spPr>
          <a:xfrm>
            <a:off x="2" y="0"/>
            <a:ext cx="6980222" cy="6858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40" name="Google Shape;40;p14"/>
          <p:cNvSpPr>
            <a:spLocks noGrp="1"/>
          </p:cNvSpPr>
          <p:nvPr>
            <p:ph type="pic" idx="2"/>
          </p:nvPr>
        </p:nvSpPr>
        <p:spPr>
          <a:xfrm>
            <a:off x="438914" y="446342"/>
            <a:ext cx="6785752" cy="5965316"/>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7_Images &amp; Contents Layout">
  <p:cSld name="57_Images &amp; Contents Layout">
    <p:spTree>
      <p:nvGrpSpPr>
        <p:cNvPr id="1" name="Shape 41"/>
        <p:cNvGrpSpPr/>
        <p:nvPr/>
      </p:nvGrpSpPr>
      <p:grpSpPr>
        <a:xfrm>
          <a:off x="0" y="0"/>
          <a:ext cx="0" cy="0"/>
          <a:chOff x="0" y="0"/>
          <a:chExt cx="0" cy="0"/>
        </a:xfrm>
      </p:grpSpPr>
      <p:sp>
        <p:nvSpPr>
          <p:cNvPr id="42" name="Google Shape;42;p15"/>
          <p:cNvSpPr/>
          <p:nvPr/>
        </p:nvSpPr>
        <p:spPr>
          <a:xfrm>
            <a:off x="0" y="863125"/>
            <a:ext cx="7036904" cy="51317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5"/>
          <p:cNvSpPr>
            <a:spLocks noGrp="1"/>
          </p:cNvSpPr>
          <p:nvPr>
            <p:ph type="pic" idx="2"/>
          </p:nvPr>
        </p:nvSpPr>
        <p:spPr>
          <a:xfrm>
            <a:off x="6096000" y="2959216"/>
            <a:ext cx="6096000" cy="2700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15"/>
          <p:cNvSpPr>
            <a:spLocks noGrp="1"/>
          </p:cNvSpPr>
          <p:nvPr>
            <p:ph type="pic" idx="3"/>
          </p:nvPr>
        </p:nvSpPr>
        <p:spPr>
          <a:xfrm>
            <a:off x="238056" y="412403"/>
            <a:ext cx="4125224" cy="6033194"/>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bg>
      <p:bgPr>
        <a:solidFill>
          <a:schemeClr val="lt1"/>
        </a:solidFill>
        <a:effectLst/>
      </p:bgPr>
    </p:bg>
    <p:spTree>
      <p:nvGrpSpPr>
        <p:cNvPr id="1" name="Shape 45"/>
        <p:cNvGrpSpPr/>
        <p:nvPr/>
      </p:nvGrpSpPr>
      <p:grpSpPr>
        <a:xfrm>
          <a:off x="0" y="0"/>
          <a:ext cx="0" cy="0"/>
          <a:chOff x="0" y="0"/>
          <a:chExt cx="0" cy="0"/>
        </a:xfrm>
      </p:grpSpPr>
      <p:sp>
        <p:nvSpPr>
          <p:cNvPr id="46" name="Google Shape;46;p16"/>
          <p:cNvSpPr>
            <a:spLocks noGrp="1"/>
          </p:cNvSpPr>
          <p:nvPr>
            <p:ph type="pic" idx="2"/>
          </p:nvPr>
        </p:nvSpPr>
        <p:spPr>
          <a:xfrm>
            <a:off x="7266709" y="529965"/>
            <a:ext cx="4925290" cy="579807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16"/>
          <p:cNvSpPr>
            <a:spLocks noGrp="1"/>
          </p:cNvSpPr>
          <p:nvPr>
            <p:ph type="pic" idx="3"/>
          </p:nvPr>
        </p:nvSpPr>
        <p:spPr>
          <a:xfrm>
            <a:off x="4525108" y="2105085"/>
            <a:ext cx="4925290" cy="264783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solidFill>
          <a:schemeClr val="lt1"/>
        </a:solidFill>
        <a:effectLst/>
      </p:bgPr>
    </p:bg>
    <p:spTree>
      <p:nvGrpSpPr>
        <p:cNvPr id="1" name="Shape 48"/>
        <p:cNvGrpSpPr/>
        <p:nvPr/>
      </p:nvGrpSpPr>
      <p:grpSpPr>
        <a:xfrm>
          <a:off x="0" y="0"/>
          <a:ext cx="0" cy="0"/>
          <a:chOff x="0" y="0"/>
          <a:chExt cx="0" cy="0"/>
        </a:xfrm>
      </p:grpSpPr>
      <p:sp>
        <p:nvSpPr>
          <p:cNvPr id="49" name="Google Shape;49;p17"/>
          <p:cNvSpPr>
            <a:spLocks noGrp="1"/>
          </p:cNvSpPr>
          <p:nvPr>
            <p:ph type="pic" idx="2"/>
          </p:nvPr>
        </p:nvSpPr>
        <p:spPr>
          <a:xfrm>
            <a:off x="1160586" y="0"/>
            <a:ext cx="4853352"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bg>
      <p:bgPr>
        <a:solidFill>
          <a:schemeClr val="lt1"/>
        </a:solidFill>
        <a:effectLst/>
      </p:bgPr>
    </p:bg>
    <p:spTree>
      <p:nvGrpSpPr>
        <p:cNvPr id="1" name="Shape 50"/>
        <p:cNvGrpSpPr/>
        <p:nvPr/>
      </p:nvGrpSpPr>
      <p:grpSpPr>
        <a:xfrm>
          <a:off x="0" y="0"/>
          <a:ext cx="0" cy="0"/>
          <a:chOff x="0" y="0"/>
          <a:chExt cx="0" cy="0"/>
        </a:xfrm>
      </p:grpSpPr>
      <p:sp>
        <p:nvSpPr>
          <p:cNvPr id="51" name="Google Shape;51;p18"/>
          <p:cNvSpPr>
            <a:spLocks noGrp="1"/>
          </p:cNvSpPr>
          <p:nvPr>
            <p:ph type="pic" idx="2"/>
          </p:nvPr>
        </p:nvSpPr>
        <p:spPr>
          <a:xfrm>
            <a:off x="5847486" y="342900"/>
            <a:ext cx="5926499" cy="61722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Style slide layout">
  <p:cSld name="5_Style slide layout">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9"/>
          <p:cNvSpPr/>
          <p:nvPr/>
        </p:nvSpPr>
        <p:spPr>
          <a:xfrm>
            <a:off x="0" y="0"/>
            <a:ext cx="12192000" cy="6858000"/>
          </a:xfrm>
          <a:prstGeom prst="rect">
            <a:avLst/>
          </a:prstGeom>
          <a:gradFill>
            <a:gsLst>
              <a:gs pos="0">
                <a:srgbClr val="F8FAFD">
                  <a:alpha val="0"/>
                </a:srgbClr>
              </a:gs>
              <a:gs pos="29000">
                <a:srgbClr val="F8FAFD">
                  <a:alpha val="0"/>
                </a:srgbClr>
              </a:gs>
              <a:gs pos="66000">
                <a:srgbClr val="87ADDB">
                  <a:alpha val="56862"/>
                </a:srgbClr>
              </a:gs>
              <a:gs pos="80000">
                <a:srgbClr val="87ADDB">
                  <a:alpha val="60000"/>
                </a:srgbClr>
              </a:gs>
              <a:gs pos="100000">
                <a:srgbClr val="87ADDB">
                  <a:alpha val="6000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bg>
      <p:bgPr>
        <a:solidFill>
          <a:schemeClr val="lt1"/>
        </a:solidFill>
        <a:effectLst/>
      </p:bgPr>
    </p:bg>
    <p:spTree>
      <p:nvGrpSpPr>
        <p:cNvPr id="1" name="Shape 54"/>
        <p:cNvGrpSpPr/>
        <p:nvPr/>
      </p:nvGrpSpPr>
      <p:grpSpPr>
        <a:xfrm>
          <a:off x="0" y="0"/>
          <a:ext cx="0" cy="0"/>
          <a:chOff x="0" y="0"/>
          <a:chExt cx="0" cy="0"/>
        </a:xfrm>
      </p:grpSpPr>
      <p:sp>
        <p:nvSpPr>
          <p:cNvPr id="55" name="Google Shape;55;p20"/>
          <p:cNvSpPr>
            <a:spLocks noGrp="1"/>
          </p:cNvSpPr>
          <p:nvPr>
            <p:ph type="pic" idx="2"/>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
          <p:cNvSpPr/>
          <p:nvPr/>
        </p:nvSpPr>
        <p:spPr>
          <a:xfrm flipH="1">
            <a:off x="3994321" y="809154"/>
            <a:ext cx="4427783" cy="5323880"/>
          </a:xfrm>
          <a:custGeom>
            <a:avLst/>
            <a:gdLst/>
            <a:ahLst/>
            <a:cxnLst/>
            <a:rect l="l" t="t" r="r" b="b"/>
            <a:pathLst>
              <a:path w="800100" h="962025" extrusionOk="0">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23"/>
          <p:cNvSpPr txBox="1">
            <a:spLocks noGrp="1"/>
          </p:cNvSpPr>
          <p:nvPr>
            <p:ph type="body" idx="1"/>
          </p:nvPr>
        </p:nvSpPr>
        <p:spPr>
          <a:xfrm>
            <a:off x="323529" y="33248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60"/>
        <p:cNvGrpSpPr/>
        <p:nvPr/>
      </p:nvGrpSpPr>
      <p:grpSpPr>
        <a:xfrm>
          <a:off x="0" y="0"/>
          <a:ext cx="0" cy="0"/>
          <a:chOff x="0" y="0"/>
          <a:chExt cx="0" cy="0"/>
        </a:xfrm>
      </p:grpSpPr>
      <p:sp>
        <p:nvSpPr>
          <p:cNvPr id="61" name="Google Shape;61;p24"/>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24"/>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63" name="Google Shape;63;p24"/>
          <p:cNvSpPr/>
          <p:nvPr/>
        </p:nvSpPr>
        <p:spPr>
          <a:xfrm>
            <a:off x="531933" y="1347500"/>
            <a:ext cx="153868" cy="5015200"/>
          </a:xfrm>
          <a:prstGeom prst="roundRect">
            <a:avLst>
              <a:gd name="adj" fmla="val 50000"/>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64" name="Google Shape;64;p24"/>
          <p:cNvSpPr/>
          <p:nvPr/>
        </p:nvSpPr>
        <p:spPr>
          <a:xfrm rot="5400000">
            <a:off x="3057177" y="1276653"/>
            <a:ext cx="685849" cy="685148"/>
          </a:xfrm>
          <a:prstGeom prst="halfFrame">
            <a:avLst>
              <a:gd name="adj1" fmla="val 23728"/>
              <a:gd name="adj2" fmla="val 24642"/>
            </a:avLst>
          </a:prstGeom>
          <a:solidFill>
            <a:schemeClr val="lt1">
              <a:alpha val="2196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rgbClr val="262626"/>
              </a:solidFill>
              <a:latin typeface="Arial"/>
              <a:ea typeface="Arial"/>
              <a:cs typeface="Arial"/>
              <a:sym typeface="Arial"/>
            </a:endParaRPr>
          </a:p>
        </p:txBody>
      </p:sp>
      <p:sp>
        <p:nvSpPr>
          <p:cNvPr id="65" name="Google Shape;65;p24"/>
          <p:cNvSpPr txBox="1"/>
          <p:nvPr/>
        </p:nvSpPr>
        <p:spPr>
          <a:xfrm>
            <a:off x="711704" y="1637214"/>
            <a:ext cx="2232248" cy="5232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You can Resize without losing quality</a:t>
            </a:r>
            <a:endParaRPr sz="1400" b="1" i="0" u="none" strike="noStrike" cap="none">
              <a:solidFill>
                <a:schemeClr val="lt1"/>
              </a:solidFill>
              <a:latin typeface="Arial"/>
              <a:ea typeface="Arial"/>
              <a:cs typeface="Arial"/>
              <a:sym typeface="Arial"/>
            </a:endParaRPr>
          </a:p>
        </p:txBody>
      </p:sp>
      <p:sp>
        <p:nvSpPr>
          <p:cNvPr id="66" name="Google Shape;66;p24"/>
          <p:cNvSpPr txBox="1"/>
          <p:nvPr/>
        </p:nvSpPr>
        <p:spPr>
          <a:xfrm>
            <a:off x="711704" y="2127463"/>
            <a:ext cx="2232248" cy="73866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You can Change Fill Color &amp;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Line Color</a:t>
            </a:r>
            <a:endParaRPr sz="1400" b="1" i="0" u="none" strike="noStrike" cap="none">
              <a:solidFill>
                <a:schemeClr val="lt1"/>
              </a:solidFill>
              <a:latin typeface="Arial"/>
              <a:ea typeface="Arial"/>
              <a:cs typeface="Arial"/>
              <a:sym typeface="Arial"/>
            </a:endParaRPr>
          </a:p>
        </p:txBody>
      </p:sp>
      <p:sp>
        <p:nvSpPr>
          <p:cNvPr id="67" name="Google Shape;67;p24"/>
          <p:cNvSpPr txBox="1"/>
          <p:nvPr/>
        </p:nvSpPr>
        <p:spPr>
          <a:xfrm>
            <a:off x="721229" y="5808438"/>
            <a:ext cx="2232000" cy="30777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www.allppt.com</a:t>
            </a:r>
            <a:endParaRPr sz="1400" b="0" i="0" u="none" strike="noStrike" cap="none">
              <a:solidFill>
                <a:schemeClr val="lt1"/>
              </a:solidFill>
              <a:latin typeface="Arial"/>
              <a:ea typeface="Arial"/>
              <a:cs typeface="Arial"/>
              <a:sym typeface="Arial"/>
            </a:endParaRPr>
          </a:p>
        </p:txBody>
      </p:sp>
      <p:sp>
        <p:nvSpPr>
          <p:cNvPr id="68" name="Google Shape;68;p24"/>
          <p:cNvSpPr txBox="1"/>
          <p:nvPr/>
        </p:nvSpPr>
        <p:spPr>
          <a:xfrm>
            <a:off x="721229" y="4450324"/>
            <a:ext cx="2717296" cy="138499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FREE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PPT TEMPLATES</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bg>
      <p:bgPr>
        <a:solidFill>
          <a:schemeClr val="lt1"/>
        </a:solidFill>
        <a:effectLst/>
      </p:bgPr>
    </p:bg>
    <p:spTree>
      <p:nvGrpSpPr>
        <p:cNvPr id="1" name="Shape 12"/>
        <p:cNvGrpSpPr/>
        <p:nvPr/>
      </p:nvGrpSpPr>
      <p:grpSpPr>
        <a:xfrm>
          <a:off x="0" y="0"/>
          <a:ext cx="0" cy="0"/>
          <a:chOff x="0" y="0"/>
          <a:chExt cx="0" cy="0"/>
        </a:xfrm>
      </p:grpSpPr>
      <p:sp>
        <p:nvSpPr>
          <p:cNvPr id="13" name="Google Shape;13;p5"/>
          <p:cNvSpPr txBox="1">
            <a:spLocks noGrp="1"/>
          </p:cNvSpPr>
          <p:nvPr>
            <p:ph type="body" idx="1"/>
          </p:nvPr>
        </p:nvSpPr>
        <p:spPr>
          <a:xfrm>
            <a:off x="1" y="339509"/>
            <a:ext cx="12192000" cy="79260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5"/>
          <p:cNvSpPr/>
          <p:nvPr/>
        </p:nvSpPr>
        <p:spPr>
          <a:xfrm>
            <a:off x="323530" y="6357257"/>
            <a:ext cx="11868470" cy="3396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5;p5"/>
          <p:cNvSpPr/>
          <p:nvPr/>
        </p:nvSpPr>
        <p:spPr>
          <a:xfrm>
            <a:off x="323530" y="6349287"/>
            <a:ext cx="565116" cy="347603"/>
          </a:xfrm>
          <a:custGeom>
            <a:avLst/>
            <a:gdLst/>
            <a:ahLst/>
            <a:cxnLst/>
            <a:rect l="l" t="t" r="r" b="b"/>
            <a:pathLst>
              <a:path w="5086770" h="3128874" extrusionOk="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bg>
      <p:bgPr>
        <a:solidFill>
          <a:schemeClr val="lt1"/>
        </a:solidFill>
        <a:effectLst/>
      </p:bgPr>
    </p:bg>
    <p:spTree>
      <p:nvGrpSpPr>
        <p:cNvPr id="1" name="Shape 16"/>
        <p:cNvGrpSpPr/>
        <p:nvPr/>
      </p:nvGrpSpPr>
      <p:grpSpPr>
        <a:xfrm>
          <a:off x="0" y="0"/>
          <a:ext cx="0" cy="0"/>
          <a:chOff x="0" y="0"/>
          <a:chExt cx="0" cy="0"/>
        </a:xfrm>
      </p:grpSpPr>
      <p:sp>
        <p:nvSpPr>
          <p:cNvPr id="17" name="Google Shape;17;p6"/>
          <p:cNvSpPr txBox="1">
            <a:spLocks noGrp="1"/>
          </p:cNvSpPr>
          <p:nvPr>
            <p:ph type="body" idx="1"/>
          </p:nvPr>
        </p:nvSpPr>
        <p:spPr>
          <a:xfrm>
            <a:off x="1" y="339509"/>
            <a:ext cx="12192000" cy="79260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2_Images &amp; Contents">
  <p:cSld name="22_Images &amp; Contents">
    <p:spTree>
      <p:nvGrpSpPr>
        <p:cNvPr id="1" name="Shape 19"/>
        <p:cNvGrpSpPr/>
        <p:nvPr/>
      </p:nvGrpSpPr>
      <p:grpSpPr>
        <a:xfrm>
          <a:off x="0" y="0"/>
          <a:ext cx="0" cy="0"/>
          <a:chOff x="0" y="0"/>
          <a:chExt cx="0" cy="0"/>
        </a:xfrm>
      </p:grpSpPr>
      <p:sp>
        <p:nvSpPr>
          <p:cNvPr id="20" name="Google Shape;20;p8"/>
          <p:cNvSpPr>
            <a:spLocks noGrp="1"/>
          </p:cNvSpPr>
          <p:nvPr>
            <p:ph type="pic" idx="2"/>
          </p:nvPr>
        </p:nvSpPr>
        <p:spPr>
          <a:xfrm>
            <a:off x="5104465" y="844530"/>
            <a:ext cx="6265900" cy="51689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9"/>
          <p:cNvSpPr/>
          <p:nvPr/>
        </p:nvSpPr>
        <p:spPr>
          <a:xfrm>
            <a:off x="0" y="0"/>
            <a:ext cx="12192000" cy="6858000"/>
          </a:xfrm>
          <a:prstGeom prst="rect">
            <a:avLst/>
          </a:prstGeom>
          <a:solidFill>
            <a:schemeClr val="accent1">
              <a:alpha val="5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9"/>
          <p:cNvSpPr/>
          <p:nvPr/>
        </p:nvSpPr>
        <p:spPr>
          <a:xfrm>
            <a:off x="8301789" y="-866274"/>
            <a:ext cx="4066673" cy="4066673"/>
          </a:xfrm>
          <a:prstGeom prst="arc">
            <a:avLst>
              <a:gd name="adj1" fmla="val 1409913"/>
              <a:gd name="adj2" fmla="val 12880072"/>
            </a:avLst>
          </a:prstGeom>
          <a:noFill/>
          <a:ln w="19050" cap="flat" cmpd="sng">
            <a:solidFill>
              <a:schemeClr val="lt1">
                <a:alpha val="1098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lt1"/>
        </a:solidFill>
        <a:effectLst/>
      </p:bgPr>
    </p:bg>
    <p:spTree>
      <p:nvGrpSpPr>
        <p:cNvPr id="1" name="Shape 25"/>
        <p:cNvGrpSpPr/>
        <p:nvPr/>
      </p:nvGrpSpPr>
      <p:grpSpPr>
        <a:xfrm>
          <a:off x="0" y="0"/>
          <a:ext cx="0" cy="0"/>
          <a:chOff x="0" y="0"/>
          <a:chExt cx="0" cy="0"/>
        </a:xfrm>
      </p:grpSpPr>
      <p:sp>
        <p:nvSpPr>
          <p:cNvPr id="26" name="Google Shape;26;p11"/>
          <p:cNvSpPr>
            <a:spLocks noGrp="1"/>
          </p:cNvSpPr>
          <p:nvPr>
            <p:ph type="pic" idx="2"/>
          </p:nvPr>
        </p:nvSpPr>
        <p:spPr>
          <a:xfrm>
            <a:off x="0" y="0"/>
            <a:ext cx="12192000" cy="266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11"/>
          <p:cNvSpPr>
            <a:spLocks noGrp="1"/>
          </p:cNvSpPr>
          <p:nvPr>
            <p:ph type="pic" idx="3"/>
          </p:nvPr>
        </p:nvSpPr>
        <p:spPr>
          <a:xfrm>
            <a:off x="1032695" y="1988366"/>
            <a:ext cx="2444297" cy="2444297"/>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25"/>
          <p:cNvPicPr preferRelativeResize="0"/>
          <p:nvPr/>
        </p:nvPicPr>
        <p:blipFill rotWithShape="1">
          <a:blip r:embed="rId3">
            <a:alphaModFix amt="38000"/>
          </a:blip>
          <a:srcRect/>
          <a:stretch/>
        </p:blipFill>
        <p:spPr>
          <a:xfrm>
            <a:off x="874000" y="577643"/>
            <a:ext cx="10443976" cy="5604825"/>
          </a:xfrm>
          <a:prstGeom prst="rect">
            <a:avLst/>
          </a:prstGeom>
          <a:noFill/>
          <a:ln>
            <a:noFill/>
          </a:ln>
        </p:spPr>
      </p:pic>
      <p:sp>
        <p:nvSpPr>
          <p:cNvPr id="74" name="Google Shape;74;p25"/>
          <p:cNvSpPr txBox="1"/>
          <p:nvPr/>
        </p:nvSpPr>
        <p:spPr>
          <a:xfrm>
            <a:off x="1180724" y="1008100"/>
            <a:ext cx="10289915" cy="175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Georgia"/>
                <a:ea typeface="Georgia"/>
                <a:cs typeface="Georgia"/>
                <a:sym typeface="Georgia"/>
              </a:rPr>
              <a:t>SENTIMENT ANALYSIS on</a:t>
            </a:r>
            <a:r>
              <a:rPr lang="en-US" sz="4900" b="0" i="0" u="none" strike="noStrike" cap="none">
                <a:solidFill>
                  <a:schemeClr val="lt1"/>
                </a:solidFill>
                <a:latin typeface="Arial"/>
                <a:ea typeface="Arial"/>
                <a:cs typeface="Arial"/>
                <a:sym typeface="Arial"/>
              </a:rPr>
              <a:t> </a:t>
            </a:r>
            <a:endParaRPr sz="49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900"/>
              <a:buFont typeface="Arial"/>
              <a:buNone/>
            </a:pPr>
            <a:r>
              <a:rPr lang="en-US" sz="5900" b="1" i="0" u="none" strike="noStrike" cap="none">
                <a:solidFill>
                  <a:srgbClr val="0B5394"/>
                </a:solidFill>
                <a:latin typeface="Georgia"/>
                <a:ea typeface="Georgia"/>
                <a:cs typeface="Georgia"/>
                <a:sym typeface="Georgia"/>
              </a:rPr>
              <a:t>Chinese SmartPhones’ Review </a:t>
            </a:r>
            <a:endParaRPr sz="5900" b="1" i="0" u="none" strike="noStrike" cap="none">
              <a:solidFill>
                <a:srgbClr val="0B5394"/>
              </a:solidFill>
              <a:latin typeface="Georgia"/>
              <a:ea typeface="Georgia"/>
              <a:cs typeface="Georgia"/>
              <a:sym typeface="Georgia"/>
            </a:endParaRPr>
          </a:p>
        </p:txBody>
      </p:sp>
      <p:sp>
        <p:nvSpPr>
          <p:cNvPr id="75" name="Google Shape;75;p25"/>
          <p:cNvSpPr txBox="1"/>
          <p:nvPr/>
        </p:nvSpPr>
        <p:spPr>
          <a:xfrm>
            <a:off x="7487374" y="4112561"/>
            <a:ext cx="5610600" cy="66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67"/>
              <a:buFont typeface="Arial"/>
              <a:buNone/>
            </a:pPr>
            <a:r>
              <a:rPr lang="en-US" sz="1867" b="1" i="0" u="none" strike="noStrike" cap="none">
                <a:solidFill>
                  <a:srgbClr val="FFFFFF"/>
                </a:solidFill>
                <a:latin typeface="Georgia"/>
                <a:ea typeface="Georgia"/>
                <a:cs typeface="Georgia"/>
                <a:sym typeface="Georgia"/>
              </a:rPr>
              <a:t>Presented by: </a:t>
            </a:r>
            <a:r>
              <a:rPr lang="en-US" sz="2267" b="1" i="0" u="none" strike="noStrike" cap="none">
                <a:solidFill>
                  <a:srgbClr val="FFFFFF"/>
                </a:solidFill>
                <a:latin typeface="Georgia"/>
                <a:ea typeface="Georgia"/>
                <a:cs typeface="Georgia"/>
                <a:sym typeface="Georgia"/>
              </a:rPr>
              <a:t>GROUP 4</a:t>
            </a:r>
            <a:endParaRPr sz="2267" b="1" i="0" u="none" strike="noStrike" cap="none">
              <a:solidFill>
                <a:srgbClr val="FFFFFF"/>
              </a:solidFill>
              <a:latin typeface="Georgia"/>
              <a:ea typeface="Georgia"/>
              <a:cs typeface="Georgia"/>
              <a:sym typeface="Georgia"/>
            </a:endParaRPr>
          </a:p>
        </p:txBody>
      </p:sp>
      <p:sp>
        <p:nvSpPr>
          <p:cNvPr id="77" name="Google Shape;77;p25"/>
          <p:cNvSpPr/>
          <p:nvPr/>
        </p:nvSpPr>
        <p:spPr>
          <a:xfrm>
            <a:off x="-40400" y="-725"/>
            <a:ext cx="189000" cy="685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5"/>
          <p:cNvSpPr/>
          <p:nvPr/>
        </p:nvSpPr>
        <p:spPr>
          <a:xfrm rot="5400000">
            <a:off x="5973975" y="-6039900"/>
            <a:ext cx="181800" cy="122616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a:off x="11999200" y="-725"/>
            <a:ext cx="189000" cy="685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rot="5400000">
            <a:off x="5990626" y="636126"/>
            <a:ext cx="198000" cy="1221210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6;p1">
            <a:extLst>
              <a:ext uri="{FF2B5EF4-FFF2-40B4-BE49-F238E27FC236}">
                <a16:creationId xmlns:a16="http://schemas.microsoft.com/office/drawing/2014/main" id="{5F0C3F99-A102-492D-971E-04C2D2555955}"/>
              </a:ext>
            </a:extLst>
          </p:cNvPr>
          <p:cNvSpPr txBox="1"/>
          <p:nvPr/>
        </p:nvSpPr>
        <p:spPr>
          <a:xfrm>
            <a:off x="6761974" y="4779461"/>
            <a:ext cx="5237226" cy="16062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dirty="0">
                <a:solidFill>
                  <a:srgbClr val="16487E"/>
                </a:solidFill>
                <a:latin typeface="Georgia"/>
                <a:ea typeface="Georgia"/>
                <a:cs typeface="Georgia"/>
                <a:sym typeface="Georgia"/>
              </a:rPr>
              <a:t>Aastha Aggarwal (PGDM) -   19PGDM002</a:t>
            </a: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dirty="0" err="1">
                <a:solidFill>
                  <a:srgbClr val="16487E"/>
                </a:solidFill>
                <a:latin typeface="Georgia"/>
                <a:ea typeface="Georgia"/>
                <a:cs typeface="Georgia"/>
                <a:sym typeface="Georgia"/>
              </a:rPr>
              <a:t>Abhinandan</a:t>
            </a:r>
            <a:r>
              <a:rPr lang="en-US" sz="1600" b="1" i="0" u="none" strike="noStrike" cap="none" dirty="0">
                <a:solidFill>
                  <a:srgbClr val="16487E"/>
                </a:solidFill>
                <a:latin typeface="Georgia"/>
                <a:ea typeface="Georgia"/>
                <a:cs typeface="Georgia"/>
                <a:sym typeface="Georgia"/>
              </a:rPr>
              <a:t> Jain (PGDM) -  19PGDM004</a:t>
            </a: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dirty="0">
                <a:solidFill>
                  <a:srgbClr val="16487E"/>
                </a:solidFill>
                <a:latin typeface="Georgia"/>
                <a:ea typeface="Georgia"/>
                <a:cs typeface="Georgia"/>
                <a:sym typeface="Georgia"/>
              </a:rPr>
              <a:t>Ritu Mittal (PGDM) -               19PGDM052</a:t>
            </a:r>
          </a:p>
          <a:p>
            <a:pPr>
              <a:lnSpc>
                <a:spcPct val="115000"/>
              </a:lnSpc>
              <a:buSzPts val="1600"/>
            </a:pPr>
            <a:r>
              <a:rPr lang="en-US" sz="1600" b="1" i="0" u="none" strike="noStrike" cap="none" dirty="0">
                <a:solidFill>
                  <a:srgbClr val="16487E"/>
                </a:solidFill>
                <a:latin typeface="Georgia"/>
                <a:ea typeface="Georgia"/>
                <a:cs typeface="Georgia"/>
                <a:sym typeface="Georgia"/>
              </a:rPr>
              <a:t>Raja </a:t>
            </a:r>
            <a:r>
              <a:rPr lang="en-US" sz="1600" b="1" i="0" u="none" strike="noStrike" cap="none" dirty="0" err="1">
                <a:solidFill>
                  <a:srgbClr val="16487E"/>
                </a:solidFill>
                <a:latin typeface="Georgia"/>
                <a:ea typeface="Georgia"/>
                <a:cs typeface="Georgia"/>
                <a:sym typeface="Georgia"/>
              </a:rPr>
              <a:t>Shrikrishnan</a:t>
            </a:r>
            <a:r>
              <a:rPr lang="en-US" sz="1600" b="1" i="0" u="none" strike="noStrike" cap="none" dirty="0">
                <a:solidFill>
                  <a:srgbClr val="16487E"/>
                </a:solidFill>
                <a:latin typeface="Georgia"/>
                <a:ea typeface="Georgia"/>
                <a:cs typeface="Georgia"/>
                <a:sym typeface="Georgia"/>
              </a:rPr>
              <a:t> (PGDM) -19PGDM050</a:t>
            </a: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dirty="0">
                <a:solidFill>
                  <a:srgbClr val="16487E"/>
                </a:solidFill>
                <a:latin typeface="Georgia"/>
                <a:ea typeface="Georgia"/>
                <a:cs typeface="Georgia"/>
                <a:sym typeface="Georgia"/>
              </a:rPr>
              <a:t>Souvik Samanta (PGDM) -    19PGDM064</a:t>
            </a:r>
            <a:endParaRPr sz="1600" b="1" i="0" u="none" strike="noStrike" cap="none" dirty="0">
              <a:solidFill>
                <a:srgbClr val="16487E"/>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pic>
        <p:nvPicPr>
          <p:cNvPr id="227" name="Google Shape;227;p34"/>
          <p:cNvPicPr preferRelativeResize="0"/>
          <p:nvPr/>
        </p:nvPicPr>
        <p:blipFill rotWithShape="1">
          <a:blip r:embed="rId3">
            <a:alphaModFix/>
          </a:blip>
          <a:srcRect/>
          <a:stretch/>
        </p:blipFill>
        <p:spPr>
          <a:xfrm>
            <a:off x="364297" y="1038792"/>
            <a:ext cx="11260206" cy="5458268"/>
          </a:xfrm>
          <a:prstGeom prst="rect">
            <a:avLst/>
          </a:prstGeom>
          <a:noFill/>
          <a:ln>
            <a:noFill/>
          </a:ln>
        </p:spPr>
      </p:pic>
      <p:sp>
        <p:nvSpPr>
          <p:cNvPr id="228" name="Google Shape;228;p34"/>
          <p:cNvSpPr txBox="1"/>
          <p:nvPr/>
        </p:nvSpPr>
        <p:spPr>
          <a:xfrm>
            <a:off x="-4" y="210452"/>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OUTPUT</a:t>
            </a:r>
            <a:endParaRPr sz="1400" b="0" i="0" u="none" strike="noStrike" cap="none">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p:nvPr/>
        </p:nvSpPr>
        <p:spPr>
          <a:xfrm>
            <a:off x="978874" y="2740800"/>
            <a:ext cx="5928239" cy="206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600"/>
              <a:buFont typeface="Arial"/>
              <a:buNone/>
            </a:pPr>
            <a:r>
              <a:rPr lang="en-US" sz="7600" b="1" i="0" u="none" strike="noStrike" cap="none">
                <a:solidFill>
                  <a:schemeClr val="lt1"/>
                </a:solidFill>
                <a:latin typeface="Arial"/>
                <a:ea typeface="Arial"/>
                <a:cs typeface="Arial"/>
                <a:sym typeface="Arial"/>
              </a:rPr>
              <a:t>Data Exploration</a:t>
            </a:r>
            <a:endParaRPr sz="1400" b="0" i="0" u="none" strike="noStrike" cap="none">
              <a:solidFill>
                <a:srgbClr val="000000"/>
              </a:solidFill>
              <a:latin typeface="Arial"/>
              <a:ea typeface="Arial"/>
              <a:cs typeface="Arial"/>
              <a:sym typeface="Arial"/>
            </a:endParaRPr>
          </a:p>
        </p:txBody>
      </p:sp>
      <p:sp>
        <p:nvSpPr>
          <p:cNvPr id="234" name="Google Shape;234;p35"/>
          <p:cNvSpPr/>
          <p:nvPr/>
        </p:nvSpPr>
        <p:spPr>
          <a:xfrm rot="2914269" flipH="1">
            <a:off x="7343972" y="814459"/>
            <a:ext cx="2091480" cy="965298"/>
          </a:xfrm>
          <a:custGeom>
            <a:avLst/>
            <a:gdLst/>
            <a:ahLst/>
            <a:cxnLst/>
            <a:rect l="l" t="t" r="r" b="b"/>
            <a:pathLst>
              <a:path w="371475" h="171450" extrusionOk="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35"/>
          <p:cNvSpPr/>
          <p:nvPr/>
        </p:nvSpPr>
        <p:spPr>
          <a:xfrm rot="-3323434" flipH="1">
            <a:off x="7220052" y="2293408"/>
            <a:ext cx="2037854" cy="1126178"/>
          </a:xfrm>
          <a:custGeom>
            <a:avLst/>
            <a:gdLst/>
            <a:ahLst/>
            <a:cxnLst/>
            <a:rect l="l" t="t" r="r" b="b"/>
            <a:pathLst>
              <a:path w="361950" h="200025" extrusionOk="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36" name="Google Shape;236;p35"/>
          <p:cNvGrpSpPr/>
          <p:nvPr/>
        </p:nvGrpSpPr>
        <p:grpSpPr>
          <a:xfrm>
            <a:off x="8071338" y="1797556"/>
            <a:ext cx="3062742" cy="4604897"/>
            <a:chOff x="8071338" y="1797556"/>
            <a:chExt cx="3062742" cy="4604897"/>
          </a:xfrm>
        </p:grpSpPr>
        <p:sp>
          <p:nvSpPr>
            <p:cNvPr id="237" name="Google Shape;237;p35"/>
            <p:cNvSpPr/>
            <p:nvPr/>
          </p:nvSpPr>
          <p:spPr>
            <a:xfrm flipH="1">
              <a:off x="8563708" y="2003884"/>
              <a:ext cx="2440002" cy="1449856"/>
            </a:xfrm>
            <a:custGeom>
              <a:avLst/>
              <a:gdLst/>
              <a:ahLst/>
              <a:cxnLst/>
              <a:rect l="l" t="t" r="r" b="b"/>
              <a:pathLst>
                <a:path w="657225" h="390525" extrusionOk="0">
                  <a:moveTo>
                    <a:pt x="558641" y="7144"/>
                  </a:moveTo>
                  <a:lnTo>
                    <a:pt x="7144" y="382429"/>
                  </a:lnTo>
                  <a:lnTo>
                    <a:pt x="220504" y="390049"/>
                  </a:lnTo>
                  <a:lnTo>
                    <a:pt x="651986" y="1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35"/>
            <p:cNvSpPr/>
            <p:nvPr/>
          </p:nvSpPr>
          <p:spPr>
            <a:xfrm flipH="1">
              <a:off x="8215716" y="3284575"/>
              <a:ext cx="2918364" cy="1377468"/>
            </a:xfrm>
            <a:custGeom>
              <a:avLst/>
              <a:gdLst/>
              <a:ahLst/>
              <a:cxnLst/>
              <a:rect l="l" t="t" r="r" b="b"/>
              <a:pathLst>
                <a:path w="1190625" h="561975" extrusionOk="0">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 name="Google Shape;239;p35"/>
            <p:cNvSpPr/>
            <p:nvPr/>
          </p:nvSpPr>
          <p:spPr>
            <a:xfrm flipH="1">
              <a:off x="8363825" y="1797556"/>
              <a:ext cx="726668" cy="726668"/>
            </a:xfrm>
            <a:custGeom>
              <a:avLst/>
              <a:gdLst/>
              <a:ahLst/>
              <a:cxnLst/>
              <a:rect l="l" t="t" r="r" b="b"/>
              <a:pathLst>
                <a:path w="238125" h="238125" extrusionOk="0">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35"/>
            <p:cNvSpPr/>
            <p:nvPr/>
          </p:nvSpPr>
          <p:spPr>
            <a:xfrm flipH="1">
              <a:off x="8071338" y="4014940"/>
              <a:ext cx="1494202" cy="1634284"/>
            </a:xfrm>
            <a:custGeom>
              <a:avLst/>
              <a:gdLst/>
              <a:ahLst/>
              <a:cxnLst/>
              <a:rect l="l" t="t" r="r" b="b"/>
              <a:pathLst>
                <a:path w="609600" h="666750" extrusionOk="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35"/>
            <p:cNvSpPr/>
            <p:nvPr/>
          </p:nvSpPr>
          <p:spPr>
            <a:xfrm flipH="1">
              <a:off x="8960854" y="5081018"/>
              <a:ext cx="1447508" cy="1167346"/>
            </a:xfrm>
            <a:custGeom>
              <a:avLst/>
              <a:gdLst/>
              <a:ahLst/>
              <a:cxnLst/>
              <a:rect l="l" t="t" r="r" b="b"/>
              <a:pathLst>
                <a:path w="590550" h="476250" extrusionOk="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35"/>
            <p:cNvSpPr/>
            <p:nvPr/>
          </p:nvSpPr>
          <p:spPr>
            <a:xfrm flipH="1">
              <a:off x="8762407" y="6075596"/>
              <a:ext cx="1821059" cy="326857"/>
            </a:xfrm>
            <a:custGeom>
              <a:avLst/>
              <a:gdLst/>
              <a:ahLst/>
              <a:cxnLst/>
              <a:rect l="l" t="t" r="r" b="b"/>
              <a:pathLst>
                <a:path w="742950" h="133350" extrusionOk="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35"/>
            <p:cNvSpPr/>
            <p:nvPr/>
          </p:nvSpPr>
          <p:spPr>
            <a:xfrm flipH="1">
              <a:off x="9084594" y="5209427"/>
              <a:ext cx="233469" cy="233469"/>
            </a:xfrm>
            <a:custGeom>
              <a:avLst/>
              <a:gdLst/>
              <a:ahLst/>
              <a:cxnLst/>
              <a:rect l="l" t="t" r="r" b="b"/>
              <a:pathLst>
                <a:path w="95250" h="95250" extrusionOk="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44" name="Google Shape;244;p35"/>
          <p:cNvGrpSpPr/>
          <p:nvPr/>
        </p:nvGrpSpPr>
        <p:grpSpPr>
          <a:xfrm>
            <a:off x="5510027" y="605297"/>
            <a:ext cx="2769296" cy="2769297"/>
            <a:chOff x="984620" y="2262130"/>
            <a:chExt cx="3448947" cy="3448948"/>
          </a:xfrm>
        </p:grpSpPr>
        <p:sp>
          <p:nvSpPr>
            <p:cNvPr id="245" name="Google Shape;245;p35"/>
            <p:cNvSpPr/>
            <p:nvPr/>
          </p:nvSpPr>
          <p:spPr>
            <a:xfrm>
              <a:off x="984620" y="2262130"/>
              <a:ext cx="3448947" cy="3448948"/>
            </a:xfrm>
            <a:prstGeom prst="ellipse">
              <a:avLst/>
            </a:prstGeom>
            <a:solidFill>
              <a:schemeClr val="l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46" name="Google Shape;246;p35"/>
            <p:cNvSpPr/>
            <p:nvPr/>
          </p:nvSpPr>
          <p:spPr>
            <a:xfrm>
              <a:off x="984620" y="2262130"/>
              <a:ext cx="3448947" cy="3448948"/>
            </a:xfrm>
            <a:prstGeom prst="ellipse">
              <a:avLst/>
            </a:prstGeom>
            <a:blipFill rotWithShape="1">
              <a:blip r:embed="rId3">
                <a:alphaModFix/>
              </a:blip>
              <a:stretch>
                <a:fillRect l="-23297" r="-42558" b="5589"/>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grpSp>
      <p:sp>
        <p:nvSpPr>
          <p:cNvPr id="247" name="Google Shape;247;p35"/>
          <p:cNvSpPr txBox="1"/>
          <p:nvPr/>
        </p:nvSpPr>
        <p:spPr>
          <a:xfrm>
            <a:off x="6169286" y="1451336"/>
            <a:ext cx="2021136" cy="107721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1" i="0" u="none" strike="noStrike" cap="none">
                <a:solidFill>
                  <a:schemeClr val="accent4"/>
                </a:solidFill>
                <a:latin typeface="Arial"/>
                <a:ea typeface="Arial"/>
                <a:cs typeface="Arial"/>
                <a:sym typeface="Arial"/>
              </a:rPr>
              <a:t>03</a:t>
            </a:r>
            <a:endParaRPr sz="9800" b="1" i="0" u="none" strike="noStrike" cap="none">
              <a:solidFill>
                <a:srgbClr val="000000"/>
              </a:solidFill>
              <a:latin typeface="Arial"/>
              <a:ea typeface="Arial"/>
              <a:cs typeface="Arial"/>
              <a:sym typeface="Arial"/>
            </a:endParaRPr>
          </a:p>
        </p:txBody>
      </p:sp>
      <p:grpSp>
        <p:nvGrpSpPr>
          <p:cNvPr id="248" name="Google Shape;248;p35"/>
          <p:cNvGrpSpPr/>
          <p:nvPr/>
        </p:nvGrpSpPr>
        <p:grpSpPr>
          <a:xfrm>
            <a:off x="6014233" y="1611624"/>
            <a:ext cx="86235" cy="756643"/>
            <a:chOff x="705340" y="3177056"/>
            <a:chExt cx="86235" cy="756643"/>
          </a:xfrm>
        </p:grpSpPr>
        <p:sp>
          <p:nvSpPr>
            <p:cNvPr id="249" name="Google Shape;249;p35"/>
            <p:cNvSpPr/>
            <p:nvPr/>
          </p:nvSpPr>
          <p:spPr>
            <a:xfrm>
              <a:off x="755575" y="3177699"/>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sp>
          <p:nvSpPr>
            <p:cNvPr id="250" name="Google Shape;250;p35"/>
            <p:cNvSpPr/>
            <p:nvPr/>
          </p:nvSpPr>
          <p:spPr>
            <a:xfrm>
              <a:off x="705340" y="3177056"/>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56" name="Google Shape;256;p36"/>
          <p:cNvSpPr txBox="1"/>
          <p:nvPr/>
        </p:nvSpPr>
        <p:spPr>
          <a:xfrm>
            <a:off x="66634" y="779532"/>
            <a:ext cx="11907524" cy="17851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#Build a term-document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dtm &lt;- TermDocumentMatrix(docs)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m &lt;- as.matrix(dtm)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v &lt;- sort(rowSums(m),decreasing=TRUE)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 &lt;- data.frame(word = names(v),freq=v)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head(d, 10</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6"/>
          <p:cNvSpPr txBox="1"/>
          <p:nvPr/>
        </p:nvSpPr>
        <p:spPr>
          <a:xfrm>
            <a:off x="-4" y="210452"/>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DTM-MATRIX</a:t>
            </a:r>
            <a:endParaRPr sz="1400" b="0" i="0" u="none" strike="noStrike" cap="none">
              <a:solidFill>
                <a:srgbClr val="000000"/>
              </a:solidFill>
              <a:latin typeface="Georgia"/>
              <a:ea typeface="Georgia"/>
              <a:cs typeface="Georgia"/>
              <a:sym typeface="Georgia"/>
            </a:endParaRPr>
          </a:p>
        </p:txBody>
      </p:sp>
      <p:pic>
        <p:nvPicPr>
          <p:cNvPr id="258" name="Google Shape;258;p36"/>
          <p:cNvPicPr preferRelativeResize="0"/>
          <p:nvPr/>
        </p:nvPicPr>
        <p:blipFill rotWithShape="1">
          <a:blip r:embed="rId3">
            <a:alphaModFix/>
          </a:blip>
          <a:srcRect/>
          <a:stretch/>
        </p:blipFill>
        <p:spPr>
          <a:xfrm>
            <a:off x="1547348" y="2340379"/>
            <a:ext cx="9097304" cy="4409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64" name="Google Shape;264;p37"/>
          <p:cNvSpPr txBox="1"/>
          <p:nvPr/>
        </p:nvSpPr>
        <p:spPr>
          <a:xfrm>
            <a:off x="182880" y="134898"/>
            <a:ext cx="7152640" cy="6832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Tokenise</a:t>
            </a:r>
            <a:endParaRPr sz="1600" b="0" i="0" u="none" strike="noStrike" cap="none">
              <a:solidFill>
                <a:srgbClr val="00B05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textdata$Review&lt;-as.character(textdata$Review)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review_tidy &lt;- textdata %&gt;% unnest_tokens(word, Review)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View(textdata)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View(review_tidy)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Count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review_tidy %&gt;% count(word) %&gt;% arrange(desc(n))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Remove stop words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review_tidy2 &lt;- review_tidy %&gt;% anti_join(stop_words)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Count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word_count&lt;-review_tidy2 %&gt;% count(word) %&gt;% arrange(desc(n))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Visualization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library(ggplot2)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dev.off()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ggplot(word_count, aes(x = word, y = n)) + geom_col()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Count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word_count2 &lt;- review_tidy2 %&gt;% count(word) %&gt;% filter(n&gt;100) %&gt;% arrange(desc(n))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ggplot(word_count2, aes(x = word, y = n)) + geom_col() + ggtitle("Word Counts")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pic>
        <p:nvPicPr>
          <p:cNvPr id="270" name="Google Shape;270;p38"/>
          <p:cNvPicPr preferRelativeResize="0"/>
          <p:nvPr/>
        </p:nvPicPr>
        <p:blipFill rotWithShape="1">
          <a:blip r:embed="rId3">
            <a:alphaModFix/>
          </a:blip>
          <a:srcRect/>
          <a:stretch/>
        </p:blipFill>
        <p:spPr>
          <a:xfrm>
            <a:off x="382027" y="537498"/>
            <a:ext cx="11591751" cy="565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76" name="Google Shape;276;p39"/>
          <p:cNvSpPr txBox="1"/>
          <p:nvPr/>
        </p:nvSpPr>
        <p:spPr>
          <a:xfrm>
            <a:off x="-4" y="210452"/>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N-GRAMS</a:t>
            </a:r>
            <a:endParaRPr sz="1400" b="0" i="0" u="none" strike="noStrike" cap="none">
              <a:solidFill>
                <a:srgbClr val="000000"/>
              </a:solidFill>
              <a:latin typeface="Georgia"/>
              <a:ea typeface="Georgia"/>
              <a:cs typeface="Georgia"/>
              <a:sym typeface="Georgia"/>
            </a:endParaRPr>
          </a:p>
        </p:txBody>
      </p:sp>
      <p:sp>
        <p:nvSpPr>
          <p:cNvPr id="277" name="Google Shape;277;p39"/>
          <p:cNvSpPr txBox="1"/>
          <p:nvPr/>
        </p:nvSpPr>
        <p:spPr>
          <a:xfrm>
            <a:off x="171125" y="1205000"/>
            <a:ext cx="88461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b="0" i="0" u="none" strike="noStrike" cap="none">
                <a:solidFill>
                  <a:srgbClr val="00B050"/>
                </a:solidFill>
                <a:latin typeface="Arial"/>
                <a:ea typeface="Arial"/>
                <a:cs typeface="Arial"/>
                <a:sym typeface="Arial"/>
              </a:rPr>
              <a:t>### deleting stop words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bigrams_separated &lt;- data_bigrams %&gt;%</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separate(bigram, c("word1", "word2"), sep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bigrams_filtered &lt;- bigrams_separated %&gt;%</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filter(!word1 %in% stop_words$word) %&gt;%</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filter(!word2 %in% stop_words$word)</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a:solidFill>
                  <a:srgbClr val="00B050"/>
                </a:solidFill>
                <a:latin typeface="Arial"/>
                <a:ea typeface="Arial"/>
                <a:cs typeface="Arial"/>
                <a:sym typeface="Arial"/>
              </a:rPr>
              <a:t># new bigram counts: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bigram_counts &lt;- bigrams_filtered %&gt;% </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count(word1, word2, sort = TRUE)</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bigram_counts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600" b="0" i="0" u="none" strike="noStrike" cap="none">
                <a:solidFill>
                  <a:srgbClr val="00B050"/>
                </a:solidFill>
                <a:latin typeface="Arial"/>
                <a:ea typeface="Arial"/>
                <a:cs typeface="Arial"/>
                <a:sym typeface="Arial"/>
              </a:rPr>
              <a:t>## combine words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bigrams_united &lt;- bigrams_filtered %&gt;%</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unite(bigram, word1, word2, sep = " "</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78" name="Google Shape;278;p39"/>
          <p:cNvSpPr txBox="1"/>
          <p:nvPr/>
        </p:nvSpPr>
        <p:spPr>
          <a:xfrm>
            <a:off x="118450" y="763450"/>
            <a:ext cx="7450800" cy="90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textdata&lt;-mutate(textdata,text= as.character(Review))</a:t>
            </a:r>
            <a:endParaRPr sz="1400" b="0" i="0" u="none" strike="noStrike" cap="none">
              <a:solidFill>
                <a:srgbClr val="000000"/>
              </a:solidFill>
              <a:latin typeface="Arial"/>
              <a:ea typeface="Arial"/>
              <a:cs typeface="Arial"/>
              <a:sym typeface="Arial"/>
            </a:endParaRPr>
          </a:p>
        </p:txBody>
      </p:sp>
      <p:pic>
        <p:nvPicPr>
          <p:cNvPr id="279" name="Google Shape;279;p39"/>
          <p:cNvPicPr preferRelativeResize="0"/>
          <p:nvPr/>
        </p:nvPicPr>
        <p:blipFill rotWithShape="1">
          <a:blip r:embed="rId3">
            <a:alphaModFix/>
          </a:blip>
          <a:srcRect/>
          <a:stretch/>
        </p:blipFill>
        <p:spPr>
          <a:xfrm>
            <a:off x="5566175" y="1540955"/>
            <a:ext cx="5808901" cy="35145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85" name="Google Shape;285;p40"/>
          <p:cNvSpPr txBox="1"/>
          <p:nvPr/>
        </p:nvSpPr>
        <p:spPr>
          <a:xfrm>
            <a:off x="66634" y="779532"/>
            <a:ext cx="11907524" cy="13234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#Generate the Word cloud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set.seed(1234)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wordcloud(words = d$word, freq = d$freq, min.freq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max.words=200, random.order=FALSE, rot.per=0.35,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colors=brewer.pal(8, "Dark2"))</a:t>
            </a: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 y="210452"/>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WORD CLOUD</a:t>
            </a:r>
            <a:endParaRPr sz="1400" b="0" i="0" u="none" strike="noStrike" cap="none">
              <a:solidFill>
                <a:srgbClr val="000000"/>
              </a:solidFill>
              <a:latin typeface="Georgia"/>
              <a:ea typeface="Georgia"/>
              <a:cs typeface="Georgia"/>
              <a:sym typeface="Georgia"/>
            </a:endParaRPr>
          </a:p>
        </p:txBody>
      </p:sp>
      <p:pic>
        <p:nvPicPr>
          <p:cNvPr id="287" name="Google Shape;287;p40"/>
          <p:cNvPicPr preferRelativeResize="0"/>
          <p:nvPr/>
        </p:nvPicPr>
        <p:blipFill rotWithShape="1">
          <a:blip r:embed="rId3">
            <a:alphaModFix/>
          </a:blip>
          <a:srcRect/>
          <a:stretch/>
        </p:blipFill>
        <p:spPr>
          <a:xfrm>
            <a:off x="3863625" y="2102971"/>
            <a:ext cx="4464748" cy="44502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p:nvPr/>
        </p:nvSpPr>
        <p:spPr>
          <a:xfrm>
            <a:off x="978875" y="2740800"/>
            <a:ext cx="5566500" cy="206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600"/>
              <a:buFont typeface="Arial"/>
              <a:buNone/>
            </a:pPr>
            <a:r>
              <a:rPr lang="en-US" sz="7600" b="1" i="0" u="none" strike="noStrike" cap="none">
                <a:solidFill>
                  <a:schemeClr val="lt1"/>
                </a:solidFill>
                <a:latin typeface="Arial"/>
                <a:ea typeface="Arial"/>
                <a:cs typeface="Arial"/>
                <a:sym typeface="Arial"/>
              </a:rPr>
              <a:t>Sentiment Analysis</a:t>
            </a:r>
            <a:endParaRPr sz="7600" b="1" i="0" u="none" strike="noStrike" cap="none">
              <a:solidFill>
                <a:schemeClr val="lt1"/>
              </a:solidFill>
              <a:latin typeface="Arial"/>
              <a:ea typeface="Arial"/>
              <a:cs typeface="Arial"/>
              <a:sym typeface="Arial"/>
            </a:endParaRPr>
          </a:p>
        </p:txBody>
      </p:sp>
      <p:sp>
        <p:nvSpPr>
          <p:cNvPr id="293" name="Google Shape;293;p41"/>
          <p:cNvSpPr/>
          <p:nvPr/>
        </p:nvSpPr>
        <p:spPr>
          <a:xfrm rot="2914269" flipH="1">
            <a:off x="7343972" y="814459"/>
            <a:ext cx="2091480" cy="965298"/>
          </a:xfrm>
          <a:custGeom>
            <a:avLst/>
            <a:gdLst/>
            <a:ahLst/>
            <a:cxnLst/>
            <a:rect l="l" t="t" r="r" b="b"/>
            <a:pathLst>
              <a:path w="371475" h="171450" extrusionOk="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41"/>
          <p:cNvSpPr/>
          <p:nvPr/>
        </p:nvSpPr>
        <p:spPr>
          <a:xfrm rot="-3323434" flipH="1">
            <a:off x="7220052" y="2293408"/>
            <a:ext cx="2037854" cy="1126178"/>
          </a:xfrm>
          <a:custGeom>
            <a:avLst/>
            <a:gdLst/>
            <a:ahLst/>
            <a:cxnLst/>
            <a:rect l="l" t="t" r="r" b="b"/>
            <a:pathLst>
              <a:path w="361950" h="200025" extrusionOk="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95" name="Google Shape;295;p41"/>
          <p:cNvGrpSpPr/>
          <p:nvPr/>
        </p:nvGrpSpPr>
        <p:grpSpPr>
          <a:xfrm>
            <a:off x="8071338" y="1797556"/>
            <a:ext cx="3062742" cy="4604897"/>
            <a:chOff x="8071338" y="1797556"/>
            <a:chExt cx="3062742" cy="4604897"/>
          </a:xfrm>
        </p:grpSpPr>
        <p:sp>
          <p:nvSpPr>
            <p:cNvPr id="296" name="Google Shape;296;p41"/>
            <p:cNvSpPr/>
            <p:nvPr/>
          </p:nvSpPr>
          <p:spPr>
            <a:xfrm flipH="1">
              <a:off x="8563708" y="2003884"/>
              <a:ext cx="2440002" cy="1449856"/>
            </a:xfrm>
            <a:custGeom>
              <a:avLst/>
              <a:gdLst/>
              <a:ahLst/>
              <a:cxnLst/>
              <a:rect l="l" t="t" r="r" b="b"/>
              <a:pathLst>
                <a:path w="657225" h="390525" extrusionOk="0">
                  <a:moveTo>
                    <a:pt x="558641" y="7144"/>
                  </a:moveTo>
                  <a:lnTo>
                    <a:pt x="7144" y="382429"/>
                  </a:lnTo>
                  <a:lnTo>
                    <a:pt x="220504" y="390049"/>
                  </a:lnTo>
                  <a:lnTo>
                    <a:pt x="651986" y="1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41"/>
            <p:cNvSpPr/>
            <p:nvPr/>
          </p:nvSpPr>
          <p:spPr>
            <a:xfrm flipH="1">
              <a:off x="8215716" y="3284575"/>
              <a:ext cx="2918364" cy="1377468"/>
            </a:xfrm>
            <a:custGeom>
              <a:avLst/>
              <a:gdLst/>
              <a:ahLst/>
              <a:cxnLst/>
              <a:rect l="l" t="t" r="r" b="b"/>
              <a:pathLst>
                <a:path w="1190625" h="561975" extrusionOk="0">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41"/>
            <p:cNvSpPr/>
            <p:nvPr/>
          </p:nvSpPr>
          <p:spPr>
            <a:xfrm flipH="1">
              <a:off x="8363825" y="1797556"/>
              <a:ext cx="726668" cy="726668"/>
            </a:xfrm>
            <a:custGeom>
              <a:avLst/>
              <a:gdLst/>
              <a:ahLst/>
              <a:cxnLst/>
              <a:rect l="l" t="t" r="r" b="b"/>
              <a:pathLst>
                <a:path w="238125" h="238125" extrusionOk="0">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41"/>
            <p:cNvSpPr/>
            <p:nvPr/>
          </p:nvSpPr>
          <p:spPr>
            <a:xfrm flipH="1">
              <a:off x="8071338" y="4014940"/>
              <a:ext cx="1494202" cy="1634284"/>
            </a:xfrm>
            <a:custGeom>
              <a:avLst/>
              <a:gdLst/>
              <a:ahLst/>
              <a:cxnLst/>
              <a:rect l="l" t="t" r="r" b="b"/>
              <a:pathLst>
                <a:path w="609600" h="666750" extrusionOk="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 name="Google Shape;300;p41"/>
            <p:cNvSpPr/>
            <p:nvPr/>
          </p:nvSpPr>
          <p:spPr>
            <a:xfrm flipH="1">
              <a:off x="8960854" y="5081018"/>
              <a:ext cx="1447508" cy="1167346"/>
            </a:xfrm>
            <a:custGeom>
              <a:avLst/>
              <a:gdLst/>
              <a:ahLst/>
              <a:cxnLst/>
              <a:rect l="l" t="t" r="r" b="b"/>
              <a:pathLst>
                <a:path w="590550" h="476250" extrusionOk="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41"/>
            <p:cNvSpPr/>
            <p:nvPr/>
          </p:nvSpPr>
          <p:spPr>
            <a:xfrm flipH="1">
              <a:off x="8762407" y="6075596"/>
              <a:ext cx="1821059" cy="326857"/>
            </a:xfrm>
            <a:custGeom>
              <a:avLst/>
              <a:gdLst/>
              <a:ahLst/>
              <a:cxnLst/>
              <a:rect l="l" t="t" r="r" b="b"/>
              <a:pathLst>
                <a:path w="742950" h="133350" extrusionOk="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41"/>
            <p:cNvSpPr/>
            <p:nvPr/>
          </p:nvSpPr>
          <p:spPr>
            <a:xfrm flipH="1">
              <a:off x="9084594" y="5209427"/>
              <a:ext cx="233469" cy="233469"/>
            </a:xfrm>
            <a:custGeom>
              <a:avLst/>
              <a:gdLst/>
              <a:ahLst/>
              <a:cxnLst/>
              <a:rect l="l" t="t" r="r" b="b"/>
              <a:pathLst>
                <a:path w="95250" h="95250" extrusionOk="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03" name="Google Shape;303;p41"/>
          <p:cNvGrpSpPr/>
          <p:nvPr/>
        </p:nvGrpSpPr>
        <p:grpSpPr>
          <a:xfrm>
            <a:off x="5510027" y="605297"/>
            <a:ext cx="2769296" cy="2769297"/>
            <a:chOff x="984620" y="2262130"/>
            <a:chExt cx="3448947" cy="3448948"/>
          </a:xfrm>
        </p:grpSpPr>
        <p:sp>
          <p:nvSpPr>
            <p:cNvPr id="304" name="Google Shape;304;p41"/>
            <p:cNvSpPr/>
            <p:nvPr/>
          </p:nvSpPr>
          <p:spPr>
            <a:xfrm>
              <a:off x="984620" y="2262130"/>
              <a:ext cx="3448947" cy="3448948"/>
            </a:xfrm>
            <a:prstGeom prst="ellipse">
              <a:avLst/>
            </a:prstGeom>
            <a:solidFill>
              <a:schemeClr val="l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305" name="Google Shape;305;p41"/>
            <p:cNvSpPr/>
            <p:nvPr/>
          </p:nvSpPr>
          <p:spPr>
            <a:xfrm>
              <a:off x="984620" y="2262130"/>
              <a:ext cx="3448947" cy="3448948"/>
            </a:xfrm>
            <a:prstGeom prst="ellipse">
              <a:avLst/>
            </a:prstGeom>
            <a:blipFill rotWithShape="1">
              <a:blip r:embed="rId3">
                <a:alphaModFix/>
              </a:blip>
              <a:stretch>
                <a:fillRect l="-23297" r="-42558" b="5589"/>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grpSp>
      <p:sp>
        <p:nvSpPr>
          <p:cNvPr id="306" name="Google Shape;306;p41"/>
          <p:cNvSpPr txBox="1"/>
          <p:nvPr/>
        </p:nvSpPr>
        <p:spPr>
          <a:xfrm>
            <a:off x="6169286" y="1451336"/>
            <a:ext cx="2021136" cy="107721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1" i="0" u="none" strike="noStrike" cap="none">
                <a:solidFill>
                  <a:schemeClr val="accent4"/>
                </a:solidFill>
                <a:latin typeface="Arial"/>
                <a:ea typeface="Arial"/>
                <a:cs typeface="Arial"/>
                <a:sym typeface="Arial"/>
              </a:rPr>
              <a:t>04</a:t>
            </a:r>
            <a:endParaRPr sz="9800" b="1" i="0" u="none" strike="noStrike" cap="none">
              <a:solidFill>
                <a:srgbClr val="000000"/>
              </a:solidFill>
              <a:latin typeface="Arial"/>
              <a:ea typeface="Arial"/>
              <a:cs typeface="Arial"/>
              <a:sym typeface="Arial"/>
            </a:endParaRPr>
          </a:p>
        </p:txBody>
      </p:sp>
      <p:grpSp>
        <p:nvGrpSpPr>
          <p:cNvPr id="307" name="Google Shape;307;p41"/>
          <p:cNvGrpSpPr/>
          <p:nvPr/>
        </p:nvGrpSpPr>
        <p:grpSpPr>
          <a:xfrm>
            <a:off x="6014233" y="1611624"/>
            <a:ext cx="86235" cy="756643"/>
            <a:chOff x="705340" y="3177056"/>
            <a:chExt cx="86235" cy="756643"/>
          </a:xfrm>
        </p:grpSpPr>
        <p:sp>
          <p:nvSpPr>
            <p:cNvPr id="308" name="Google Shape;308;p41"/>
            <p:cNvSpPr/>
            <p:nvPr/>
          </p:nvSpPr>
          <p:spPr>
            <a:xfrm>
              <a:off x="755575" y="3177699"/>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sp>
          <p:nvSpPr>
            <p:cNvPr id="309" name="Google Shape;309;p41"/>
            <p:cNvSpPr/>
            <p:nvPr/>
          </p:nvSpPr>
          <p:spPr>
            <a:xfrm>
              <a:off x="705340" y="3177056"/>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315" name="Google Shape;315;p42"/>
          <p:cNvSpPr txBox="1"/>
          <p:nvPr/>
        </p:nvSpPr>
        <p:spPr>
          <a:xfrm>
            <a:off x="-4" y="266677"/>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eorgia"/>
              <a:ea typeface="Georgia"/>
              <a:cs typeface="Georgia"/>
              <a:sym typeface="Georgia"/>
            </a:endParaRPr>
          </a:p>
        </p:txBody>
      </p:sp>
      <p:sp>
        <p:nvSpPr>
          <p:cNvPr id="316" name="Google Shape;316;p42"/>
          <p:cNvSpPr txBox="1"/>
          <p:nvPr/>
        </p:nvSpPr>
        <p:spPr>
          <a:xfrm>
            <a:off x="130616" y="764262"/>
            <a:ext cx="6944360"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Using BING(Binary), AFINN(Ordinal), LOUGHRAN(Other meanings), NRC(tidytext) dictionaries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BING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get_sentiments("bing")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install.packages("textdata")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library(textdata)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get_sentiments("afinn")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get_sentiments("loughran")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get_sentiments("nrc")</a:t>
            </a:r>
            <a:endParaRPr sz="1400" b="0" i="0" u="none" strike="noStrike" cap="none">
              <a:solidFill>
                <a:srgbClr val="000000"/>
              </a:solidFill>
              <a:latin typeface="Arial"/>
              <a:ea typeface="Arial"/>
              <a:cs typeface="Arial"/>
              <a:sym typeface="Arial"/>
            </a:endParaRPr>
          </a:p>
        </p:txBody>
      </p:sp>
      <p:grpSp>
        <p:nvGrpSpPr>
          <p:cNvPr id="317" name="Google Shape;317;p42"/>
          <p:cNvGrpSpPr/>
          <p:nvPr/>
        </p:nvGrpSpPr>
        <p:grpSpPr>
          <a:xfrm>
            <a:off x="453963" y="3139371"/>
            <a:ext cx="11284074" cy="3005618"/>
            <a:chOff x="130616" y="3139371"/>
            <a:chExt cx="11284074" cy="3005618"/>
          </a:xfrm>
        </p:grpSpPr>
        <p:pic>
          <p:nvPicPr>
            <p:cNvPr id="318" name="Google Shape;318;p42"/>
            <p:cNvPicPr preferRelativeResize="0"/>
            <p:nvPr/>
          </p:nvPicPr>
          <p:blipFill rotWithShape="1">
            <a:blip r:embed="rId3">
              <a:alphaModFix/>
            </a:blip>
            <a:srcRect/>
            <a:stretch/>
          </p:blipFill>
          <p:spPr>
            <a:xfrm>
              <a:off x="8627181" y="3139372"/>
              <a:ext cx="2787509" cy="2954366"/>
            </a:xfrm>
            <a:prstGeom prst="rect">
              <a:avLst/>
            </a:prstGeom>
            <a:noFill/>
            <a:ln>
              <a:noFill/>
            </a:ln>
          </p:spPr>
        </p:pic>
        <p:pic>
          <p:nvPicPr>
            <p:cNvPr id="319" name="Google Shape;319;p42"/>
            <p:cNvPicPr preferRelativeResize="0"/>
            <p:nvPr/>
          </p:nvPicPr>
          <p:blipFill rotWithShape="1">
            <a:blip r:embed="rId4">
              <a:alphaModFix/>
            </a:blip>
            <a:srcRect/>
            <a:stretch/>
          </p:blipFill>
          <p:spPr>
            <a:xfrm>
              <a:off x="5732100" y="3139372"/>
              <a:ext cx="2895081" cy="2954366"/>
            </a:xfrm>
            <a:prstGeom prst="rect">
              <a:avLst/>
            </a:prstGeom>
            <a:noFill/>
            <a:ln>
              <a:noFill/>
            </a:ln>
          </p:spPr>
        </p:pic>
        <p:pic>
          <p:nvPicPr>
            <p:cNvPr id="320" name="Google Shape;320;p42"/>
            <p:cNvPicPr preferRelativeResize="0"/>
            <p:nvPr/>
          </p:nvPicPr>
          <p:blipFill rotWithShape="1">
            <a:blip r:embed="rId5">
              <a:alphaModFix/>
            </a:blip>
            <a:srcRect/>
            <a:stretch/>
          </p:blipFill>
          <p:spPr>
            <a:xfrm>
              <a:off x="2904446" y="3139371"/>
              <a:ext cx="2895082" cy="2954367"/>
            </a:xfrm>
            <a:prstGeom prst="rect">
              <a:avLst/>
            </a:prstGeom>
            <a:noFill/>
            <a:ln>
              <a:noFill/>
            </a:ln>
          </p:spPr>
        </p:pic>
        <p:pic>
          <p:nvPicPr>
            <p:cNvPr id="321" name="Google Shape;321;p42"/>
            <p:cNvPicPr preferRelativeResize="0"/>
            <p:nvPr/>
          </p:nvPicPr>
          <p:blipFill rotWithShape="1">
            <a:blip r:embed="rId6">
              <a:alphaModFix/>
            </a:blip>
            <a:srcRect/>
            <a:stretch/>
          </p:blipFill>
          <p:spPr>
            <a:xfrm>
              <a:off x="130616" y="3139371"/>
              <a:ext cx="2827654" cy="3005618"/>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327" name="Google Shape;327;p43"/>
          <p:cNvSpPr txBox="1"/>
          <p:nvPr/>
        </p:nvSpPr>
        <p:spPr>
          <a:xfrm>
            <a:off x="130616" y="764262"/>
            <a:ext cx="6944360"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Using BING(Binary), AFINN(Ordinal), LOUGHRAN(Other meanings), NRC(tidytext) dictionaries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BING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get_sentiments("bing")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install.packages("textdata")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library(textdata)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get_sentiments("afinn")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get_sentiments("loughran")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get_sentiments("nrc")</a:t>
            </a:r>
            <a:endParaRPr sz="1400" b="0" i="0" u="none" strike="noStrike" cap="none">
              <a:solidFill>
                <a:srgbClr val="000000"/>
              </a:solidFill>
              <a:latin typeface="Arial"/>
              <a:ea typeface="Arial"/>
              <a:cs typeface="Arial"/>
              <a:sym typeface="Arial"/>
            </a:endParaRPr>
          </a:p>
        </p:txBody>
      </p:sp>
      <p:grpSp>
        <p:nvGrpSpPr>
          <p:cNvPr id="328" name="Google Shape;328;p43"/>
          <p:cNvGrpSpPr/>
          <p:nvPr/>
        </p:nvGrpSpPr>
        <p:grpSpPr>
          <a:xfrm>
            <a:off x="453963" y="3139371"/>
            <a:ext cx="11284074" cy="3005618"/>
            <a:chOff x="130616" y="3139371"/>
            <a:chExt cx="11284074" cy="3005618"/>
          </a:xfrm>
        </p:grpSpPr>
        <p:pic>
          <p:nvPicPr>
            <p:cNvPr id="329" name="Google Shape;329;p43"/>
            <p:cNvPicPr preferRelativeResize="0"/>
            <p:nvPr/>
          </p:nvPicPr>
          <p:blipFill rotWithShape="1">
            <a:blip r:embed="rId3">
              <a:alphaModFix/>
            </a:blip>
            <a:srcRect/>
            <a:stretch/>
          </p:blipFill>
          <p:spPr>
            <a:xfrm>
              <a:off x="8627181" y="3139372"/>
              <a:ext cx="2787509" cy="2954366"/>
            </a:xfrm>
            <a:prstGeom prst="rect">
              <a:avLst/>
            </a:prstGeom>
            <a:noFill/>
            <a:ln>
              <a:noFill/>
            </a:ln>
          </p:spPr>
        </p:pic>
        <p:pic>
          <p:nvPicPr>
            <p:cNvPr id="330" name="Google Shape;330;p43"/>
            <p:cNvPicPr preferRelativeResize="0"/>
            <p:nvPr/>
          </p:nvPicPr>
          <p:blipFill rotWithShape="1">
            <a:blip r:embed="rId4">
              <a:alphaModFix/>
            </a:blip>
            <a:srcRect/>
            <a:stretch/>
          </p:blipFill>
          <p:spPr>
            <a:xfrm>
              <a:off x="5732100" y="3139372"/>
              <a:ext cx="2895081" cy="2954366"/>
            </a:xfrm>
            <a:prstGeom prst="rect">
              <a:avLst/>
            </a:prstGeom>
            <a:noFill/>
            <a:ln>
              <a:noFill/>
            </a:ln>
          </p:spPr>
        </p:pic>
        <p:pic>
          <p:nvPicPr>
            <p:cNvPr id="331" name="Google Shape;331;p43"/>
            <p:cNvPicPr preferRelativeResize="0"/>
            <p:nvPr/>
          </p:nvPicPr>
          <p:blipFill rotWithShape="1">
            <a:blip r:embed="rId5">
              <a:alphaModFix/>
            </a:blip>
            <a:srcRect/>
            <a:stretch/>
          </p:blipFill>
          <p:spPr>
            <a:xfrm>
              <a:off x="2904446" y="3139371"/>
              <a:ext cx="2895082" cy="2954367"/>
            </a:xfrm>
            <a:prstGeom prst="rect">
              <a:avLst/>
            </a:prstGeom>
            <a:noFill/>
            <a:ln>
              <a:noFill/>
            </a:ln>
          </p:spPr>
        </p:pic>
        <p:pic>
          <p:nvPicPr>
            <p:cNvPr id="332" name="Google Shape;332;p43"/>
            <p:cNvPicPr preferRelativeResize="0"/>
            <p:nvPr/>
          </p:nvPicPr>
          <p:blipFill rotWithShape="1">
            <a:blip r:embed="rId6">
              <a:alphaModFix/>
            </a:blip>
            <a:srcRect/>
            <a:stretch/>
          </p:blipFill>
          <p:spPr>
            <a:xfrm>
              <a:off x="130616" y="3139371"/>
              <a:ext cx="2827654" cy="300561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6"/>
          <p:cNvSpPr/>
          <p:nvPr/>
        </p:nvSpPr>
        <p:spPr>
          <a:xfrm>
            <a:off x="5726635" y="1929229"/>
            <a:ext cx="1219926" cy="38365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sp>
        <p:nvSpPr>
          <p:cNvPr id="86" name="Google Shape;86;p26"/>
          <p:cNvSpPr/>
          <p:nvPr/>
        </p:nvSpPr>
        <p:spPr>
          <a:xfrm>
            <a:off x="6205608" y="789658"/>
            <a:ext cx="1519599" cy="1519599"/>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26"/>
          <p:cNvSpPr/>
          <p:nvPr/>
        </p:nvSpPr>
        <p:spPr>
          <a:xfrm>
            <a:off x="6984253" y="789658"/>
            <a:ext cx="5207747" cy="38365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sp>
        <p:nvSpPr>
          <p:cNvPr id="88" name="Google Shape;88;p26"/>
          <p:cNvSpPr/>
          <p:nvPr/>
        </p:nvSpPr>
        <p:spPr>
          <a:xfrm>
            <a:off x="4469016" y="3068800"/>
            <a:ext cx="1219926" cy="3836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sp>
        <p:nvSpPr>
          <p:cNvPr id="89" name="Google Shape;89;p26"/>
          <p:cNvSpPr/>
          <p:nvPr/>
        </p:nvSpPr>
        <p:spPr>
          <a:xfrm>
            <a:off x="4947989" y="1929229"/>
            <a:ext cx="1519599" cy="1519599"/>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26"/>
          <p:cNvSpPr/>
          <p:nvPr/>
        </p:nvSpPr>
        <p:spPr>
          <a:xfrm>
            <a:off x="3211397" y="4208371"/>
            <a:ext cx="1219926" cy="3836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sp>
        <p:nvSpPr>
          <p:cNvPr id="91" name="Google Shape;91;p26"/>
          <p:cNvSpPr/>
          <p:nvPr/>
        </p:nvSpPr>
        <p:spPr>
          <a:xfrm>
            <a:off x="3690370" y="3068800"/>
            <a:ext cx="1519599" cy="1519599"/>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26"/>
          <p:cNvSpPr/>
          <p:nvPr/>
        </p:nvSpPr>
        <p:spPr>
          <a:xfrm>
            <a:off x="2451895" y="4417178"/>
            <a:ext cx="1319030" cy="1319030"/>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sp>
        <p:nvSpPr>
          <p:cNvPr id="93" name="Google Shape;93;p26"/>
          <p:cNvSpPr/>
          <p:nvPr/>
        </p:nvSpPr>
        <p:spPr>
          <a:xfrm>
            <a:off x="0" y="5344314"/>
            <a:ext cx="3188778" cy="3836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3F3F3F"/>
              </a:solidFill>
              <a:latin typeface="Arial"/>
              <a:ea typeface="Arial"/>
              <a:cs typeface="Arial"/>
              <a:sym typeface="Arial"/>
            </a:endParaRPr>
          </a:p>
        </p:txBody>
      </p:sp>
      <p:grpSp>
        <p:nvGrpSpPr>
          <p:cNvPr id="94" name="Google Shape;94;p26"/>
          <p:cNvGrpSpPr/>
          <p:nvPr/>
        </p:nvGrpSpPr>
        <p:grpSpPr>
          <a:xfrm>
            <a:off x="5366145" y="4041805"/>
            <a:ext cx="3680239" cy="709281"/>
            <a:chOff x="1199735" y="1275606"/>
            <a:chExt cx="1962585" cy="709281"/>
          </a:xfrm>
        </p:grpSpPr>
        <p:sp>
          <p:nvSpPr>
            <p:cNvPr id="95" name="Google Shape;95;p26"/>
            <p:cNvSpPr txBox="1"/>
            <p:nvPr/>
          </p:nvSpPr>
          <p:spPr>
            <a:xfrm>
              <a:off x="1199735" y="1275606"/>
              <a:ext cx="196258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3F3F3F"/>
                  </a:solidFill>
                  <a:latin typeface="Arial"/>
                  <a:ea typeface="Arial"/>
                  <a:cs typeface="Arial"/>
                  <a:sym typeface="Arial"/>
                </a:rPr>
                <a:t>03 ANALYSIS AND INTERPRETATIONS</a:t>
              </a:r>
              <a:endParaRPr sz="1700" b="1" i="0" u="none" strike="noStrike" cap="none">
                <a:solidFill>
                  <a:srgbClr val="3F3F3F"/>
                </a:solidFill>
                <a:latin typeface="Arial"/>
                <a:ea typeface="Arial"/>
                <a:cs typeface="Arial"/>
                <a:sym typeface="Arial"/>
              </a:endParaRPr>
            </a:p>
          </p:txBody>
        </p:sp>
        <p:sp>
          <p:nvSpPr>
            <p:cNvPr id="96" name="Google Shape;96;p26"/>
            <p:cNvSpPr txBox="1"/>
            <p:nvPr/>
          </p:nvSpPr>
          <p:spPr>
            <a:xfrm>
              <a:off x="1199735" y="1523222"/>
              <a:ext cx="196258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p:txBody>
        </p:sp>
      </p:grpSp>
      <p:grpSp>
        <p:nvGrpSpPr>
          <p:cNvPr id="97" name="Google Shape;97;p26"/>
          <p:cNvGrpSpPr/>
          <p:nvPr/>
        </p:nvGrpSpPr>
        <p:grpSpPr>
          <a:xfrm>
            <a:off x="7868322" y="1653125"/>
            <a:ext cx="3517308" cy="970025"/>
            <a:chOff x="1199725" y="1275596"/>
            <a:chExt cx="2389800" cy="970025"/>
          </a:xfrm>
        </p:grpSpPr>
        <p:sp>
          <p:nvSpPr>
            <p:cNvPr id="98" name="Google Shape;98;p26"/>
            <p:cNvSpPr txBox="1"/>
            <p:nvPr/>
          </p:nvSpPr>
          <p:spPr>
            <a:xfrm>
              <a:off x="1199725" y="1275596"/>
              <a:ext cx="2389800" cy="307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700"/>
                <a:buFont typeface="Arial"/>
                <a:buNone/>
              </a:pPr>
              <a:r>
                <a:rPr lang="en-US" sz="1700" b="1" i="0" u="none" strike="noStrike" cap="none">
                  <a:solidFill>
                    <a:srgbClr val="3F3F3F"/>
                  </a:solidFill>
                  <a:latin typeface="Arial"/>
                  <a:ea typeface="Arial"/>
                  <a:cs typeface="Arial"/>
                  <a:sym typeface="Arial"/>
                </a:rPr>
                <a:t>01 PROBLEM STATEMENT</a:t>
              </a:r>
              <a:endParaRPr sz="1700" b="1" i="0" u="none" strike="noStrike" cap="none">
                <a:solidFill>
                  <a:srgbClr val="3F3F3F"/>
                </a:solidFill>
                <a:latin typeface="Arial"/>
                <a:ea typeface="Arial"/>
                <a:cs typeface="Arial"/>
                <a:sym typeface="Arial"/>
              </a:endParaRPr>
            </a:p>
          </p:txBody>
        </p:sp>
        <p:sp>
          <p:nvSpPr>
            <p:cNvPr id="99" name="Google Shape;99;p26"/>
            <p:cNvSpPr txBox="1"/>
            <p:nvPr/>
          </p:nvSpPr>
          <p:spPr>
            <a:xfrm>
              <a:off x="1199727" y="1599421"/>
              <a:ext cx="2088300" cy="646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rgbClr val="3F3F3F"/>
                </a:solidFill>
                <a:latin typeface="Arial"/>
                <a:ea typeface="Arial"/>
                <a:cs typeface="Arial"/>
                <a:sym typeface="Arial"/>
              </a:endParaRPr>
            </a:p>
          </p:txBody>
        </p:sp>
      </p:grpSp>
      <p:grpSp>
        <p:nvGrpSpPr>
          <p:cNvPr id="100" name="Google Shape;100;p26"/>
          <p:cNvGrpSpPr/>
          <p:nvPr/>
        </p:nvGrpSpPr>
        <p:grpSpPr>
          <a:xfrm>
            <a:off x="4115075" y="5181376"/>
            <a:ext cx="3680239" cy="709281"/>
            <a:chOff x="1199735" y="1275606"/>
            <a:chExt cx="1962585" cy="709281"/>
          </a:xfrm>
        </p:grpSpPr>
        <p:sp>
          <p:nvSpPr>
            <p:cNvPr id="101" name="Google Shape;101;p26"/>
            <p:cNvSpPr txBox="1"/>
            <p:nvPr/>
          </p:nvSpPr>
          <p:spPr>
            <a:xfrm>
              <a:off x="1199735" y="1275606"/>
              <a:ext cx="196258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3F3F3F"/>
                  </a:solidFill>
                  <a:latin typeface="Arial"/>
                  <a:ea typeface="Arial"/>
                  <a:cs typeface="Arial"/>
                  <a:sym typeface="Arial"/>
                </a:rPr>
                <a:t>04 QUERIES</a:t>
              </a:r>
              <a:endParaRPr sz="1700" b="1" i="0" u="none" strike="noStrike" cap="none">
                <a:solidFill>
                  <a:srgbClr val="3F3F3F"/>
                </a:solidFill>
                <a:latin typeface="Arial"/>
                <a:ea typeface="Arial"/>
                <a:cs typeface="Arial"/>
                <a:sym typeface="Arial"/>
              </a:endParaRPr>
            </a:p>
          </p:txBody>
        </p:sp>
        <p:sp>
          <p:nvSpPr>
            <p:cNvPr id="102" name="Google Shape;102;p26"/>
            <p:cNvSpPr txBox="1"/>
            <p:nvPr/>
          </p:nvSpPr>
          <p:spPr>
            <a:xfrm>
              <a:off x="1199735" y="1523222"/>
              <a:ext cx="196258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p:txBody>
        </p:sp>
      </p:grpSp>
      <p:sp>
        <p:nvSpPr>
          <p:cNvPr id="103" name="Google Shape;103;p26"/>
          <p:cNvSpPr/>
          <p:nvPr/>
        </p:nvSpPr>
        <p:spPr>
          <a:xfrm>
            <a:off x="2432751" y="4208371"/>
            <a:ext cx="1519500" cy="15195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6"/>
          <p:cNvSpPr/>
          <p:nvPr/>
        </p:nvSpPr>
        <p:spPr>
          <a:xfrm flipH="1">
            <a:off x="2943134" y="4762466"/>
            <a:ext cx="498721" cy="411414"/>
          </a:xfrm>
          <a:custGeom>
            <a:avLst/>
            <a:gdLst/>
            <a:ahLst/>
            <a:cxnLst/>
            <a:rect l="l" t="t" r="r" b="b"/>
            <a:pathLst>
              <a:path w="3217557" h="2654282"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05" name="Google Shape;105;p26"/>
          <p:cNvGrpSpPr/>
          <p:nvPr/>
        </p:nvGrpSpPr>
        <p:grpSpPr>
          <a:xfrm>
            <a:off x="6617213" y="2940259"/>
            <a:ext cx="3680268" cy="709316"/>
            <a:chOff x="1199735" y="1275606"/>
            <a:chExt cx="1962600" cy="709316"/>
          </a:xfrm>
        </p:grpSpPr>
        <p:sp>
          <p:nvSpPr>
            <p:cNvPr id="106" name="Google Shape;106;p26"/>
            <p:cNvSpPr txBox="1"/>
            <p:nvPr/>
          </p:nvSpPr>
          <p:spPr>
            <a:xfrm>
              <a:off x="1199735" y="1275606"/>
              <a:ext cx="1962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3F3F3F"/>
                  </a:solidFill>
                  <a:latin typeface="Arial"/>
                  <a:ea typeface="Arial"/>
                  <a:cs typeface="Arial"/>
                  <a:sym typeface="Arial"/>
                </a:rPr>
                <a:t>02 METHODOLOGY</a:t>
              </a:r>
              <a:endParaRPr sz="1700" b="1" i="0" u="none" strike="noStrike" cap="none">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3F3F3F"/>
                </a:solidFill>
                <a:latin typeface="Arial"/>
                <a:ea typeface="Arial"/>
                <a:cs typeface="Arial"/>
                <a:sym typeface="Arial"/>
              </a:endParaRPr>
            </a:p>
          </p:txBody>
        </p:sp>
        <p:sp>
          <p:nvSpPr>
            <p:cNvPr id="107" name="Google Shape;107;p26"/>
            <p:cNvSpPr txBox="1"/>
            <p:nvPr/>
          </p:nvSpPr>
          <p:spPr>
            <a:xfrm>
              <a:off x="1199735" y="1523222"/>
              <a:ext cx="1962600" cy="4617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Arial"/>
                <a:ea typeface="Arial"/>
                <a:cs typeface="Arial"/>
                <a:sym typeface="Arial"/>
              </a:endParaRPr>
            </a:p>
          </p:txBody>
        </p:sp>
      </p:grpSp>
      <p:sp>
        <p:nvSpPr>
          <p:cNvPr id="108" name="Google Shape;108;p26"/>
          <p:cNvSpPr/>
          <p:nvPr/>
        </p:nvSpPr>
        <p:spPr>
          <a:xfrm rot="2700000">
            <a:off x="4280490" y="3526208"/>
            <a:ext cx="339364" cy="608416"/>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 name="Google Shape;109;p26"/>
          <p:cNvSpPr/>
          <p:nvPr/>
        </p:nvSpPr>
        <p:spPr>
          <a:xfrm rot="-5400000" flipH="1">
            <a:off x="6694505" y="1296158"/>
            <a:ext cx="541792" cy="510239"/>
          </a:xfrm>
          <a:custGeom>
            <a:avLst/>
            <a:gdLst/>
            <a:ahLst/>
            <a:cxnLst/>
            <a:rect l="l" t="t" r="r" b="b"/>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dk1"/>
              </a:solidFill>
              <a:latin typeface="Arial"/>
              <a:ea typeface="Arial"/>
              <a:cs typeface="Arial"/>
              <a:sym typeface="Arial"/>
            </a:endParaRPr>
          </a:p>
        </p:txBody>
      </p:sp>
      <p:sp>
        <p:nvSpPr>
          <p:cNvPr id="110" name="Google Shape;110;p26"/>
          <p:cNvSpPr/>
          <p:nvPr/>
        </p:nvSpPr>
        <p:spPr>
          <a:xfrm>
            <a:off x="5470300" y="2451350"/>
            <a:ext cx="474991" cy="478958"/>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11" name="Google Shape;111;p26"/>
          <p:cNvSpPr txBox="1"/>
          <p:nvPr/>
        </p:nvSpPr>
        <p:spPr>
          <a:xfrm>
            <a:off x="642349" y="6113998"/>
            <a:ext cx="6794771" cy="6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r>
              <a:rPr lang="en-US" sz="3700" b="1" i="0" u="none" strike="noStrike" cap="none">
                <a:solidFill>
                  <a:srgbClr val="FFFFFF"/>
                </a:solidFill>
                <a:latin typeface="Verdana"/>
                <a:ea typeface="Verdana"/>
                <a:cs typeface="Verdana"/>
                <a:sym typeface="Verdana"/>
              </a:rPr>
              <a:t>NALYSIS- SENTIMENT</a:t>
            </a:r>
            <a:endParaRPr sz="3700" b="1" i="0" u="none" strike="noStrike" cap="none">
              <a:solidFill>
                <a:srgbClr val="FFFFFF"/>
              </a:solidFill>
              <a:latin typeface="Verdana"/>
              <a:ea typeface="Verdana"/>
              <a:cs typeface="Verdana"/>
              <a:sym typeface="Verdana"/>
            </a:endParaRPr>
          </a:p>
        </p:txBody>
      </p:sp>
      <p:sp>
        <p:nvSpPr>
          <p:cNvPr id="112" name="Google Shape;112;p26"/>
          <p:cNvSpPr txBox="1"/>
          <p:nvPr/>
        </p:nvSpPr>
        <p:spPr>
          <a:xfrm>
            <a:off x="123271" y="322877"/>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Agenda</a:t>
            </a:r>
            <a:endParaRPr sz="1400" b="0" i="0" u="none" strike="noStrike" cap="none">
              <a:solidFill>
                <a:srgbClr val="000000"/>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338" name="Google Shape;338;p44"/>
          <p:cNvSpPr txBox="1"/>
          <p:nvPr/>
        </p:nvSpPr>
        <p:spPr>
          <a:xfrm>
            <a:off x="66634" y="84485"/>
            <a:ext cx="10357526" cy="32932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&lt;- review_tidy2 %&gt;% inner_join(get_sentiments("bing"))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%&gt;% count(sentiment)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&lt;- review_tidy2 %&gt;% inner_join(get_sentiments("loughran"))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%&gt;% count(sentiment)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&lt;- review_tidy2 %&gt;% inner_join(get_sentiments("nrc"))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%&gt;% count(sentiment)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sentiment_review %&gt;% count(sentiment) %&gt;% arrange(desc(n))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pos_neg &lt;- sentiment_review %&gt;% count(sentiment) %&gt;% filter(sentiment %in% c("positive", "negative"))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pos_neg</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p:txBody>
      </p:sp>
      <p:pic>
        <p:nvPicPr>
          <p:cNvPr id="339" name="Google Shape;339;p44"/>
          <p:cNvPicPr preferRelativeResize="0"/>
          <p:nvPr/>
        </p:nvPicPr>
        <p:blipFill rotWithShape="1">
          <a:blip r:embed="rId3">
            <a:alphaModFix/>
          </a:blip>
          <a:srcRect/>
          <a:stretch/>
        </p:blipFill>
        <p:spPr>
          <a:xfrm>
            <a:off x="2687513" y="5883805"/>
            <a:ext cx="4606212" cy="889709"/>
          </a:xfrm>
          <a:prstGeom prst="rect">
            <a:avLst/>
          </a:prstGeom>
          <a:noFill/>
          <a:ln>
            <a:noFill/>
          </a:ln>
        </p:spPr>
      </p:pic>
      <p:pic>
        <p:nvPicPr>
          <p:cNvPr id="340" name="Google Shape;340;p44"/>
          <p:cNvPicPr preferRelativeResize="0"/>
          <p:nvPr/>
        </p:nvPicPr>
        <p:blipFill rotWithShape="1">
          <a:blip r:embed="rId4">
            <a:alphaModFix/>
          </a:blip>
          <a:srcRect/>
          <a:stretch/>
        </p:blipFill>
        <p:spPr>
          <a:xfrm>
            <a:off x="7420999" y="3873926"/>
            <a:ext cx="4466201" cy="1759868"/>
          </a:xfrm>
          <a:prstGeom prst="rect">
            <a:avLst/>
          </a:prstGeom>
          <a:noFill/>
          <a:ln>
            <a:noFill/>
          </a:ln>
        </p:spPr>
      </p:pic>
      <p:pic>
        <p:nvPicPr>
          <p:cNvPr id="341" name="Google Shape;341;p44"/>
          <p:cNvPicPr preferRelativeResize="0"/>
          <p:nvPr/>
        </p:nvPicPr>
        <p:blipFill rotWithShape="1">
          <a:blip r:embed="rId5">
            <a:alphaModFix/>
          </a:blip>
          <a:srcRect/>
          <a:stretch/>
        </p:blipFill>
        <p:spPr>
          <a:xfrm>
            <a:off x="210512" y="3708399"/>
            <a:ext cx="3661282" cy="2090922"/>
          </a:xfrm>
          <a:prstGeom prst="rect">
            <a:avLst/>
          </a:prstGeom>
          <a:noFill/>
          <a:ln>
            <a:noFill/>
          </a:ln>
        </p:spPr>
      </p:pic>
      <p:pic>
        <p:nvPicPr>
          <p:cNvPr id="342" name="Google Shape;342;p44"/>
          <p:cNvPicPr preferRelativeResize="0"/>
          <p:nvPr/>
        </p:nvPicPr>
        <p:blipFill rotWithShape="1">
          <a:blip r:embed="rId6">
            <a:alphaModFix/>
          </a:blip>
          <a:srcRect/>
          <a:stretch/>
        </p:blipFill>
        <p:spPr>
          <a:xfrm>
            <a:off x="2687513" y="3873926"/>
            <a:ext cx="4571274" cy="1759868"/>
          </a:xfrm>
          <a:prstGeom prst="rect">
            <a:avLst/>
          </a:prstGeom>
          <a:noFill/>
          <a:ln>
            <a:noFill/>
          </a:ln>
        </p:spPr>
      </p:pic>
      <p:pic>
        <p:nvPicPr>
          <p:cNvPr id="343" name="Google Shape;343;p44"/>
          <p:cNvPicPr preferRelativeResize="0"/>
          <p:nvPr/>
        </p:nvPicPr>
        <p:blipFill rotWithShape="1">
          <a:blip r:embed="rId7">
            <a:alphaModFix/>
          </a:blip>
          <a:srcRect/>
          <a:stretch/>
        </p:blipFill>
        <p:spPr>
          <a:xfrm>
            <a:off x="210511" y="5883805"/>
            <a:ext cx="2168669" cy="8897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txBox="1"/>
          <p:nvPr/>
        </p:nvSpPr>
        <p:spPr>
          <a:xfrm>
            <a:off x="123271" y="322877"/>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Georgia"/>
                <a:ea typeface="Georgia"/>
                <a:cs typeface="Georgia"/>
                <a:sym typeface="Georgia"/>
              </a:rPr>
              <a:t>INTERPRETATION</a:t>
            </a:r>
            <a:endParaRPr sz="1400" b="0" i="0" u="none" strike="noStrike" cap="none">
              <a:solidFill>
                <a:srgbClr val="000000"/>
              </a:solidFill>
              <a:latin typeface="Georgia"/>
              <a:ea typeface="Georgia"/>
              <a:cs typeface="Georgia"/>
              <a:sym typeface="Georgia"/>
            </a:endParaRPr>
          </a:p>
        </p:txBody>
      </p:sp>
      <p:grpSp>
        <p:nvGrpSpPr>
          <p:cNvPr id="349" name="Google Shape;349;p45"/>
          <p:cNvGrpSpPr/>
          <p:nvPr/>
        </p:nvGrpSpPr>
        <p:grpSpPr>
          <a:xfrm>
            <a:off x="242214" y="1308797"/>
            <a:ext cx="822759" cy="703977"/>
            <a:chOff x="1582499" y="2839914"/>
            <a:chExt cx="589200" cy="589201"/>
          </a:xfrm>
        </p:grpSpPr>
        <p:sp>
          <p:nvSpPr>
            <p:cNvPr id="350" name="Google Shape;350;p45"/>
            <p:cNvSpPr/>
            <p:nvPr/>
          </p:nvSpPr>
          <p:spPr>
            <a:xfrm>
              <a:off x="1582614" y="2839915"/>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1" name="Google Shape;351;p45"/>
            <p:cNvSpPr/>
            <p:nvPr/>
          </p:nvSpPr>
          <p:spPr>
            <a:xfrm rot="5400000">
              <a:off x="1808549" y="2613864"/>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352" name="Google Shape;352;p45"/>
          <p:cNvGrpSpPr/>
          <p:nvPr/>
        </p:nvGrpSpPr>
        <p:grpSpPr>
          <a:xfrm rot="5400000">
            <a:off x="4971391" y="1249314"/>
            <a:ext cx="703976" cy="822760"/>
            <a:chOff x="1582499" y="2839914"/>
            <a:chExt cx="589200" cy="589201"/>
          </a:xfrm>
        </p:grpSpPr>
        <p:sp>
          <p:nvSpPr>
            <p:cNvPr id="353" name="Google Shape;353;p45"/>
            <p:cNvSpPr/>
            <p:nvPr/>
          </p:nvSpPr>
          <p:spPr>
            <a:xfrm>
              <a:off x="1582614" y="2839915"/>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4" name="Google Shape;354;p45"/>
            <p:cNvSpPr/>
            <p:nvPr/>
          </p:nvSpPr>
          <p:spPr>
            <a:xfrm rot="5400000">
              <a:off x="1808549" y="2613864"/>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355" name="Google Shape;355;p45"/>
          <p:cNvGrpSpPr/>
          <p:nvPr/>
        </p:nvGrpSpPr>
        <p:grpSpPr>
          <a:xfrm rot="10800000" flipH="1">
            <a:off x="242214" y="5093574"/>
            <a:ext cx="822759" cy="703977"/>
            <a:chOff x="1582499" y="2839914"/>
            <a:chExt cx="589200" cy="589201"/>
          </a:xfrm>
        </p:grpSpPr>
        <p:sp>
          <p:nvSpPr>
            <p:cNvPr id="356" name="Google Shape;356;p45"/>
            <p:cNvSpPr/>
            <p:nvPr/>
          </p:nvSpPr>
          <p:spPr>
            <a:xfrm>
              <a:off x="1582614" y="2839915"/>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7" name="Google Shape;357;p45"/>
            <p:cNvSpPr/>
            <p:nvPr/>
          </p:nvSpPr>
          <p:spPr>
            <a:xfrm rot="5400000">
              <a:off x="1808549" y="2613864"/>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358" name="Google Shape;358;p45"/>
          <p:cNvGrpSpPr/>
          <p:nvPr/>
        </p:nvGrpSpPr>
        <p:grpSpPr>
          <a:xfrm rot="5400000" flipH="1">
            <a:off x="4971391" y="5034274"/>
            <a:ext cx="703976" cy="822760"/>
            <a:chOff x="1582499" y="2839914"/>
            <a:chExt cx="589200" cy="589201"/>
          </a:xfrm>
        </p:grpSpPr>
        <p:sp>
          <p:nvSpPr>
            <p:cNvPr id="359" name="Google Shape;359;p45"/>
            <p:cNvSpPr/>
            <p:nvPr/>
          </p:nvSpPr>
          <p:spPr>
            <a:xfrm>
              <a:off x="1582614" y="2839915"/>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0" name="Google Shape;360;p45"/>
            <p:cNvSpPr/>
            <p:nvPr/>
          </p:nvSpPr>
          <p:spPr>
            <a:xfrm rot="5400000">
              <a:off x="1808549" y="2613864"/>
              <a:ext cx="137100" cy="58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pic>
        <p:nvPicPr>
          <p:cNvPr id="361" name="Google Shape;361;p45"/>
          <p:cNvPicPr preferRelativeResize="0"/>
          <p:nvPr/>
        </p:nvPicPr>
        <p:blipFill rotWithShape="1">
          <a:blip r:embed="rId3">
            <a:alphaModFix/>
          </a:blip>
          <a:srcRect/>
          <a:stretch/>
        </p:blipFill>
        <p:spPr>
          <a:xfrm>
            <a:off x="178366" y="849022"/>
            <a:ext cx="5556392" cy="2863512"/>
          </a:xfrm>
          <a:prstGeom prst="rect">
            <a:avLst/>
          </a:prstGeom>
          <a:noFill/>
          <a:ln>
            <a:noFill/>
          </a:ln>
        </p:spPr>
      </p:pic>
      <p:pic>
        <p:nvPicPr>
          <p:cNvPr id="362" name="Google Shape;362;p45"/>
          <p:cNvPicPr preferRelativeResize="0"/>
          <p:nvPr/>
        </p:nvPicPr>
        <p:blipFill rotWithShape="1">
          <a:blip r:embed="rId4">
            <a:alphaModFix/>
          </a:blip>
          <a:srcRect/>
          <a:stretch/>
        </p:blipFill>
        <p:spPr>
          <a:xfrm>
            <a:off x="178366" y="3891853"/>
            <a:ext cx="5556392" cy="2863511"/>
          </a:xfrm>
          <a:prstGeom prst="rect">
            <a:avLst/>
          </a:prstGeom>
          <a:noFill/>
          <a:ln>
            <a:noFill/>
          </a:ln>
        </p:spPr>
      </p:pic>
      <p:pic>
        <p:nvPicPr>
          <p:cNvPr id="363" name="Google Shape;363;p45"/>
          <p:cNvPicPr preferRelativeResize="0"/>
          <p:nvPr/>
        </p:nvPicPr>
        <p:blipFill rotWithShape="1">
          <a:blip r:embed="rId5">
            <a:alphaModFix/>
          </a:blip>
          <a:srcRect/>
          <a:stretch/>
        </p:blipFill>
        <p:spPr>
          <a:xfrm>
            <a:off x="6325891" y="322877"/>
            <a:ext cx="4084458" cy="4637378"/>
          </a:xfrm>
          <a:prstGeom prst="rect">
            <a:avLst/>
          </a:prstGeom>
          <a:noFill/>
          <a:ln>
            <a:noFill/>
          </a:ln>
        </p:spPr>
      </p:pic>
      <p:sp>
        <p:nvSpPr>
          <p:cNvPr id="364" name="Google Shape;364;p45"/>
          <p:cNvSpPr/>
          <p:nvPr/>
        </p:nvSpPr>
        <p:spPr>
          <a:xfrm>
            <a:off x="6325892" y="5093574"/>
            <a:ext cx="4084458" cy="1512499"/>
          </a:xfrm>
          <a:prstGeom prst="rect">
            <a:avLst/>
          </a:prstGeom>
          <a:solidFill>
            <a:schemeClr val="accent1"/>
          </a:solidFill>
          <a:ln w="25400" cap="flat" cmpd="sng">
            <a:solidFill>
              <a:srgbClr val="627E9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Arial"/>
                <a:ea typeface="Arial"/>
                <a:cs typeface="Arial"/>
                <a:sym typeface="Arial"/>
              </a:rPr>
              <a:t>There are mostly positive sentiments in the reviews of MI phones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body" idx="1"/>
          </p:nvPr>
        </p:nvSpPr>
        <p:spPr>
          <a:xfrm>
            <a:off x="2120734" y="339509"/>
            <a:ext cx="9776100" cy="7242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					INSIGHTS</a:t>
            </a:r>
            <a:endParaRPr/>
          </a:p>
        </p:txBody>
      </p:sp>
      <p:sp>
        <p:nvSpPr>
          <p:cNvPr id="370" name="Google Shape;370;p46"/>
          <p:cNvSpPr txBox="1"/>
          <p:nvPr/>
        </p:nvSpPr>
        <p:spPr>
          <a:xfrm flipH="1">
            <a:off x="517300" y="1463225"/>
            <a:ext cx="11114700" cy="50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MI phones have overwhelmingly positive reviews from our results that from the lexicon documents we have classified. It is seen that approximately among every 7 reviews, 5 of them are positive and only 2 are negative. </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Positive sentiments consisted of multiple features of the product that were mainly focused around the budget (worth, awesome value for price, etc.), camera quality of both the rear and the front facing camera, battery life being good, aesthetically pleasing from words like premium looks, pretty and such, also showed good performance from words like fast for gaming, snapdragon processor, loud audio and regarding build quality using words such as lightweight. Overall, the reviews seemed to indicate that most of the features that a person seeks in a mobile phone were being positively reviewed by the people who wrote the reviews.</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From bigrams, we can see that the interpretations drawn reflect the same with high frequency of bigrams namely camera quality, price range,nice/awesome phone and battery life. These reaffirm the interpretations drawn from all of the different techniques and again, there is a majority of positive reviews over negative ones.</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Finally, from the NRC graph we can see where the customers are with respect to their emotions. Words such as anticipation, trust and joy are positive whereas some of the negative sentiments were indicated by sadness, fear and anger.</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7"/>
          <p:cNvSpPr txBox="1"/>
          <p:nvPr/>
        </p:nvSpPr>
        <p:spPr>
          <a:xfrm>
            <a:off x="5094514" y="2459504"/>
            <a:ext cx="4366727"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6000" b="0" i="0" u="none" strike="noStrike" cap="none">
                <a:solidFill>
                  <a:schemeClr val="dk1"/>
                </a:solidFill>
                <a:latin typeface="Arial"/>
                <a:ea typeface="Arial"/>
                <a:cs typeface="Arial"/>
                <a:sym typeface="Arial"/>
              </a:rPr>
              <a:t>Thank </a:t>
            </a:r>
            <a:endParaRPr/>
          </a:p>
          <a:p>
            <a:pPr marL="0" marR="0" lvl="0" indent="0" algn="l" rtl="0">
              <a:lnSpc>
                <a:spcPct val="100000"/>
              </a:lnSpc>
              <a:spcBef>
                <a:spcPts val="0"/>
              </a:spcBef>
              <a:spcAft>
                <a:spcPts val="0"/>
              </a:spcAft>
              <a:buNone/>
            </a:pPr>
            <a:r>
              <a:rPr lang="en-US" sz="6000" b="0" i="0" u="none" strike="noStrike" cap="none">
                <a:solidFill>
                  <a:schemeClr val="dk1"/>
                </a:solidFill>
                <a:latin typeface="Arial"/>
                <a:ea typeface="Arial"/>
                <a:cs typeface="Arial"/>
                <a:sym typeface="Arial"/>
              </a:rPr>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p:nvPr/>
        </p:nvSpPr>
        <p:spPr>
          <a:xfrm>
            <a:off x="123271" y="322877"/>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Problem Statement</a:t>
            </a:r>
            <a:endParaRPr sz="1400" b="0" i="0" u="none" strike="noStrike" cap="none">
              <a:solidFill>
                <a:srgbClr val="000000"/>
              </a:solidFill>
              <a:latin typeface="Georgia"/>
              <a:ea typeface="Georgia"/>
              <a:cs typeface="Georgia"/>
              <a:sym typeface="Georgia"/>
            </a:endParaRPr>
          </a:p>
        </p:txBody>
      </p:sp>
      <p:sp>
        <p:nvSpPr>
          <p:cNvPr id="118" name="Google Shape;118;p27"/>
          <p:cNvSpPr txBox="1"/>
          <p:nvPr/>
        </p:nvSpPr>
        <p:spPr>
          <a:xfrm>
            <a:off x="345050" y="114585"/>
            <a:ext cx="1757018" cy="26893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0"/>
              <a:buFont typeface="Arial"/>
              <a:buNone/>
            </a:pPr>
            <a:r>
              <a:rPr lang="en-US" sz="40000" b="0" i="0" u="none" strike="noStrike" cap="none">
                <a:solidFill>
                  <a:schemeClr val="lt2"/>
                </a:solidFill>
                <a:latin typeface="Arial"/>
                <a:ea typeface="Arial"/>
                <a:cs typeface="Arial"/>
                <a:sym typeface="Arial"/>
              </a:rPr>
              <a:t>“</a:t>
            </a:r>
            <a:endParaRPr sz="40000" b="0" i="0" u="none" strike="noStrike" cap="none">
              <a:solidFill>
                <a:schemeClr val="lt2"/>
              </a:solidFill>
              <a:latin typeface="Arial"/>
              <a:ea typeface="Arial"/>
              <a:cs typeface="Arial"/>
              <a:sym typeface="Arial"/>
            </a:endParaRPr>
          </a:p>
        </p:txBody>
      </p:sp>
      <p:sp>
        <p:nvSpPr>
          <p:cNvPr id="119" name="Google Shape;119;p27"/>
          <p:cNvSpPr txBox="1"/>
          <p:nvPr/>
        </p:nvSpPr>
        <p:spPr>
          <a:xfrm>
            <a:off x="2013743" y="2170940"/>
            <a:ext cx="8164500" cy="3712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Analysis on reviews of MI Phones to understand the sentiments of people about the phone</a:t>
            </a:r>
            <a:endParaRPr sz="3000" b="0" i="0" u="none" strike="noStrike" cap="none">
              <a:solidFill>
                <a:srgbClr val="000000"/>
              </a:solidFill>
              <a:latin typeface="Arial"/>
              <a:ea typeface="Arial"/>
              <a:cs typeface="Arial"/>
              <a:sym typeface="Arial"/>
            </a:endParaRPr>
          </a:p>
        </p:txBody>
      </p:sp>
      <p:sp>
        <p:nvSpPr>
          <p:cNvPr id="120" name="Google Shape;120;p27"/>
          <p:cNvSpPr txBox="1"/>
          <p:nvPr/>
        </p:nvSpPr>
        <p:spPr>
          <a:xfrm rot="10800000">
            <a:off x="9869213" y="2984938"/>
            <a:ext cx="1897761" cy="31097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0"/>
              <a:buFont typeface="Arial"/>
              <a:buNone/>
            </a:pPr>
            <a:r>
              <a:rPr lang="en-US" sz="40000" b="0" i="0" u="none" strike="noStrike" cap="none">
                <a:solidFill>
                  <a:schemeClr val="lt2"/>
                </a:solidFill>
                <a:latin typeface="Arial"/>
                <a:ea typeface="Arial"/>
                <a:cs typeface="Arial"/>
                <a:sym typeface="Arial"/>
              </a:rPr>
              <a:t>“</a:t>
            </a:r>
            <a:endParaRPr sz="40000" b="0" i="0" u="none" strike="noStrike" cap="none">
              <a:solidFill>
                <a:schemeClr val="lt2"/>
              </a:solidFill>
              <a:latin typeface="Arial"/>
              <a:ea typeface="Arial"/>
              <a:cs typeface="Arial"/>
              <a:sym typeface="Arial"/>
            </a:endParaRPr>
          </a:p>
        </p:txBody>
      </p:sp>
      <p:sp>
        <p:nvSpPr>
          <p:cNvPr id="121" name="Google Shape;121;p27"/>
          <p:cNvSpPr txBox="1"/>
          <p:nvPr/>
        </p:nvSpPr>
        <p:spPr>
          <a:xfrm>
            <a:off x="641298" y="6118815"/>
            <a:ext cx="6794771" cy="6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r>
              <a:rPr lang="en-US" sz="3700" b="1" i="0" u="none" strike="noStrike" cap="none">
                <a:solidFill>
                  <a:srgbClr val="FFFFFF"/>
                </a:solidFill>
                <a:latin typeface="Verdana"/>
                <a:ea typeface="Verdana"/>
                <a:cs typeface="Verdana"/>
                <a:sym typeface="Verdana"/>
              </a:rPr>
              <a:t>NALYSIS- SENTIMENT</a:t>
            </a:r>
            <a:endParaRPr sz="3700" b="1" i="0" u="none" strike="noStrike" cap="none">
              <a:solidFill>
                <a:srgbClr val="FFFFFF"/>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p:nvPr/>
        </p:nvSpPr>
        <p:spPr>
          <a:xfrm>
            <a:off x="-1277143" y="487821"/>
            <a:ext cx="6207924" cy="625977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3F3F3"/>
          </a:solidFill>
          <a:ln w="9525" cap="flat" cmpd="sng">
            <a:solidFill>
              <a:srgbClr val="EFEF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cxnSp>
        <p:nvCxnSpPr>
          <p:cNvPr id="127" name="Google Shape;127;p28"/>
          <p:cNvCxnSpPr/>
          <p:nvPr/>
        </p:nvCxnSpPr>
        <p:spPr>
          <a:xfrm rot="10800000" flipH="1">
            <a:off x="2901461" y="1455314"/>
            <a:ext cx="9290400" cy="5402100"/>
          </a:xfrm>
          <a:prstGeom prst="straightConnector1">
            <a:avLst/>
          </a:prstGeom>
          <a:noFill/>
          <a:ln w="44450" cap="flat" cmpd="sng">
            <a:solidFill>
              <a:schemeClr val="accent1"/>
            </a:solidFill>
            <a:prstDash val="solid"/>
            <a:miter lim="800000"/>
            <a:headEnd type="none" w="sm" len="sm"/>
            <a:tailEnd type="none" w="sm" len="sm"/>
          </a:ln>
        </p:spPr>
      </p:cxnSp>
      <p:sp>
        <p:nvSpPr>
          <p:cNvPr id="128" name="Google Shape;128;p28"/>
          <p:cNvSpPr/>
          <p:nvPr/>
        </p:nvSpPr>
        <p:spPr>
          <a:xfrm rot="-1799779">
            <a:off x="4761751" y="4794589"/>
            <a:ext cx="1365152" cy="1176716"/>
          </a:xfrm>
          <a:prstGeom prst="hexagon">
            <a:avLst>
              <a:gd name="adj" fmla="val 30165"/>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28"/>
          <p:cNvSpPr/>
          <p:nvPr/>
        </p:nvSpPr>
        <p:spPr>
          <a:xfrm rot="-1799779">
            <a:off x="6350103" y="3880150"/>
            <a:ext cx="1365152" cy="1176716"/>
          </a:xfrm>
          <a:prstGeom prst="hexagon">
            <a:avLst>
              <a:gd name="adj" fmla="val 30165"/>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28"/>
          <p:cNvSpPr/>
          <p:nvPr/>
        </p:nvSpPr>
        <p:spPr>
          <a:xfrm rot="-1799779">
            <a:off x="7938455" y="2965711"/>
            <a:ext cx="1365152" cy="1176716"/>
          </a:xfrm>
          <a:prstGeom prst="hexagon">
            <a:avLst>
              <a:gd name="adj" fmla="val 30165"/>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28"/>
          <p:cNvSpPr/>
          <p:nvPr/>
        </p:nvSpPr>
        <p:spPr>
          <a:xfrm rot="-1799779">
            <a:off x="9526806" y="2051272"/>
            <a:ext cx="1365152" cy="1176716"/>
          </a:xfrm>
          <a:prstGeom prst="hexagon">
            <a:avLst>
              <a:gd name="adj" fmla="val 30165"/>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32" name="Google Shape;132;p28"/>
          <p:cNvGrpSpPr/>
          <p:nvPr/>
        </p:nvGrpSpPr>
        <p:grpSpPr>
          <a:xfrm>
            <a:off x="4532240" y="3627152"/>
            <a:ext cx="1818457" cy="911098"/>
            <a:chOff x="3131840" y="2204864"/>
            <a:chExt cx="3096300" cy="911098"/>
          </a:xfrm>
        </p:grpSpPr>
        <p:sp>
          <p:nvSpPr>
            <p:cNvPr id="133" name="Google Shape;133;p28"/>
            <p:cNvSpPr txBox="1"/>
            <p:nvPr/>
          </p:nvSpPr>
          <p:spPr>
            <a:xfrm>
              <a:off x="3131840" y="2204864"/>
              <a:ext cx="30963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F3F3F"/>
                </a:solidFill>
                <a:latin typeface="Arial"/>
                <a:ea typeface="Arial"/>
                <a:cs typeface="Arial"/>
                <a:sym typeface="Arial"/>
              </a:endParaRPr>
            </a:p>
          </p:txBody>
        </p:sp>
        <p:sp>
          <p:nvSpPr>
            <p:cNvPr id="134" name="Google Shape;134;p28"/>
            <p:cNvSpPr txBox="1"/>
            <p:nvPr/>
          </p:nvSpPr>
          <p:spPr>
            <a:xfrm>
              <a:off x="3131840" y="2469762"/>
              <a:ext cx="30963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3F3F3F"/>
                  </a:solidFill>
                  <a:latin typeface="Arial"/>
                  <a:ea typeface="Arial"/>
                  <a:cs typeface="Arial"/>
                  <a:sym typeface="Arial"/>
                </a:rPr>
                <a:t>Scrapping the data from Flipkart regarding reviews on MI phones</a:t>
              </a:r>
              <a:endParaRPr sz="1400" b="0" i="0" u="none" strike="noStrike" cap="none">
                <a:solidFill>
                  <a:srgbClr val="000000"/>
                </a:solidFill>
                <a:latin typeface="Arial"/>
                <a:ea typeface="Arial"/>
                <a:cs typeface="Arial"/>
                <a:sym typeface="Arial"/>
              </a:endParaRPr>
            </a:p>
          </p:txBody>
        </p:sp>
      </p:grpSp>
      <p:grpSp>
        <p:nvGrpSpPr>
          <p:cNvPr id="135" name="Google Shape;135;p28"/>
          <p:cNvGrpSpPr/>
          <p:nvPr/>
        </p:nvGrpSpPr>
        <p:grpSpPr>
          <a:xfrm>
            <a:off x="6111114" y="2707196"/>
            <a:ext cx="1826519" cy="785096"/>
            <a:chOff x="3118113" y="2204864"/>
            <a:chExt cx="3110027" cy="785096"/>
          </a:xfrm>
        </p:grpSpPr>
        <p:sp>
          <p:nvSpPr>
            <p:cNvPr id="136" name="Google Shape;136;p28"/>
            <p:cNvSpPr txBox="1"/>
            <p:nvPr/>
          </p:nvSpPr>
          <p:spPr>
            <a:xfrm>
              <a:off x="3131840" y="2204864"/>
              <a:ext cx="30963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F3F3F"/>
                </a:solidFill>
                <a:latin typeface="Arial"/>
                <a:ea typeface="Arial"/>
                <a:cs typeface="Arial"/>
                <a:sym typeface="Arial"/>
              </a:endParaRPr>
            </a:p>
          </p:txBody>
        </p:sp>
        <p:sp>
          <p:nvSpPr>
            <p:cNvPr id="137" name="Google Shape;137;p28"/>
            <p:cNvSpPr txBox="1"/>
            <p:nvPr/>
          </p:nvSpPr>
          <p:spPr>
            <a:xfrm>
              <a:off x="3118113" y="2343760"/>
              <a:ext cx="30963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3F3F3F"/>
                  </a:solidFill>
                  <a:latin typeface="Arial"/>
                  <a:ea typeface="Arial"/>
                  <a:cs typeface="Arial"/>
                  <a:sym typeface="Arial"/>
                </a:rPr>
                <a:t>Preliminary look at the data for removing stopwords and removing irrelevant data</a:t>
              </a:r>
              <a:endParaRPr sz="1400" b="0" i="0" u="none" strike="noStrike" cap="none">
                <a:solidFill>
                  <a:srgbClr val="000000"/>
                </a:solidFill>
                <a:latin typeface="Arial"/>
                <a:ea typeface="Arial"/>
                <a:cs typeface="Arial"/>
                <a:sym typeface="Arial"/>
              </a:endParaRPr>
            </a:p>
          </p:txBody>
        </p:sp>
      </p:grpSp>
      <p:grpSp>
        <p:nvGrpSpPr>
          <p:cNvPr id="138" name="Google Shape;138;p28"/>
          <p:cNvGrpSpPr/>
          <p:nvPr/>
        </p:nvGrpSpPr>
        <p:grpSpPr>
          <a:xfrm>
            <a:off x="7706112" y="1787239"/>
            <a:ext cx="1818457" cy="911098"/>
            <a:chOff x="3131840" y="2204864"/>
            <a:chExt cx="3096300" cy="911098"/>
          </a:xfrm>
        </p:grpSpPr>
        <p:sp>
          <p:nvSpPr>
            <p:cNvPr id="139" name="Google Shape;139;p28"/>
            <p:cNvSpPr txBox="1"/>
            <p:nvPr/>
          </p:nvSpPr>
          <p:spPr>
            <a:xfrm>
              <a:off x="3131840" y="2204864"/>
              <a:ext cx="30963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F3F3F"/>
                </a:solidFill>
                <a:latin typeface="Arial"/>
                <a:ea typeface="Arial"/>
                <a:cs typeface="Arial"/>
                <a:sym typeface="Arial"/>
              </a:endParaRPr>
            </a:p>
          </p:txBody>
        </p:sp>
        <p:sp>
          <p:nvSpPr>
            <p:cNvPr id="140" name="Google Shape;140;p28"/>
            <p:cNvSpPr txBox="1"/>
            <p:nvPr/>
          </p:nvSpPr>
          <p:spPr>
            <a:xfrm>
              <a:off x="3131840" y="2469762"/>
              <a:ext cx="30963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3F3F3F"/>
                  </a:solidFill>
                  <a:latin typeface="Arial"/>
                  <a:ea typeface="Arial"/>
                  <a:cs typeface="Arial"/>
                  <a:sym typeface="Arial"/>
                </a:rPr>
                <a:t>Examine the data by creation of dtm-matrix, n-grams and word cloud</a:t>
              </a:r>
              <a:endParaRPr sz="1400" b="0" i="0" u="none" strike="noStrike" cap="none">
                <a:solidFill>
                  <a:srgbClr val="000000"/>
                </a:solidFill>
                <a:latin typeface="Arial"/>
                <a:ea typeface="Arial"/>
                <a:cs typeface="Arial"/>
                <a:sym typeface="Arial"/>
              </a:endParaRPr>
            </a:p>
          </p:txBody>
        </p:sp>
      </p:grpSp>
      <p:grpSp>
        <p:nvGrpSpPr>
          <p:cNvPr id="141" name="Google Shape;141;p28"/>
          <p:cNvGrpSpPr/>
          <p:nvPr/>
        </p:nvGrpSpPr>
        <p:grpSpPr>
          <a:xfrm>
            <a:off x="9293049" y="867282"/>
            <a:ext cx="1818457" cy="911098"/>
            <a:chOff x="3131840" y="2204864"/>
            <a:chExt cx="3096300" cy="911098"/>
          </a:xfrm>
        </p:grpSpPr>
        <p:sp>
          <p:nvSpPr>
            <p:cNvPr id="142" name="Google Shape;142;p28"/>
            <p:cNvSpPr txBox="1"/>
            <p:nvPr/>
          </p:nvSpPr>
          <p:spPr>
            <a:xfrm>
              <a:off x="3131840" y="2204864"/>
              <a:ext cx="3096300" cy="30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F3F3F"/>
                </a:solidFill>
                <a:latin typeface="Arial"/>
                <a:ea typeface="Arial"/>
                <a:cs typeface="Arial"/>
                <a:sym typeface="Arial"/>
              </a:endParaRPr>
            </a:p>
          </p:txBody>
        </p:sp>
        <p:sp>
          <p:nvSpPr>
            <p:cNvPr id="143" name="Google Shape;143;p28"/>
            <p:cNvSpPr txBox="1"/>
            <p:nvPr/>
          </p:nvSpPr>
          <p:spPr>
            <a:xfrm>
              <a:off x="3131840" y="2469762"/>
              <a:ext cx="30963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3F3F3F"/>
                  </a:solidFill>
                  <a:latin typeface="Arial"/>
                  <a:ea typeface="Arial"/>
                  <a:cs typeface="Arial"/>
                  <a:sym typeface="Arial"/>
                </a:rPr>
                <a:t>Data is unnested into words and sentiments are derived  </a:t>
              </a:r>
              <a:endParaRPr sz="1400" b="0" i="0" u="none" strike="noStrike" cap="none">
                <a:solidFill>
                  <a:srgbClr val="000000"/>
                </a:solidFill>
                <a:latin typeface="Arial"/>
                <a:ea typeface="Arial"/>
                <a:cs typeface="Arial"/>
                <a:sym typeface="Arial"/>
              </a:endParaRPr>
            </a:p>
          </p:txBody>
        </p:sp>
      </p:grpSp>
      <p:sp>
        <p:nvSpPr>
          <p:cNvPr id="144" name="Google Shape;144;p28"/>
          <p:cNvSpPr txBox="1"/>
          <p:nvPr/>
        </p:nvSpPr>
        <p:spPr>
          <a:xfrm>
            <a:off x="4556175" y="5894275"/>
            <a:ext cx="1770600" cy="68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3F3F3F"/>
                </a:solidFill>
                <a:latin typeface="Arial"/>
                <a:ea typeface="Arial"/>
                <a:cs typeface="Arial"/>
                <a:sym typeface="Arial"/>
              </a:rPr>
              <a:t>01</a:t>
            </a:r>
            <a:endParaRPr sz="1900" b="1" i="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50"/>
              <a:buFont typeface="Arial"/>
              <a:buNone/>
            </a:pPr>
            <a:r>
              <a:rPr lang="en-US" sz="1550" b="1" i="0" u="none" strike="noStrike" cap="none">
                <a:solidFill>
                  <a:srgbClr val="404040"/>
                </a:solidFill>
                <a:highlight>
                  <a:srgbClr val="FFFFFF"/>
                </a:highlight>
                <a:latin typeface="Arial"/>
                <a:ea typeface="Arial"/>
                <a:cs typeface="Arial"/>
                <a:sym typeface="Arial"/>
              </a:rPr>
              <a:t>Data Scraping</a:t>
            </a:r>
            <a:endParaRPr sz="1900" b="1" i="0" u="none" strike="noStrike" cap="none">
              <a:solidFill>
                <a:srgbClr val="3F3F3F"/>
              </a:solidFill>
              <a:latin typeface="Arial"/>
              <a:ea typeface="Arial"/>
              <a:cs typeface="Arial"/>
              <a:sym typeface="Arial"/>
            </a:endParaRPr>
          </a:p>
        </p:txBody>
      </p:sp>
      <p:sp>
        <p:nvSpPr>
          <p:cNvPr id="145" name="Google Shape;145;p28"/>
          <p:cNvSpPr txBox="1"/>
          <p:nvPr/>
        </p:nvSpPr>
        <p:spPr>
          <a:xfrm>
            <a:off x="6363338" y="5210875"/>
            <a:ext cx="1378500" cy="68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3F3F3F"/>
                </a:solidFill>
                <a:latin typeface="Arial"/>
                <a:ea typeface="Arial"/>
                <a:cs typeface="Arial"/>
                <a:sym typeface="Arial"/>
              </a:rPr>
              <a:t>02</a:t>
            </a:r>
            <a:endParaRPr sz="1900" b="1" i="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50"/>
              <a:buFont typeface="Arial"/>
              <a:buNone/>
            </a:pPr>
            <a:r>
              <a:rPr lang="en-US" sz="1550" b="1" i="0" u="none" strike="noStrike" cap="none">
                <a:solidFill>
                  <a:srgbClr val="404040"/>
                </a:solidFill>
                <a:highlight>
                  <a:srgbClr val="FFFFFF"/>
                </a:highlight>
                <a:latin typeface="Arial"/>
                <a:ea typeface="Arial"/>
                <a:cs typeface="Arial"/>
                <a:sym typeface="Arial"/>
              </a:rPr>
              <a:t>Data Cleaning</a:t>
            </a:r>
            <a:endParaRPr sz="1550" b="1" i="0" u="none" strike="noStrike" cap="none">
              <a:solidFill>
                <a:srgbClr val="404040"/>
              </a:solidFill>
              <a:highlight>
                <a:srgbClr val="FFFFFF"/>
              </a:highlight>
              <a:latin typeface="Arial"/>
              <a:ea typeface="Arial"/>
              <a:cs typeface="Arial"/>
              <a:sym typeface="Arial"/>
            </a:endParaRPr>
          </a:p>
        </p:txBody>
      </p:sp>
      <p:sp>
        <p:nvSpPr>
          <p:cNvPr id="146" name="Google Shape;146;p28"/>
          <p:cNvSpPr txBox="1"/>
          <p:nvPr/>
        </p:nvSpPr>
        <p:spPr>
          <a:xfrm>
            <a:off x="7730038" y="4404875"/>
            <a:ext cx="1770600" cy="68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3F3F3F"/>
                </a:solidFill>
                <a:latin typeface="Arial"/>
                <a:ea typeface="Arial"/>
                <a:cs typeface="Arial"/>
                <a:sym typeface="Arial"/>
              </a:rPr>
              <a:t>03</a:t>
            </a:r>
            <a:endParaRPr sz="1900" b="1" i="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50"/>
              <a:buFont typeface="Arial"/>
              <a:buNone/>
            </a:pPr>
            <a:r>
              <a:rPr lang="en-US" sz="1550" b="1" i="0" u="none" strike="noStrike" cap="none">
                <a:solidFill>
                  <a:srgbClr val="404040"/>
                </a:solidFill>
                <a:highlight>
                  <a:srgbClr val="FFFFFF"/>
                </a:highlight>
                <a:latin typeface="Arial"/>
                <a:ea typeface="Arial"/>
                <a:cs typeface="Arial"/>
                <a:sym typeface="Arial"/>
              </a:rPr>
              <a:t>Tokenization, Word Cloud and N-gram Analysis </a:t>
            </a:r>
            <a:endParaRPr sz="1900" b="1" i="0" u="none" strike="noStrike" cap="none">
              <a:solidFill>
                <a:srgbClr val="3F3F3F"/>
              </a:solidFill>
              <a:latin typeface="Arial"/>
              <a:ea typeface="Arial"/>
              <a:cs typeface="Arial"/>
              <a:sym typeface="Arial"/>
            </a:endParaRPr>
          </a:p>
        </p:txBody>
      </p:sp>
      <p:sp>
        <p:nvSpPr>
          <p:cNvPr id="147" name="Google Shape;147;p28"/>
          <p:cNvSpPr txBox="1"/>
          <p:nvPr/>
        </p:nvSpPr>
        <p:spPr>
          <a:xfrm>
            <a:off x="9292975" y="3500875"/>
            <a:ext cx="1818600" cy="683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3F3F3F"/>
                </a:solidFill>
                <a:latin typeface="Arial"/>
                <a:ea typeface="Arial"/>
                <a:cs typeface="Arial"/>
                <a:sym typeface="Arial"/>
              </a:rPr>
              <a:t>04</a:t>
            </a:r>
            <a:endParaRPr sz="1900" b="1" i="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50"/>
              <a:buFont typeface="Arial"/>
              <a:buNone/>
            </a:pPr>
            <a:r>
              <a:rPr lang="en-US" sz="1550" b="1" i="0" u="none" strike="noStrike" cap="none">
                <a:solidFill>
                  <a:srgbClr val="404040"/>
                </a:solidFill>
                <a:highlight>
                  <a:srgbClr val="FFFFFF"/>
                </a:highlight>
                <a:latin typeface="Arial"/>
                <a:ea typeface="Arial"/>
                <a:cs typeface="Arial"/>
                <a:sym typeface="Arial"/>
              </a:rPr>
              <a:t>Sentiment Analysis</a:t>
            </a:r>
            <a:endParaRPr sz="1550" b="1" i="0" u="none" strike="noStrike" cap="none">
              <a:solidFill>
                <a:srgbClr val="404040"/>
              </a:solidFill>
              <a:highlight>
                <a:srgbClr val="FFFFFF"/>
              </a:highlight>
              <a:latin typeface="Arial"/>
              <a:ea typeface="Arial"/>
              <a:cs typeface="Arial"/>
              <a:sym typeface="Arial"/>
            </a:endParaRPr>
          </a:p>
        </p:txBody>
      </p:sp>
      <p:sp>
        <p:nvSpPr>
          <p:cNvPr id="148" name="Google Shape;148;p28"/>
          <p:cNvSpPr txBox="1"/>
          <p:nvPr/>
        </p:nvSpPr>
        <p:spPr>
          <a:xfrm>
            <a:off x="123271" y="322877"/>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Methodology</a:t>
            </a:r>
            <a:endParaRPr sz="1400" b="0" i="0" u="none" strike="noStrike" cap="none">
              <a:solidFill>
                <a:srgbClr val="000000"/>
              </a:solidFill>
              <a:latin typeface="Georgia"/>
              <a:ea typeface="Georgia"/>
              <a:cs typeface="Georgia"/>
              <a:sym typeface="Georgia"/>
            </a:endParaRPr>
          </a:p>
        </p:txBody>
      </p:sp>
      <p:sp>
        <p:nvSpPr>
          <p:cNvPr id="149" name="Google Shape;149;p28"/>
          <p:cNvSpPr/>
          <p:nvPr/>
        </p:nvSpPr>
        <p:spPr>
          <a:xfrm>
            <a:off x="5178227" y="5116493"/>
            <a:ext cx="532186" cy="532911"/>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50" name="Google Shape;150;p28"/>
          <p:cNvSpPr/>
          <p:nvPr/>
        </p:nvSpPr>
        <p:spPr>
          <a:xfrm>
            <a:off x="6813320" y="4195358"/>
            <a:ext cx="454110" cy="546303"/>
          </a:xfrm>
          <a:custGeom>
            <a:avLst/>
            <a:gdLst/>
            <a:ahLst/>
            <a:cxnLst/>
            <a:rect l="l" t="t" r="r" b="b"/>
            <a:pathLst>
              <a:path w="2671236" h="3213546" extrusionOk="0">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51" name="Google Shape;151;p28"/>
          <p:cNvSpPr/>
          <p:nvPr/>
        </p:nvSpPr>
        <p:spPr>
          <a:xfrm rot="-2700000">
            <a:off x="8518063" y="3373334"/>
            <a:ext cx="225571" cy="502526"/>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52" name="Google Shape;152;p28"/>
          <p:cNvSpPr/>
          <p:nvPr/>
        </p:nvSpPr>
        <p:spPr>
          <a:xfrm flipH="1">
            <a:off x="9950184" y="2379779"/>
            <a:ext cx="518400" cy="519682"/>
          </a:xfrm>
          <a:custGeom>
            <a:avLst/>
            <a:gdLst/>
            <a:ahLst/>
            <a:cxnLst/>
            <a:rect l="l" t="t" r="r" b="b"/>
            <a:pathLst>
              <a:path w="3240000" h="3248012" extrusionOk="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978875" y="2740800"/>
            <a:ext cx="5566500" cy="206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600"/>
              <a:buFont typeface="Arial"/>
              <a:buNone/>
            </a:pPr>
            <a:r>
              <a:rPr lang="en-US" sz="7600" b="1" i="0" u="none" strike="noStrike" cap="none">
                <a:solidFill>
                  <a:schemeClr val="lt1"/>
                </a:solidFill>
                <a:latin typeface="Arial"/>
                <a:ea typeface="Arial"/>
                <a:cs typeface="Arial"/>
                <a:sym typeface="Arial"/>
              </a:rPr>
              <a:t>Data Scraping</a:t>
            </a:r>
            <a:endParaRPr sz="7600" b="1" i="0" u="none" strike="noStrike" cap="none">
              <a:solidFill>
                <a:schemeClr val="lt1"/>
              </a:solidFill>
              <a:latin typeface="Arial"/>
              <a:ea typeface="Arial"/>
              <a:cs typeface="Arial"/>
              <a:sym typeface="Arial"/>
            </a:endParaRPr>
          </a:p>
        </p:txBody>
      </p:sp>
      <p:sp>
        <p:nvSpPr>
          <p:cNvPr id="158" name="Google Shape;158;p29"/>
          <p:cNvSpPr/>
          <p:nvPr/>
        </p:nvSpPr>
        <p:spPr>
          <a:xfrm rot="2914269" flipH="1">
            <a:off x="7343972" y="814459"/>
            <a:ext cx="2091480" cy="965298"/>
          </a:xfrm>
          <a:custGeom>
            <a:avLst/>
            <a:gdLst/>
            <a:ahLst/>
            <a:cxnLst/>
            <a:rect l="l" t="t" r="r" b="b"/>
            <a:pathLst>
              <a:path w="371475" h="171450" extrusionOk="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9"/>
          <p:cNvSpPr/>
          <p:nvPr/>
        </p:nvSpPr>
        <p:spPr>
          <a:xfrm rot="-3323434" flipH="1">
            <a:off x="7220052" y="2293408"/>
            <a:ext cx="2037854" cy="1126178"/>
          </a:xfrm>
          <a:custGeom>
            <a:avLst/>
            <a:gdLst/>
            <a:ahLst/>
            <a:cxnLst/>
            <a:rect l="l" t="t" r="r" b="b"/>
            <a:pathLst>
              <a:path w="361950" h="200025" extrusionOk="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60" name="Google Shape;160;p29"/>
          <p:cNvGrpSpPr/>
          <p:nvPr/>
        </p:nvGrpSpPr>
        <p:grpSpPr>
          <a:xfrm>
            <a:off x="8071338" y="1797556"/>
            <a:ext cx="3062742" cy="4604897"/>
            <a:chOff x="8071338" y="1797556"/>
            <a:chExt cx="3062742" cy="4604897"/>
          </a:xfrm>
        </p:grpSpPr>
        <p:sp>
          <p:nvSpPr>
            <p:cNvPr id="161" name="Google Shape;161;p29"/>
            <p:cNvSpPr/>
            <p:nvPr/>
          </p:nvSpPr>
          <p:spPr>
            <a:xfrm flipH="1">
              <a:off x="8563708" y="2003884"/>
              <a:ext cx="2440002" cy="1449856"/>
            </a:xfrm>
            <a:custGeom>
              <a:avLst/>
              <a:gdLst/>
              <a:ahLst/>
              <a:cxnLst/>
              <a:rect l="l" t="t" r="r" b="b"/>
              <a:pathLst>
                <a:path w="657225" h="390525" extrusionOk="0">
                  <a:moveTo>
                    <a:pt x="558641" y="7144"/>
                  </a:moveTo>
                  <a:lnTo>
                    <a:pt x="7144" y="382429"/>
                  </a:lnTo>
                  <a:lnTo>
                    <a:pt x="220504" y="390049"/>
                  </a:lnTo>
                  <a:lnTo>
                    <a:pt x="651986" y="1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29"/>
            <p:cNvSpPr/>
            <p:nvPr/>
          </p:nvSpPr>
          <p:spPr>
            <a:xfrm flipH="1">
              <a:off x="8215716" y="3284575"/>
              <a:ext cx="2918364" cy="1377468"/>
            </a:xfrm>
            <a:custGeom>
              <a:avLst/>
              <a:gdLst/>
              <a:ahLst/>
              <a:cxnLst/>
              <a:rect l="l" t="t" r="r" b="b"/>
              <a:pathLst>
                <a:path w="1190625" h="561975" extrusionOk="0">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9"/>
            <p:cNvSpPr/>
            <p:nvPr/>
          </p:nvSpPr>
          <p:spPr>
            <a:xfrm flipH="1">
              <a:off x="8363825" y="1797556"/>
              <a:ext cx="726668" cy="726668"/>
            </a:xfrm>
            <a:custGeom>
              <a:avLst/>
              <a:gdLst/>
              <a:ahLst/>
              <a:cxnLst/>
              <a:rect l="l" t="t" r="r" b="b"/>
              <a:pathLst>
                <a:path w="238125" h="238125" extrusionOk="0">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9"/>
            <p:cNvSpPr/>
            <p:nvPr/>
          </p:nvSpPr>
          <p:spPr>
            <a:xfrm flipH="1">
              <a:off x="8071338" y="4014940"/>
              <a:ext cx="1494202" cy="1634284"/>
            </a:xfrm>
            <a:custGeom>
              <a:avLst/>
              <a:gdLst/>
              <a:ahLst/>
              <a:cxnLst/>
              <a:rect l="l" t="t" r="r" b="b"/>
              <a:pathLst>
                <a:path w="609600" h="666750" extrusionOk="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29"/>
            <p:cNvSpPr/>
            <p:nvPr/>
          </p:nvSpPr>
          <p:spPr>
            <a:xfrm flipH="1">
              <a:off x="8960854" y="5081018"/>
              <a:ext cx="1447508" cy="1167346"/>
            </a:xfrm>
            <a:custGeom>
              <a:avLst/>
              <a:gdLst/>
              <a:ahLst/>
              <a:cxnLst/>
              <a:rect l="l" t="t" r="r" b="b"/>
              <a:pathLst>
                <a:path w="590550" h="476250" extrusionOk="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29"/>
            <p:cNvSpPr/>
            <p:nvPr/>
          </p:nvSpPr>
          <p:spPr>
            <a:xfrm flipH="1">
              <a:off x="8762407" y="6075596"/>
              <a:ext cx="1821059" cy="326857"/>
            </a:xfrm>
            <a:custGeom>
              <a:avLst/>
              <a:gdLst/>
              <a:ahLst/>
              <a:cxnLst/>
              <a:rect l="l" t="t" r="r" b="b"/>
              <a:pathLst>
                <a:path w="742950" h="133350" extrusionOk="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p29"/>
            <p:cNvSpPr/>
            <p:nvPr/>
          </p:nvSpPr>
          <p:spPr>
            <a:xfrm flipH="1">
              <a:off x="9084594" y="5209427"/>
              <a:ext cx="233469" cy="233469"/>
            </a:xfrm>
            <a:custGeom>
              <a:avLst/>
              <a:gdLst/>
              <a:ahLst/>
              <a:cxnLst/>
              <a:rect l="l" t="t" r="r" b="b"/>
              <a:pathLst>
                <a:path w="95250" h="95250" extrusionOk="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8" name="Google Shape;168;p29"/>
          <p:cNvGrpSpPr/>
          <p:nvPr/>
        </p:nvGrpSpPr>
        <p:grpSpPr>
          <a:xfrm>
            <a:off x="5510027" y="605297"/>
            <a:ext cx="2769296" cy="2769297"/>
            <a:chOff x="984620" y="2262130"/>
            <a:chExt cx="3448947" cy="3448948"/>
          </a:xfrm>
        </p:grpSpPr>
        <p:sp>
          <p:nvSpPr>
            <p:cNvPr id="169" name="Google Shape;169;p29"/>
            <p:cNvSpPr/>
            <p:nvPr/>
          </p:nvSpPr>
          <p:spPr>
            <a:xfrm>
              <a:off x="984620" y="2262130"/>
              <a:ext cx="3448947" cy="3448948"/>
            </a:xfrm>
            <a:prstGeom prst="ellipse">
              <a:avLst/>
            </a:prstGeom>
            <a:solidFill>
              <a:schemeClr val="l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70" name="Google Shape;170;p29"/>
            <p:cNvSpPr/>
            <p:nvPr/>
          </p:nvSpPr>
          <p:spPr>
            <a:xfrm>
              <a:off x="984620" y="2262130"/>
              <a:ext cx="3448947" cy="3448948"/>
            </a:xfrm>
            <a:prstGeom prst="ellipse">
              <a:avLst/>
            </a:prstGeom>
            <a:blipFill rotWithShape="1">
              <a:blip r:embed="rId3">
                <a:alphaModFix/>
              </a:blip>
              <a:stretch>
                <a:fillRect l="-23297" r="-42558" b="5589"/>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grpSp>
      <p:sp>
        <p:nvSpPr>
          <p:cNvPr id="171" name="Google Shape;171;p29"/>
          <p:cNvSpPr txBox="1"/>
          <p:nvPr/>
        </p:nvSpPr>
        <p:spPr>
          <a:xfrm>
            <a:off x="6169286" y="1451336"/>
            <a:ext cx="2021136" cy="107721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1" i="0" u="none" strike="noStrike" cap="none">
                <a:solidFill>
                  <a:schemeClr val="accent4"/>
                </a:solidFill>
                <a:latin typeface="Arial"/>
                <a:ea typeface="Arial"/>
                <a:cs typeface="Arial"/>
                <a:sym typeface="Arial"/>
              </a:rPr>
              <a:t>01</a:t>
            </a:r>
            <a:endParaRPr sz="9800" b="1" i="0" u="none" strike="noStrike" cap="none">
              <a:solidFill>
                <a:srgbClr val="000000"/>
              </a:solidFill>
              <a:latin typeface="Arial"/>
              <a:ea typeface="Arial"/>
              <a:cs typeface="Arial"/>
              <a:sym typeface="Arial"/>
            </a:endParaRPr>
          </a:p>
        </p:txBody>
      </p:sp>
      <p:grpSp>
        <p:nvGrpSpPr>
          <p:cNvPr id="172" name="Google Shape;172;p29"/>
          <p:cNvGrpSpPr/>
          <p:nvPr/>
        </p:nvGrpSpPr>
        <p:grpSpPr>
          <a:xfrm>
            <a:off x="6014233" y="1611624"/>
            <a:ext cx="86235" cy="756643"/>
            <a:chOff x="705340" y="3177056"/>
            <a:chExt cx="86235" cy="756643"/>
          </a:xfrm>
        </p:grpSpPr>
        <p:sp>
          <p:nvSpPr>
            <p:cNvPr id="173" name="Google Shape;173;p29"/>
            <p:cNvSpPr/>
            <p:nvPr/>
          </p:nvSpPr>
          <p:spPr>
            <a:xfrm>
              <a:off x="755575" y="3177699"/>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sp>
          <p:nvSpPr>
            <p:cNvPr id="174" name="Google Shape;174;p29"/>
            <p:cNvSpPr/>
            <p:nvPr/>
          </p:nvSpPr>
          <p:spPr>
            <a:xfrm>
              <a:off x="705340" y="3177056"/>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30"/>
          <p:cNvGrpSpPr/>
          <p:nvPr/>
        </p:nvGrpSpPr>
        <p:grpSpPr>
          <a:xfrm>
            <a:off x="-5" y="0"/>
            <a:ext cx="12125370" cy="6894600"/>
            <a:chOff x="-4" y="1"/>
            <a:chExt cx="12125370" cy="6894600"/>
          </a:xfrm>
        </p:grpSpPr>
        <p:sp>
          <p:nvSpPr>
            <p:cNvPr id="180" name="Google Shape;180;p30"/>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181" name="Google Shape;181;p30"/>
            <p:cNvSpPr txBox="1"/>
            <p:nvPr/>
          </p:nvSpPr>
          <p:spPr>
            <a:xfrm>
              <a:off x="-4" y="266677"/>
              <a:ext cx="8077204"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Preliminary look at Data Scraping and Extraction </a:t>
              </a:r>
              <a:endParaRPr sz="1400" b="0" i="0" u="none" strike="noStrike" cap="none">
                <a:solidFill>
                  <a:srgbClr val="000000"/>
                </a:solidFill>
                <a:latin typeface="Georgia"/>
                <a:ea typeface="Georgia"/>
                <a:cs typeface="Georgia"/>
                <a:sym typeface="Georgia"/>
              </a:endParaRPr>
            </a:p>
          </p:txBody>
        </p:sp>
      </p:grpSp>
      <p:sp>
        <p:nvSpPr>
          <p:cNvPr id="182" name="Google Shape;182;p30"/>
          <p:cNvSpPr txBox="1"/>
          <p:nvPr/>
        </p:nvSpPr>
        <p:spPr>
          <a:xfrm>
            <a:off x="182881" y="756428"/>
            <a:ext cx="11942484" cy="4955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50"/>
                </a:solidFill>
                <a:latin typeface="Arial"/>
                <a:ea typeface="Arial"/>
                <a:cs typeface="Arial"/>
                <a:sym typeface="Arial"/>
              </a:rPr>
              <a:t># Defining scraper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scrape &lt;- function(url){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flk &lt;- read_html(url)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flk %&gt;% html_nodes("[class='_2xg6Ul']") %&gt;% html_text() %&gt;% gsub("[^\x01-\x7F]", "", .) -&gt; ttl</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flk %&gt;% html_nodes("[class='qwjRop']") %&gt;%  html_text() %&gt;% gsub("READ MORE", "", .)  %&gt;% gsub("[^\x01-\x7F]", "", .)-&gt; rv</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rvw &lt;- data.frame("Title" = ttl, "Review" = rv)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return(rvw)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50"/>
                </a:solidFill>
                <a:latin typeface="Arial"/>
                <a:ea typeface="Arial"/>
                <a:cs typeface="Arial"/>
                <a:sym typeface="Arial"/>
              </a:rPr>
              <a:t># Defining blank data frame for capturing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rvw_master &lt;- data.frame(Title=character(), Review=character())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url &lt;-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for (i in seq(1,5)){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ur &lt;- paste("https://www.flipkart.com/mobiles/mi~brand/pr?sid=tyy%2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C4io&amp;otracker=nmenu_sub_Electronics_0_Mi&amp;page=",i) %&gt;% gsub("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url &lt;- c(url,ur)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83" name="Google Shape;183;p30"/>
          <p:cNvSpPr txBox="1"/>
          <p:nvPr/>
        </p:nvSpPr>
        <p:spPr>
          <a:xfrm>
            <a:off x="7107733" y="4030976"/>
            <a:ext cx="8839199" cy="289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url_list &lt;-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for (i in url)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flk &lt;- read_html(i)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ff &lt;- flk %&gt;% html_nodes("[class='_31qSD5']") %&gt;%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html_attr("href")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j &lt;- 1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nn &lt;- 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for (i in ff)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nn[j] &lt;- paste("https://www.flipkart.com",i) %&gt;% gsub("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j &lt;- j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FF"/>
                </a:solidFill>
                <a:latin typeface="Arial"/>
                <a:ea typeface="Arial"/>
                <a:cs typeface="Arial"/>
                <a:sym typeface="Arial"/>
              </a:rPr>
              <a:t>  } ; url_list &lt;- c(url_list, nn)</a:t>
            </a:r>
            <a:endParaRPr sz="1400" b="0" i="0" u="none" strike="noStrike" cap="none">
              <a:solidFill>
                <a:srgbClr val="000000"/>
              </a:solidFill>
              <a:latin typeface="Arial"/>
              <a:ea typeface="Arial"/>
              <a:cs typeface="Arial"/>
              <a:sym typeface="Arial"/>
            </a:endParaRPr>
          </a:p>
        </p:txBody>
      </p:sp>
      <p:sp>
        <p:nvSpPr>
          <p:cNvPr id="184" name="Google Shape;184;p30"/>
          <p:cNvSpPr txBox="1"/>
          <p:nvPr/>
        </p:nvSpPr>
        <p:spPr>
          <a:xfrm>
            <a:off x="0" y="5596358"/>
            <a:ext cx="9438288" cy="12926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50"/>
                </a:solidFill>
                <a:latin typeface="Arial"/>
                <a:ea typeface="Arial"/>
                <a:cs typeface="Arial"/>
                <a:sym typeface="Arial"/>
              </a:rPr>
              <a:t># Running scraper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for (i in url_list){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rvw_master &lt;- rbind(rvw_master,scrape(i))}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write.csv(rvw_master, "MIReviews.csv", row.names = FALSE)</a:t>
            </a:r>
            <a:endParaRPr sz="1400" b="0" i="0" u="none" strike="noStrike" cap="none">
              <a:solidFill>
                <a:srgbClr val="000000"/>
              </a:solidFill>
              <a:latin typeface="Arial"/>
              <a:ea typeface="Arial"/>
              <a:cs typeface="Arial"/>
              <a:sym typeface="Arial"/>
            </a:endParaRPr>
          </a:p>
        </p:txBody>
      </p:sp>
      <p:cxnSp>
        <p:nvCxnSpPr>
          <p:cNvPr id="185" name="Google Shape;185;p30"/>
          <p:cNvCxnSpPr/>
          <p:nvPr/>
        </p:nvCxnSpPr>
        <p:spPr>
          <a:xfrm>
            <a:off x="7157544" y="4030976"/>
            <a:ext cx="0" cy="2827024"/>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pic>
        <p:nvPicPr>
          <p:cNvPr id="191" name="Google Shape;191;p31"/>
          <p:cNvPicPr preferRelativeResize="0"/>
          <p:nvPr/>
        </p:nvPicPr>
        <p:blipFill rotWithShape="1">
          <a:blip r:embed="rId3">
            <a:alphaModFix/>
          </a:blip>
          <a:srcRect/>
          <a:stretch/>
        </p:blipFill>
        <p:spPr>
          <a:xfrm>
            <a:off x="474893" y="1377631"/>
            <a:ext cx="11242213" cy="4932990"/>
          </a:xfrm>
          <a:prstGeom prst="rect">
            <a:avLst/>
          </a:prstGeom>
          <a:noFill/>
          <a:ln>
            <a:noFill/>
          </a:ln>
        </p:spPr>
      </p:pic>
      <p:sp>
        <p:nvSpPr>
          <p:cNvPr id="192" name="Google Shape;192;p31"/>
          <p:cNvSpPr txBox="1"/>
          <p:nvPr/>
        </p:nvSpPr>
        <p:spPr>
          <a:xfrm>
            <a:off x="0" y="461995"/>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EXTRACTED DATA</a:t>
            </a:r>
            <a:endParaRPr sz="1400" b="0" i="0" u="none" strike="noStrike" cap="none">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p:nvPr/>
        </p:nvSpPr>
        <p:spPr>
          <a:xfrm>
            <a:off x="978875" y="2740800"/>
            <a:ext cx="5566500" cy="206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600"/>
              <a:buFont typeface="Arial"/>
              <a:buNone/>
            </a:pPr>
            <a:r>
              <a:rPr lang="en-US" sz="7600" b="1" i="0" u="none" strike="noStrike" cap="none">
                <a:solidFill>
                  <a:schemeClr val="lt1"/>
                </a:solidFill>
                <a:latin typeface="Arial"/>
                <a:ea typeface="Arial"/>
                <a:cs typeface="Arial"/>
                <a:sym typeface="Arial"/>
              </a:rPr>
              <a:t>Data Cleaning</a:t>
            </a:r>
            <a:endParaRPr sz="7600" b="1" i="0" u="none" strike="noStrike" cap="none">
              <a:solidFill>
                <a:schemeClr val="lt1"/>
              </a:solidFill>
              <a:latin typeface="Arial"/>
              <a:ea typeface="Arial"/>
              <a:cs typeface="Arial"/>
              <a:sym typeface="Arial"/>
            </a:endParaRPr>
          </a:p>
        </p:txBody>
      </p:sp>
      <p:sp>
        <p:nvSpPr>
          <p:cNvPr id="198" name="Google Shape;198;p32"/>
          <p:cNvSpPr/>
          <p:nvPr/>
        </p:nvSpPr>
        <p:spPr>
          <a:xfrm rot="2914269" flipH="1">
            <a:off x="7343972" y="814459"/>
            <a:ext cx="2091480" cy="965298"/>
          </a:xfrm>
          <a:custGeom>
            <a:avLst/>
            <a:gdLst/>
            <a:ahLst/>
            <a:cxnLst/>
            <a:rect l="l" t="t" r="r" b="b"/>
            <a:pathLst>
              <a:path w="371475" h="171450" extrusionOk="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Google Shape;199;p32"/>
          <p:cNvSpPr/>
          <p:nvPr/>
        </p:nvSpPr>
        <p:spPr>
          <a:xfrm rot="-3323434" flipH="1">
            <a:off x="7220052" y="2293408"/>
            <a:ext cx="2037854" cy="1126178"/>
          </a:xfrm>
          <a:custGeom>
            <a:avLst/>
            <a:gdLst/>
            <a:ahLst/>
            <a:cxnLst/>
            <a:rect l="l" t="t" r="r" b="b"/>
            <a:pathLst>
              <a:path w="361950" h="200025" extrusionOk="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00" name="Google Shape;200;p32"/>
          <p:cNvGrpSpPr/>
          <p:nvPr/>
        </p:nvGrpSpPr>
        <p:grpSpPr>
          <a:xfrm>
            <a:off x="8071338" y="1797556"/>
            <a:ext cx="3062742" cy="4604897"/>
            <a:chOff x="8071338" y="1797556"/>
            <a:chExt cx="3062742" cy="4604897"/>
          </a:xfrm>
        </p:grpSpPr>
        <p:sp>
          <p:nvSpPr>
            <p:cNvPr id="201" name="Google Shape;201;p32"/>
            <p:cNvSpPr/>
            <p:nvPr/>
          </p:nvSpPr>
          <p:spPr>
            <a:xfrm flipH="1">
              <a:off x="8563708" y="2003884"/>
              <a:ext cx="2440002" cy="1449856"/>
            </a:xfrm>
            <a:custGeom>
              <a:avLst/>
              <a:gdLst/>
              <a:ahLst/>
              <a:cxnLst/>
              <a:rect l="l" t="t" r="r" b="b"/>
              <a:pathLst>
                <a:path w="657225" h="390525" extrusionOk="0">
                  <a:moveTo>
                    <a:pt x="558641" y="7144"/>
                  </a:moveTo>
                  <a:lnTo>
                    <a:pt x="7144" y="382429"/>
                  </a:lnTo>
                  <a:lnTo>
                    <a:pt x="220504" y="390049"/>
                  </a:lnTo>
                  <a:lnTo>
                    <a:pt x="651986" y="1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32"/>
            <p:cNvSpPr/>
            <p:nvPr/>
          </p:nvSpPr>
          <p:spPr>
            <a:xfrm flipH="1">
              <a:off x="8215716" y="3284575"/>
              <a:ext cx="2918364" cy="1377468"/>
            </a:xfrm>
            <a:custGeom>
              <a:avLst/>
              <a:gdLst/>
              <a:ahLst/>
              <a:cxnLst/>
              <a:rect l="l" t="t" r="r" b="b"/>
              <a:pathLst>
                <a:path w="1190625" h="561975" extrusionOk="0">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32"/>
            <p:cNvSpPr/>
            <p:nvPr/>
          </p:nvSpPr>
          <p:spPr>
            <a:xfrm flipH="1">
              <a:off x="8363825" y="1797556"/>
              <a:ext cx="726668" cy="726668"/>
            </a:xfrm>
            <a:custGeom>
              <a:avLst/>
              <a:gdLst/>
              <a:ahLst/>
              <a:cxnLst/>
              <a:rect l="l" t="t" r="r" b="b"/>
              <a:pathLst>
                <a:path w="238125" h="238125" extrusionOk="0">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32"/>
            <p:cNvSpPr/>
            <p:nvPr/>
          </p:nvSpPr>
          <p:spPr>
            <a:xfrm flipH="1">
              <a:off x="8071338" y="4014940"/>
              <a:ext cx="1494202" cy="1634284"/>
            </a:xfrm>
            <a:custGeom>
              <a:avLst/>
              <a:gdLst/>
              <a:ahLst/>
              <a:cxnLst/>
              <a:rect l="l" t="t" r="r" b="b"/>
              <a:pathLst>
                <a:path w="609600" h="666750" extrusionOk="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32"/>
            <p:cNvSpPr/>
            <p:nvPr/>
          </p:nvSpPr>
          <p:spPr>
            <a:xfrm flipH="1">
              <a:off x="8960854" y="5081018"/>
              <a:ext cx="1447508" cy="1167346"/>
            </a:xfrm>
            <a:custGeom>
              <a:avLst/>
              <a:gdLst/>
              <a:ahLst/>
              <a:cxnLst/>
              <a:rect l="l" t="t" r="r" b="b"/>
              <a:pathLst>
                <a:path w="590550" h="476250" extrusionOk="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32"/>
            <p:cNvSpPr/>
            <p:nvPr/>
          </p:nvSpPr>
          <p:spPr>
            <a:xfrm flipH="1">
              <a:off x="8762407" y="6075596"/>
              <a:ext cx="1821059" cy="326857"/>
            </a:xfrm>
            <a:custGeom>
              <a:avLst/>
              <a:gdLst/>
              <a:ahLst/>
              <a:cxnLst/>
              <a:rect l="l" t="t" r="r" b="b"/>
              <a:pathLst>
                <a:path w="742950" h="133350" extrusionOk="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Google Shape;207;p32"/>
            <p:cNvSpPr/>
            <p:nvPr/>
          </p:nvSpPr>
          <p:spPr>
            <a:xfrm flipH="1">
              <a:off x="9084594" y="5209427"/>
              <a:ext cx="233469" cy="233469"/>
            </a:xfrm>
            <a:custGeom>
              <a:avLst/>
              <a:gdLst/>
              <a:ahLst/>
              <a:cxnLst/>
              <a:rect l="l" t="t" r="r" b="b"/>
              <a:pathLst>
                <a:path w="95250" h="95250" extrusionOk="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8" name="Google Shape;208;p32"/>
          <p:cNvGrpSpPr/>
          <p:nvPr/>
        </p:nvGrpSpPr>
        <p:grpSpPr>
          <a:xfrm>
            <a:off x="5510027" y="605297"/>
            <a:ext cx="2769296" cy="2769297"/>
            <a:chOff x="984620" y="2262130"/>
            <a:chExt cx="3448947" cy="3448948"/>
          </a:xfrm>
        </p:grpSpPr>
        <p:sp>
          <p:nvSpPr>
            <p:cNvPr id="209" name="Google Shape;209;p32"/>
            <p:cNvSpPr/>
            <p:nvPr/>
          </p:nvSpPr>
          <p:spPr>
            <a:xfrm>
              <a:off x="984620" y="2262130"/>
              <a:ext cx="3448947" cy="3448948"/>
            </a:xfrm>
            <a:prstGeom prst="ellipse">
              <a:avLst/>
            </a:prstGeom>
            <a:solidFill>
              <a:schemeClr val="l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10" name="Google Shape;210;p32"/>
            <p:cNvSpPr/>
            <p:nvPr/>
          </p:nvSpPr>
          <p:spPr>
            <a:xfrm>
              <a:off x="984620" y="2262130"/>
              <a:ext cx="3448947" cy="3448948"/>
            </a:xfrm>
            <a:prstGeom prst="ellipse">
              <a:avLst/>
            </a:prstGeom>
            <a:blipFill rotWithShape="1">
              <a:blip r:embed="rId3">
                <a:alphaModFix/>
              </a:blip>
              <a:stretch>
                <a:fillRect l="-23297" r="-42558" b="5589"/>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grpSp>
      <p:sp>
        <p:nvSpPr>
          <p:cNvPr id="211" name="Google Shape;211;p32"/>
          <p:cNvSpPr txBox="1"/>
          <p:nvPr/>
        </p:nvSpPr>
        <p:spPr>
          <a:xfrm>
            <a:off x="6169286" y="1451336"/>
            <a:ext cx="2021136" cy="107721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1" i="0" u="none" strike="noStrike" cap="none">
                <a:solidFill>
                  <a:schemeClr val="accent4"/>
                </a:solidFill>
                <a:latin typeface="Arial"/>
                <a:ea typeface="Arial"/>
                <a:cs typeface="Arial"/>
                <a:sym typeface="Arial"/>
              </a:rPr>
              <a:t>02</a:t>
            </a:r>
            <a:endParaRPr sz="9800" b="1" i="0" u="none" strike="noStrike" cap="none">
              <a:solidFill>
                <a:srgbClr val="000000"/>
              </a:solidFill>
              <a:latin typeface="Arial"/>
              <a:ea typeface="Arial"/>
              <a:cs typeface="Arial"/>
              <a:sym typeface="Arial"/>
            </a:endParaRPr>
          </a:p>
        </p:txBody>
      </p:sp>
      <p:grpSp>
        <p:nvGrpSpPr>
          <p:cNvPr id="212" name="Google Shape;212;p32"/>
          <p:cNvGrpSpPr/>
          <p:nvPr/>
        </p:nvGrpSpPr>
        <p:grpSpPr>
          <a:xfrm>
            <a:off x="6014233" y="1611624"/>
            <a:ext cx="86235" cy="756643"/>
            <a:chOff x="705340" y="3177056"/>
            <a:chExt cx="86235" cy="756643"/>
          </a:xfrm>
        </p:grpSpPr>
        <p:sp>
          <p:nvSpPr>
            <p:cNvPr id="213" name="Google Shape;213;p32"/>
            <p:cNvSpPr/>
            <p:nvPr/>
          </p:nvSpPr>
          <p:spPr>
            <a:xfrm>
              <a:off x="755575" y="3177699"/>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sp>
          <p:nvSpPr>
            <p:cNvPr id="214" name="Google Shape;214;p32"/>
            <p:cNvSpPr/>
            <p:nvPr/>
          </p:nvSpPr>
          <p:spPr>
            <a:xfrm>
              <a:off x="705340" y="3177056"/>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rgbClr val="22AAE4"/>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p:nvPr/>
        </p:nvSpPr>
        <p:spPr>
          <a:xfrm>
            <a:off x="5104466" y="1"/>
            <a:ext cx="7020900" cy="6894600"/>
          </a:xfrm>
          <a:prstGeom prst="parallelogram">
            <a:avLst>
              <a:gd name="adj" fmla="val 39166"/>
            </a:avLst>
          </a:prstGeom>
          <a:solidFill>
            <a:schemeClr val="accen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lt1"/>
              </a:solidFill>
              <a:latin typeface="Arial"/>
              <a:ea typeface="Arial"/>
              <a:cs typeface="Arial"/>
              <a:sym typeface="Arial"/>
            </a:endParaRPr>
          </a:p>
        </p:txBody>
      </p:sp>
      <p:sp>
        <p:nvSpPr>
          <p:cNvPr id="220" name="Google Shape;220;p33"/>
          <p:cNvSpPr txBox="1"/>
          <p:nvPr/>
        </p:nvSpPr>
        <p:spPr>
          <a:xfrm>
            <a:off x="-4" y="210452"/>
            <a:ext cx="5808900" cy="430800"/>
          </a:xfrm>
          <a:prstGeom prst="rect">
            <a:avLst/>
          </a:prstGeom>
          <a:solidFill>
            <a:srgbClr val="16487E"/>
          </a:solidFill>
          <a:ln>
            <a:noFill/>
          </a:ln>
        </p:spPr>
        <p:txBody>
          <a:bodyPr spcFirstLastPara="1" wrap="square" lIns="36000" tIns="0" rIns="3600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Georgia"/>
                <a:ea typeface="Georgia"/>
                <a:cs typeface="Georgia"/>
                <a:sym typeface="Georgia"/>
              </a:rPr>
              <a:t>DATA CLEANING</a:t>
            </a:r>
            <a:endParaRPr sz="1400" b="0" i="0" u="none" strike="noStrike" cap="none">
              <a:solidFill>
                <a:srgbClr val="000000"/>
              </a:solidFill>
              <a:latin typeface="Georgia"/>
              <a:ea typeface="Georgia"/>
              <a:cs typeface="Georgia"/>
              <a:sym typeface="Georgia"/>
            </a:endParaRPr>
          </a:p>
        </p:txBody>
      </p:sp>
      <p:sp>
        <p:nvSpPr>
          <p:cNvPr id="221" name="Google Shape;221;p33"/>
          <p:cNvSpPr txBox="1"/>
          <p:nvPr/>
        </p:nvSpPr>
        <p:spPr>
          <a:xfrm>
            <a:off x="278150" y="641252"/>
            <a:ext cx="12452331"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VCorpus(VectorSource(textdata$Review))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View(docs)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#Text transformation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toSpace &lt;- content_transformer(function (x , pattern ) gsub(pattern, " ",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toSpace,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toSpace,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toSpace,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#Cleaning the text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Convert the text to lower 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content_transformer(tolower))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Remove numbers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removeNumbers)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Remove english common stopwords</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removeWords, stopwords("english"))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B050"/>
                </a:solidFill>
                <a:latin typeface="Arial"/>
                <a:ea typeface="Arial"/>
                <a:cs typeface="Arial"/>
                <a:sym typeface="Arial"/>
              </a:rPr>
              <a:t># Remove punctuations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removePunctuation)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Eliminate extra white spaces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docs &lt;- tm_map(docs, stripWhitespace)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for(i in 1:100){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FF"/>
                </a:solidFill>
                <a:latin typeface="Arial"/>
                <a:ea typeface="Arial"/>
                <a:cs typeface="Arial"/>
                <a:sym typeface="Arial"/>
              </a:rPr>
              <a:t>  writeLines(as.character(docs[[i]]))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85388"/>
                </a:solidFill>
                <a:latin typeface="Arial"/>
                <a:ea typeface="Arial"/>
                <a:cs typeface="Arial"/>
                <a:sym typeface="Arial"/>
              </a:rPr>
              <a:t>}</a:t>
            </a:r>
            <a:endParaRPr sz="1600" b="0" i="0" u="none" strike="noStrike" cap="none">
              <a:solidFill>
                <a:srgbClr val="28538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AI">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1624</Words>
  <Application>Microsoft Office PowerPoint</Application>
  <PresentationFormat>Widescreen</PresentationFormat>
  <Paragraphs>205</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Georgia</vt:lpstr>
      <vt:lpstr>Verdana</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Souvik Samanta</cp:lastModifiedBy>
  <cp:revision>3</cp:revision>
  <dcterms:modified xsi:type="dcterms:W3CDTF">2020-09-04T10:31:12Z</dcterms:modified>
</cp:coreProperties>
</file>