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92"/>
  </p:notesMasterIdLst>
  <p:sldIdLst>
    <p:sldId id="605" r:id="rId2"/>
    <p:sldId id="647" r:id="rId3"/>
    <p:sldId id="646" r:id="rId4"/>
    <p:sldId id="689" r:id="rId5"/>
    <p:sldId id="690" r:id="rId6"/>
    <p:sldId id="691" r:id="rId7"/>
    <p:sldId id="692" r:id="rId8"/>
    <p:sldId id="693" r:id="rId9"/>
    <p:sldId id="648" r:id="rId10"/>
    <p:sldId id="642" r:id="rId11"/>
    <p:sldId id="645" r:id="rId12"/>
    <p:sldId id="644" r:id="rId13"/>
    <p:sldId id="643" r:id="rId14"/>
    <p:sldId id="652" r:id="rId15"/>
    <p:sldId id="649" r:id="rId16"/>
    <p:sldId id="650" r:id="rId17"/>
    <p:sldId id="653" r:id="rId18"/>
    <p:sldId id="609" r:id="rId19"/>
    <p:sldId id="654" r:id="rId20"/>
    <p:sldId id="610" r:id="rId21"/>
    <p:sldId id="655" r:id="rId22"/>
    <p:sldId id="611" r:id="rId23"/>
    <p:sldId id="612" r:id="rId24"/>
    <p:sldId id="658" r:id="rId25"/>
    <p:sldId id="614" r:id="rId26"/>
    <p:sldId id="657" r:id="rId27"/>
    <p:sldId id="673" r:id="rId28"/>
    <p:sldId id="632" r:id="rId29"/>
    <p:sldId id="633" r:id="rId30"/>
    <p:sldId id="634" r:id="rId31"/>
    <p:sldId id="674" r:id="rId32"/>
    <p:sldId id="616" r:id="rId33"/>
    <p:sldId id="678" r:id="rId34"/>
    <p:sldId id="679" r:id="rId35"/>
    <p:sldId id="680" r:id="rId36"/>
    <p:sldId id="686" r:id="rId37"/>
    <p:sldId id="618" r:id="rId38"/>
    <p:sldId id="684" r:id="rId39"/>
    <p:sldId id="683" r:id="rId40"/>
    <p:sldId id="685" r:id="rId41"/>
    <p:sldId id="619" r:id="rId42"/>
    <p:sldId id="682" r:id="rId43"/>
    <p:sldId id="687" r:id="rId44"/>
    <p:sldId id="622" r:id="rId45"/>
    <p:sldId id="623" r:id="rId46"/>
    <p:sldId id="688" r:id="rId47"/>
    <p:sldId id="694" r:id="rId48"/>
    <p:sldId id="695" r:id="rId49"/>
    <p:sldId id="696" r:id="rId50"/>
    <p:sldId id="697" r:id="rId51"/>
    <p:sldId id="698" r:id="rId52"/>
    <p:sldId id="699" r:id="rId53"/>
    <p:sldId id="700" r:id="rId54"/>
    <p:sldId id="701" r:id="rId55"/>
    <p:sldId id="702" r:id="rId56"/>
    <p:sldId id="703" r:id="rId57"/>
    <p:sldId id="704" r:id="rId58"/>
    <p:sldId id="705" r:id="rId59"/>
    <p:sldId id="706" r:id="rId60"/>
    <p:sldId id="707" r:id="rId61"/>
    <p:sldId id="708" r:id="rId62"/>
    <p:sldId id="709" r:id="rId63"/>
    <p:sldId id="710" r:id="rId64"/>
    <p:sldId id="711" r:id="rId65"/>
    <p:sldId id="712" r:id="rId66"/>
    <p:sldId id="713" r:id="rId67"/>
    <p:sldId id="714" r:id="rId68"/>
    <p:sldId id="715" r:id="rId69"/>
    <p:sldId id="716" r:id="rId70"/>
    <p:sldId id="717" r:id="rId71"/>
    <p:sldId id="718" r:id="rId72"/>
    <p:sldId id="719" r:id="rId73"/>
    <p:sldId id="721" r:id="rId74"/>
    <p:sldId id="722" r:id="rId75"/>
    <p:sldId id="723" r:id="rId76"/>
    <p:sldId id="724" r:id="rId77"/>
    <p:sldId id="725" r:id="rId78"/>
    <p:sldId id="726" r:id="rId79"/>
    <p:sldId id="727" r:id="rId80"/>
    <p:sldId id="728" r:id="rId81"/>
    <p:sldId id="729" r:id="rId82"/>
    <p:sldId id="730" r:id="rId83"/>
    <p:sldId id="731" r:id="rId84"/>
    <p:sldId id="732" r:id="rId85"/>
    <p:sldId id="733" r:id="rId86"/>
    <p:sldId id="734" r:id="rId87"/>
    <p:sldId id="735" r:id="rId88"/>
    <p:sldId id="736" r:id="rId89"/>
    <p:sldId id="737" r:id="rId90"/>
    <p:sldId id="738"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4" autoAdjust="0"/>
    <p:restoredTop sz="98060" autoAdjust="0"/>
  </p:normalViewPr>
  <p:slideViewPr>
    <p:cSldViewPr>
      <p:cViewPr varScale="1">
        <p:scale>
          <a:sx n="68" d="100"/>
          <a:sy n="68" d="100"/>
        </p:scale>
        <p:origin x="138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2" d="100"/>
          <a:sy n="52" d="100"/>
        </p:scale>
        <p:origin x="-28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F01E00-76F8-4A31-A218-1630395630EB}" type="datetimeFigureOut">
              <a:rPr lang="en-US" smtClean="0"/>
              <a:pPr/>
              <a:t>10/14/2019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A9FBD2-E6F0-4BCE-B19A-4866CBD0CF0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1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624453-E280-416B-A8E5-AF034949ABBA}" type="slidenum">
              <a:rPr lang="en-US" smtClean="0"/>
              <a:pPr fontAlgn="base">
                <a:spcBef>
                  <a:spcPct val="0"/>
                </a:spcBef>
                <a:spcAft>
                  <a:spcPct val="0"/>
                </a:spcAft>
                <a:defRPr/>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21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624453-E280-416B-A8E5-AF034949ABBA}" type="slidenum">
              <a:rPr lang="en-US" smtClean="0"/>
              <a:pPr fontAlgn="base">
                <a:spcBef>
                  <a:spcPct val="0"/>
                </a:spcBef>
                <a:spcAft>
                  <a:spcPct val="0"/>
                </a:spcAft>
                <a:defRPr/>
              </a:pPr>
              <a:t>33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21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624453-E280-416B-A8E5-AF034949ABBA}" type="slidenum">
              <a:rPr lang="en-US" smtClean="0"/>
              <a:pPr fontAlgn="base">
                <a:spcBef>
                  <a:spcPct val="0"/>
                </a:spcBef>
                <a:spcAft>
                  <a:spcPct val="0"/>
                </a:spcAft>
                <a:defRPr/>
              </a:pPr>
              <a:t>34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21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624453-E280-416B-A8E5-AF034949ABBA}" type="slidenum">
              <a:rPr lang="en-US" smtClean="0"/>
              <a:pPr fontAlgn="base">
                <a:spcBef>
                  <a:spcPct val="0"/>
                </a:spcBef>
                <a:spcAft>
                  <a:spcPct val="0"/>
                </a:spcAft>
                <a:defRPr/>
              </a:pPr>
              <a:t>35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3D68897-BF28-483D-A389-B37BAFFBFF17}" type="datetime1">
              <a:rPr lang="en-US" smtClean="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E520DD-C599-4C69-BD30-3E3458CF6848}" type="datetime1">
              <a:rPr lang="en-US" smtClean="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D72A88-6099-45BB-9A9E-2A643ECCF9C4}" type="datetime1">
              <a:rPr lang="en-US" smtClean="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7A8D080-3FCB-425D-AE0F-910262CFA500}" type="datetime1">
              <a:rPr lang="en-US" smtClean="0"/>
              <a:pPr/>
              <a:t>10/14/2019</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C244573A-BA63-4F32-86EF-8BA0AB13E9D0}" type="slidenum">
              <a:rPr lang="en-US" smtClean="0"/>
              <a:pPr/>
              <a:t>‹#›</a:t>
            </a:fld>
            <a:endParaRPr lang="en-US" dirty="0"/>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14B40F-9B8C-4DDE-8960-B2D69E2B8215}" type="datetime1">
              <a:rPr lang="en-US" smtClean="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97E3AB-81E4-427E-BD9E-3ACAE3313BAD}" type="datetime1">
              <a:rPr lang="en-US" smtClean="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7C913E-190B-4EF9-9CA0-D523806F3CDA}" type="datetime1">
              <a:rPr lang="en-US" smtClean="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3B8229-5514-450F-814E-76F13F41683E}" type="datetime1">
              <a:rPr lang="en-US" smtClean="0"/>
              <a:pPr/>
              <a:t>10/14/2019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63D942-990F-44ED-81A6-92C7BF252A4A}" type="datetime1">
              <a:rPr lang="en-US" smtClean="0"/>
              <a:pPr/>
              <a:t>10/14/2019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39435-4A7D-4D28-B89A-E2EEF33A66A2}" type="datetime1">
              <a:rPr lang="en-US" smtClean="0"/>
              <a:pPr/>
              <a:t>10/14/2019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EFF7E2-DAB3-489F-AC7B-6BB5A3F62797}" type="datetime1">
              <a:rPr lang="en-US" smtClean="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8CF556-D6B1-4042-88A1-22010FE873F8}" type="datetime1">
              <a:rPr lang="en-US" smtClean="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A8D080-3FCB-425D-AE0F-910262CFA500}" type="datetime1">
              <a:rPr lang="en-US" smtClean="0"/>
              <a:pPr/>
              <a:t>10/14/2019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4573A-BA63-4F32-86EF-8BA0AB13E9D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3.bin"/><Relationship Id="rId4" Type="http://schemas.openxmlformats.org/officeDocument/2006/relationships/image" Target="../media/image1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8.wmf"/><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0.wmf"/><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1.wmf"/><Relationship Id="rId4"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22.wmf"/><Relationship Id="rId4" Type="http://schemas.openxmlformats.org/officeDocument/2006/relationships/oleObject" Target="../embeddings/oleObject8.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3.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wmf"/></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5.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7.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7.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9.wmf"/><Relationship Id="rId5" Type="http://schemas.openxmlformats.org/officeDocument/2006/relationships/oleObject" Target="../embeddings/oleObject17.bin"/><Relationship Id="rId4" Type="http://schemas.openxmlformats.org/officeDocument/2006/relationships/image" Target="../media/image28.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0.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67.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1143000" y="1447800"/>
            <a:ext cx="7315200" cy="3429000"/>
          </a:xfrm>
        </p:spPr>
        <p:txBody>
          <a:bodyPr>
            <a:noAutofit/>
          </a:bodyPr>
          <a:lstStyle/>
          <a:p>
            <a:pPr algn="ctr"/>
            <a:r>
              <a:rPr lang="en-US" sz="5400" b="1" dirty="0">
                <a:solidFill>
                  <a:schemeClr val="tx1"/>
                </a:solidFill>
                <a:effectLst/>
              </a:rPr>
              <a:t>Volatility Modeling</a:t>
            </a:r>
            <a:br>
              <a:rPr lang="en-US" sz="5400" b="1" dirty="0">
                <a:solidFill>
                  <a:schemeClr val="tx1"/>
                </a:solidFill>
                <a:effectLst/>
              </a:rPr>
            </a:br>
            <a:r>
              <a:rPr lang="en-US" sz="5400" b="1" dirty="0">
                <a:solidFill>
                  <a:schemeClr val="tx1"/>
                </a:solidFill>
                <a:effectLst/>
              </a:rPr>
              <a:t> </a:t>
            </a:r>
            <a:r>
              <a:rPr lang="en-US" sz="4000" b="1" dirty="0">
                <a:solidFill>
                  <a:schemeClr val="tx1"/>
                </a:solidFill>
                <a:effectLst/>
              </a:rPr>
              <a:t>Generalized Auto Regressive Conditional </a:t>
            </a:r>
            <a:r>
              <a:rPr lang="en-US" sz="4000" b="1" dirty="0" err="1">
                <a:solidFill>
                  <a:schemeClr val="tx1"/>
                </a:solidFill>
                <a:effectLst/>
              </a:rPr>
              <a:t>Heteroscedasticity</a:t>
            </a:r>
            <a:r>
              <a:rPr lang="en-US" sz="4000" b="1" dirty="0">
                <a:solidFill>
                  <a:schemeClr val="tx1"/>
                </a:solidFill>
                <a:effectLst/>
              </a:rPr>
              <a:t> (GARCH) Models</a:t>
            </a:r>
            <a:br>
              <a:rPr lang="en-US" sz="4000" b="1" dirty="0">
                <a:solidFill>
                  <a:schemeClr val="tx1"/>
                </a:solidFill>
                <a:effectLst/>
              </a:rPr>
            </a:br>
            <a:endParaRPr lang="en-US" sz="4000" b="1" dirty="0">
              <a:solidFill>
                <a:schemeClr val="tx1"/>
              </a:solidFill>
              <a:effectLst/>
            </a:endParaRPr>
          </a:p>
        </p:txBody>
      </p:sp>
      <p:sp>
        <p:nvSpPr>
          <p:cNvPr id="3" name="Subtitle 2"/>
          <p:cNvSpPr>
            <a:spLocks noGrp="1"/>
          </p:cNvSpPr>
          <p:nvPr>
            <p:ph type="subTitle" idx="1"/>
          </p:nvPr>
        </p:nvSpPr>
        <p:spPr>
          <a:xfrm>
            <a:off x="1371600" y="4114800"/>
            <a:ext cx="6477000" cy="2133600"/>
          </a:xfrm>
        </p:spPr>
        <p:txBody>
          <a:bodyPr>
            <a:normAutofit fontScale="92500" lnSpcReduction="10000"/>
          </a:bodyPr>
          <a:lstStyle/>
          <a:p>
            <a:r>
              <a:rPr lang="en-US" dirty="0"/>
              <a:t> </a:t>
            </a:r>
          </a:p>
          <a:p>
            <a:r>
              <a:rPr lang="en-US" dirty="0"/>
              <a:t>Kakali Kanjilal</a:t>
            </a:r>
          </a:p>
          <a:p>
            <a:r>
              <a:rPr lang="en-US" dirty="0"/>
              <a:t>Professor, Operations</a:t>
            </a:r>
          </a:p>
          <a:p>
            <a:r>
              <a:rPr lang="en-US" dirty="0"/>
              <a:t>IMI, Delhi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04800" y="990600"/>
            <a:ext cx="8610600" cy="5638800"/>
          </a:xfrm>
        </p:spPr>
        <p:txBody>
          <a:bodyPr>
            <a:noAutofit/>
          </a:bodyPr>
          <a:lstStyle/>
          <a:p>
            <a:pPr>
              <a:buClrTx/>
              <a:defRPr/>
            </a:pPr>
            <a:r>
              <a:rPr lang="en-US" sz="2900" dirty="0"/>
              <a:t>The basic version of least squares model assumes that the expected value of all error terms, when squared, is same at any given point. The variances of error term is constant. Known as “HOMOSCEDASTIC” assumption.   </a:t>
            </a:r>
          </a:p>
          <a:p>
            <a:pPr>
              <a:buClrTx/>
              <a:defRPr/>
            </a:pPr>
            <a:endParaRPr lang="en-US" sz="2900" dirty="0"/>
          </a:p>
          <a:p>
            <a:pPr>
              <a:buClrTx/>
              <a:defRPr/>
            </a:pPr>
            <a:r>
              <a:rPr lang="en-US" sz="2900" dirty="0"/>
              <a:t>This assumption often gets violated in energy and financial time series data where the variance of error terms are larger at some points than for others. It exhibits periods of high volatility followed by low volatility ----implying that the data suffers from </a:t>
            </a:r>
            <a:r>
              <a:rPr lang="en-US" sz="2900" dirty="0" err="1"/>
              <a:t>heteroscedaticity</a:t>
            </a:r>
            <a:r>
              <a:rPr lang="en-US" sz="2900" dirty="0"/>
              <a:t>.  </a:t>
            </a:r>
          </a:p>
        </p:txBody>
      </p:sp>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Need for Volatility Modeling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228600" y="1295400"/>
            <a:ext cx="8610600" cy="4495800"/>
          </a:xfrm>
        </p:spPr>
        <p:txBody>
          <a:bodyPr>
            <a:noAutofit/>
          </a:bodyPr>
          <a:lstStyle/>
          <a:p>
            <a:pPr>
              <a:buClrTx/>
              <a:defRPr/>
            </a:pPr>
            <a:r>
              <a:rPr lang="en-US" sz="2900" dirty="0"/>
              <a:t>For such data, large and small errors tend to occur in clusters, i.e., large returns are followed by more large returns, and small returns by more small returns in financial markets.</a:t>
            </a:r>
          </a:p>
          <a:p>
            <a:pPr>
              <a:buClrTx/>
              <a:buNone/>
              <a:defRPr/>
            </a:pPr>
            <a:endParaRPr lang="en-US" sz="2900" dirty="0"/>
          </a:p>
          <a:p>
            <a:pPr>
              <a:buClrTx/>
            </a:pPr>
            <a:r>
              <a:rPr lang="en-US" sz="2900" dirty="0"/>
              <a:t>Hence, some time periods are riskier than others; that is, the expected value of the magnitude of error terms at some periods is greater than at others.</a:t>
            </a:r>
          </a:p>
          <a:p>
            <a:pPr>
              <a:defRPr/>
            </a:pPr>
            <a:endParaRPr lang="en-US" sz="2900" dirty="0"/>
          </a:p>
        </p:txBody>
      </p:sp>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Need for Volatility Modeling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33400" y="990600"/>
            <a:ext cx="8305800" cy="5715000"/>
          </a:xfrm>
        </p:spPr>
        <p:txBody>
          <a:bodyPr>
            <a:noAutofit/>
          </a:bodyPr>
          <a:lstStyle/>
          <a:p>
            <a:r>
              <a:rPr lang="en-US" sz="2800" dirty="0"/>
              <a:t>Moreover, these risky times are not scattered randomly across quarterly or annual data. Instead, there is a degree of autocorrelation in the riskiness of financial returns. Here, </a:t>
            </a:r>
            <a:r>
              <a:rPr lang="en-US" sz="2900" b="1" u="sng" dirty="0"/>
              <a:t>volatility/variability/risk is </a:t>
            </a:r>
            <a:r>
              <a:rPr lang="en-US" sz="2900" b="1" u="sng" dirty="0" err="1"/>
              <a:t>autocorrelated</a:t>
            </a:r>
            <a:r>
              <a:rPr lang="en-US" sz="2900" b="1" u="sng" dirty="0"/>
              <a:t>/systematic!</a:t>
            </a:r>
          </a:p>
          <a:p>
            <a:pPr>
              <a:buClrTx/>
              <a:defRPr/>
            </a:pPr>
            <a:endParaRPr lang="en-US" sz="2900" dirty="0"/>
          </a:p>
          <a:p>
            <a:pPr>
              <a:defRPr/>
            </a:pPr>
            <a:r>
              <a:rPr lang="en-US" sz="2800" dirty="0"/>
              <a:t>Instead of correcting this problem and re-estimating the conditional mean, the ARCH and GARCH models address the issue of </a:t>
            </a:r>
            <a:r>
              <a:rPr lang="en-US" sz="2800" dirty="0" err="1"/>
              <a:t>heteroscedasticity</a:t>
            </a:r>
            <a:r>
              <a:rPr lang="en-US" sz="2800" dirty="0"/>
              <a:t>  by modelling the </a:t>
            </a:r>
            <a:r>
              <a:rPr lang="en-US" sz="2800" dirty="0" err="1"/>
              <a:t>heteroscedastic</a:t>
            </a:r>
            <a:r>
              <a:rPr lang="en-US" sz="2800" dirty="0"/>
              <a:t> variance which changes over time.</a:t>
            </a:r>
          </a:p>
        </p:txBody>
      </p:sp>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Need for Volatility Modeling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33400" y="990600"/>
            <a:ext cx="8305800" cy="5715000"/>
          </a:xfrm>
        </p:spPr>
        <p:txBody>
          <a:bodyPr>
            <a:noAutofit/>
          </a:bodyPr>
          <a:lstStyle/>
          <a:p>
            <a:pPr>
              <a:defRPr/>
            </a:pPr>
            <a:endParaRPr lang="en-US" sz="1400" dirty="0"/>
          </a:p>
          <a:p>
            <a:pPr>
              <a:defRPr/>
            </a:pPr>
            <a:r>
              <a:rPr lang="en-US" sz="2800" dirty="0"/>
              <a:t>The goal of such models is to provide a volatility measure—like a standard deviation—that can be used in financial decisions concerning risk analysis, portfolio selection and derivative pricing.</a:t>
            </a:r>
          </a:p>
          <a:p>
            <a:pPr>
              <a:buClrTx/>
              <a:defRPr/>
            </a:pPr>
            <a:endParaRPr lang="en-US" sz="2900" b="1" u="sng" dirty="0"/>
          </a:p>
          <a:p>
            <a:pPr>
              <a:buClrTx/>
              <a:defRPr/>
            </a:pPr>
            <a:r>
              <a:rPr lang="en-US" sz="2900" b="1" u="sng" dirty="0"/>
              <a:t>GARCH family models </a:t>
            </a:r>
            <a:r>
              <a:rPr lang="en-US" sz="2900" dirty="0"/>
              <a:t>deal with such non-linear time-series which model the mean (Expected Return) and Risk (Variance) conditional on the past information &amp; then forecast</a:t>
            </a:r>
          </a:p>
          <a:p>
            <a:pPr fontAlgn="auto">
              <a:spcAft>
                <a:spcPts val="0"/>
              </a:spcAft>
              <a:buClrTx/>
              <a:defRPr/>
            </a:pPr>
            <a:endParaRPr lang="en-US" sz="2900" dirty="0"/>
          </a:p>
        </p:txBody>
      </p:sp>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Volatility Models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228600" y="1066800"/>
            <a:ext cx="8915400" cy="5562600"/>
          </a:xfrm>
          <a:prstGeom prst="rect">
            <a:avLst/>
          </a:prstGeom>
        </p:spPr>
        <p:txBody>
          <a:bodyPr rtlCol="0">
            <a:noAutofit/>
          </a:bodyPr>
          <a:lstStyle/>
          <a:p>
            <a:pPr marL="234950" indent="-234950">
              <a:buFont typeface="Arial" pitchFamily="34" charset="0"/>
              <a:buChar char="•"/>
            </a:pPr>
            <a:r>
              <a:rPr lang="en-US" sz="2900" dirty="0"/>
              <a:t> Let the dependent variable be labeled </a:t>
            </a:r>
            <a:r>
              <a:rPr lang="en-US" sz="2900" b="1" dirty="0" err="1"/>
              <a:t>r</a:t>
            </a:r>
            <a:r>
              <a:rPr lang="en-US" sz="2900" b="1" baseline="-25000" dirty="0" err="1"/>
              <a:t>t</a:t>
            </a:r>
            <a:r>
              <a:rPr lang="en-US" sz="2900" dirty="0"/>
              <a:t>, the return on an asset or portfolio. The mean value </a:t>
            </a:r>
            <a:r>
              <a:rPr lang="en-US" sz="2900" b="1" dirty="0" err="1"/>
              <a:t>m</a:t>
            </a:r>
            <a:r>
              <a:rPr lang="en-US" sz="2900" b="1" baseline="-25000" dirty="0" err="1"/>
              <a:t>t</a:t>
            </a:r>
            <a:r>
              <a:rPr lang="en-US" sz="2900" dirty="0"/>
              <a:t> and the variance </a:t>
            </a:r>
            <a:r>
              <a:rPr lang="en-US" sz="2900" b="1" dirty="0"/>
              <a:t>h</a:t>
            </a:r>
            <a:r>
              <a:rPr lang="en-US" sz="2900" b="1" baseline="-25000" dirty="0"/>
              <a:t>t</a:t>
            </a:r>
            <a:r>
              <a:rPr lang="en-US" sz="2900" dirty="0"/>
              <a:t> will be defined relative to a past information set.</a:t>
            </a:r>
          </a:p>
          <a:p>
            <a:pPr marL="234950" indent="-234950">
              <a:buFont typeface="Arial" pitchFamily="34" charset="0"/>
              <a:buChar char="•"/>
            </a:pPr>
            <a:endParaRPr lang="en-US" sz="2900" dirty="0"/>
          </a:p>
          <a:p>
            <a:pPr marL="234950" indent="-234950">
              <a:buFont typeface="Arial" pitchFamily="34" charset="0"/>
              <a:buChar char="•"/>
            </a:pPr>
            <a:r>
              <a:rPr lang="en-US" sz="2900" dirty="0"/>
              <a:t>So, </a:t>
            </a:r>
          </a:p>
          <a:p>
            <a:pPr marL="234950" indent="-234950"/>
            <a:r>
              <a:rPr lang="en-US" sz="2900" b="1" dirty="0"/>
              <a:t>   </a:t>
            </a:r>
            <a:r>
              <a:rPr lang="en-US" sz="2900" b="1" dirty="0" err="1"/>
              <a:t>r</a:t>
            </a:r>
            <a:r>
              <a:rPr lang="en-US" sz="2900" b="1" baseline="-25000" dirty="0" err="1"/>
              <a:t>t</a:t>
            </a:r>
            <a:r>
              <a:rPr lang="en-US" sz="2900" b="1" baseline="-25000" dirty="0"/>
              <a:t> </a:t>
            </a:r>
            <a:r>
              <a:rPr lang="en-US" sz="2900" b="1" dirty="0"/>
              <a:t> = E (</a:t>
            </a:r>
            <a:r>
              <a:rPr lang="en-US" sz="2900" b="1" dirty="0" err="1"/>
              <a:t>r</a:t>
            </a:r>
            <a:r>
              <a:rPr lang="en-US" sz="2900" b="1" baseline="-25000" dirty="0" err="1"/>
              <a:t>t</a:t>
            </a:r>
            <a:r>
              <a:rPr lang="en-US" sz="2900" b="1" baseline="-25000" dirty="0"/>
              <a:t> </a:t>
            </a:r>
            <a:r>
              <a:rPr lang="en-US" sz="2900" b="1" dirty="0"/>
              <a:t>/ r</a:t>
            </a:r>
            <a:r>
              <a:rPr lang="en-US" sz="2900" b="1" baseline="-25000" dirty="0"/>
              <a:t>t-1,</a:t>
            </a:r>
            <a:r>
              <a:rPr lang="en-US" sz="2900" b="1" dirty="0"/>
              <a:t> r</a:t>
            </a:r>
            <a:r>
              <a:rPr lang="en-US" sz="2900" b="1" baseline="-25000" dirty="0"/>
              <a:t>t-2,</a:t>
            </a:r>
            <a:r>
              <a:rPr lang="en-US" sz="2900" b="1" dirty="0"/>
              <a:t> … </a:t>
            </a:r>
            <a:r>
              <a:rPr lang="en-US" sz="2900" b="1" dirty="0" err="1"/>
              <a:t>r</a:t>
            </a:r>
            <a:r>
              <a:rPr lang="en-US" sz="2900" b="1" baseline="-25000" dirty="0" err="1"/>
              <a:t>t</a:t>
            </a:r>
            <a:r>
              <a:rPr lang="en-US" sz="2900" b="1" baseline="-25000" dirty="0"/>
              <a:t>-s</a:t>
            </a:r>
            <a:r>
              <a:rPr lang="en-US" sz="2900" b="1" dirty="0"/>
              <a:t>) + </a:t>
            </a:r>
            <a:r>
              <a:rPr lang="en-US" sz="2900" b="1" dirty="0" err="1"/>
              <a:t>u</a:t>
            </a:r>
            <a:r>
              <a:rPr lang="en-US" sz="2900" b="1" baseline="-25000" dirty="0" err="1"/>
              <a:t>t</a:t>
            </a:r>
            <a:endParaRPr lang="en-US" sz="2900" b="1" dirty="0"/>
          </a:p>
          <a:p>
            <a:pPr marL="234950" indent="-234950"/>
            <a:r>
              <a:rPr lang="en-US" sz="2900" b="1" dirty="0"/>
              <a:t>	     =	E (</a:t>
            </a:r>
            <a:r>
              <a:rPr lang="en-US" sz="2900" b="1" dirty="0" err="1"/>
              <a:t>r</a:t>
            </a:r>
            <a:r>
              <a:rPr lang="en-US" sz="2900" b="1" baseline="-25000" dirty="0" err="1"/>
              <a:t>t</a:t>
            </a:r>
            <a:r>
              <a:rPr lang="en-US" sz="2900" b="1" baseline="-25000" dirty="0"/>
              <a:t> </a:t>
            </a:r>
            <a:r>
              <a:rPr lang="en-US" sz="2900" b="1" dirty="0"/>
              <a:t>/ r</a:t>
            </a:r>
            <a:r>
              <a:rPr lang="en-US" sz="2900" b="1" baseline="-25000" dirty="0"/>
              <a:t>t-1,</a:t>
            </a:r>
            <a:r>
              <a:rPr lang="en-US" sz="2900" b="1" dirty="0"/>
              <a:t> r</a:t>
            </a:r>
            <a:r>
              <a:rPr lang="en-US" sz="2900" b="1" baseline="-25000" dirty="0"/>
              <a:t>t-2,</a:t>
            </a:r>
            <a:r>
              <a:rPr lang="en-US" sz="2900" b="1" dirty="0"/>
              <a:t> … </a:t>
            </a:r>
            <a:r>
              <a:rPr lang="en-US" sz="2900" b="1" dirty="0" err="1"/>
              <a:t>r</a:t>
            </a:r>
            <a:r>
              <a:rPr lang="en-US" sz="2900" b="1" baseline="-25000" dirty="0" err="1"/>
              <a:t>t</a:t>
            </a:r>
            <a:r>
              <a:rPr lang="en-US" sz="2900" b="1" baseline="-25000" dirty="0"/>
              <a:t>-s</a:t>
            </a:r>
            <a:r>
              <a:rPr lang="en-US" sz="2900" b="1" dirty="0"/>
              <a:t>) + SE (</a:t>
            </a:r>
            <a:r>
              <a:rPr lang="en-US" sz="2900" b="1" dirty="0" err="1"/>
              <a:t>r</a:t>
            </a:r>
            <a:r>
              <a:rPr lang="en-US" sz="2900" b="1" baseline="-25000" dirty="0" err="1"/>
              <a:t>t</a:t>
            </a:r>
            <a:r>
              <a:rPr lang="en-US" sz="2900" b="1" baseline="-25000" dirty="0"/>
              <a:t> </a:t>
            </a:r>
            <a:r>
              <a:rPr lang="en-US" sz="2900" b="1" dirty="0"/>
              <a:t> / r</a:t>
            </a:r>
            <a:r>
              <a:rPr lang="en-US" sz="2900" b="1" baseline="-25000" dirty="0"/>
              <a:t>t-1,</a:t>
            </a:r>
            <a:r>
              <a:rPr lang="en-US" sz="2900" b="1" dirty="0"/>
              <a:t> r</a:t>
            </a:r>
            <a:r>
              <a:rPr lang="en-US" sz="2900" b="1" baseline="-25000" dirty="0"/>
              <a:t>t-2,</a:t>
            </a:r>
            <a:r>
              <a:rPr lang="en-US" sz="2900" b="1" dirty="0"/>
              <a:t> …, </a:t>
            </a:r>
            <a:r>
              <a:rPr lang="en-US" sz="2900" b="1" dirty="0" err="1"/>
              <a:t>r</a:t>
            </a:r>
            <a:r>
              <a:rPr lang="en-US" sz="2900" b="1" baseline="-25000" dirty="0" err="1"/>
              <a:t>t</a:t>
            </a:r>
            <a:r>
              <a:rPr lang="en-US" sz="2900" b="1" baseline="-25000" dirty="0"/>
              <a:t>-s</a:t>
            </a:r>
            <a:r>
              <a:rPr lang="en-US" sz="2900" b="1" dirty="0"/>
              <a:t>) * Ԑ</a:t>
            </a:r>
            <a:r>
              <a:rPr lang="en-US" sz="2900" b="1" baseline="-25000" dirty="0"/>
              <a:t>t</a:t>
            </a:r>
            <a:r>
              <a:rPr lang="en-US" sz="2900" b="1" dirty="0"/>
              <a:t> ;</a:t>
            </a:r>
          </a:p>
          <a:p>
            <a:pPr marL="365760" lvl="0" indent="-283464">
              <a:spcBef>
                <a:spcPts val="600"/>
              </a:spcBef>
              <a:buSzPct val="80000"/>
              <a:defRPr/>
            </a:pPr>
            <a:r>
              <a:rPr lang="en-US" sz="2900" dirty="0"/>
              <a:t>	   = </a:t>
            </a:r>
            <a:r>
              <a:rPr lang="en-US" sz="2900" dirty="0" err="1"/>
              <a:t>m</a:t>
            </a:r>
            <a:r>
              <a:rPr lang="en-US" sz="2900" baseline="-25000" dirty="0" err="1"/>
              <a:t>t</a:t>
            </a:r>
            <a:r>
              <a:rPr lang="en-US" sz="2900" baseline="-25000" dirty="0"/>
              <a:t> </a:t>
            </a:r>
            <a:r>
              <a:rPr lang="en-US" sz="2900" dirty="0"/>
              <a:t> + h</a:t>
            </a:r>
            <a:r>
              <a:rPr lang="en-US" sz="2900" baseline="-25000" dirty="0"/>
              <a:t>t</a:t>
            </a:r>
            <a:r>
              <a:rPr lang="en-US" sz="2900" baseline="30000" dirty="0"/>
              <a:t>1/2</a:t>
            </a:r>
            <a:r>
              <a:rPr lang="en-US" sz="2900" dirty="0"/>
              <a:t> Ԑ</a:t>
            </a:r>
            <a:r>
              <a:rPr lang="en-US" sz="2900" baseline="-25000" dirty="0"/>
              <a:t>t </a:t>
            </a:r>
            <a:r>
              <a:rPr lang="en-US" sz="2900" dirty="0"/>
              <a:t> ; </a:t>
            </a:r>
          </a:p>
          <a:p>
            <a:pPr marL="365760" marR="0" lvl="0" indent="-283464" algn="l" defTabSz="914400" rtl="0" eaLnBrk="1" fontAlgn="auto" latinLnBrk="0" hangingPunct="1">
              <a:lnSpc>
                <a:spcPct val="100000"/>
              </a:lnSpc>
              <a:spcBef>
                <a:spcPts val="600"/>
              </a:spcBef>
              <a:spcAft>
                <a:spcPts val="0"/>
              </a:spcAft>
              <a:buSzPct val="80000"/>
              <a:tabLst/>
              <a:defRPr/>
            </a:pPr>
            <a:endParaRPr lang="en-US" sz="2900" dirty="0"/>
          </a:p>
          <a:p>
            <a:pPr marL="365760" lvl="0" indent="-283464">
              <a:spcBef>
                <a:spcPts val="600"/>
              </a:spcBef>
              <a:buSzPct val="80000"/>
              <a:defRPr/>
            </a:pPr>
            <a:r>
              <a:rPr lang="en-US" sz="2900" dirty="0"/>
              <a:t>where</a:t>
            </a:r>
            <a:r>
              <a:rPr lang="en-US" sz="2900" b="1" dirty="0"/>
              <a:t> Ԑ</a:t>
            </a:r>
            <a:r>
              <a:rPr lang="en-US" sz="2900" b="1" baseline="-25000" dirty="0"/>
              <a:t>t </a:t>
            </a:r>
            <a:r>
              <a:rPr lang="en-US" sz="2900" dirty="0"/>
              <a:t>is the error term for the </a:t>
            </a:r>
            <a:r>
              <a:rPr lang="en-US" sz="2900" b="1" u="sng" dirty="0"/>
              <a:t>present period,</a:t>
            </a:r>
          </a:p>
          <a:p>
            <a:pPr marL="365760" marR="0" lvl="0" indent="-283464" algn="l" defTabSz="914400" rtl="0" eaLnBrk="1" fontAlgn="auto" latinLnBrk="0" hangingPunct="1">
              <a:lnSpc>
                <a:spcPct val="100000"/>
              </a:lnSpc>
              <a:spcBef>
                <a:spcPts val="600"/>
              </a:spcBef>
              <a:spcAft>
                <a:spcPts val="0"/>
              </a:spcAft>
              <a:buSzPct val="80000"/>
              <a:tabLst/>
              <a:defRPr/>
            </a:pPr>
            <a:r>
              <a:rPr lang="en-US" sz="2900" dirty="0"/>
              <a:t>hence white noise with mean zero and constant variance </a:t>
            </a:r>
          </a:p>
        </p:txBody>
      </p:sp>
      <p:sp>
        <p:nvSpPr>
          <p:cNvPr id="3" name="TextBox 2"/>
          <p:cNvSpPr txBox="1"/>
          <p:nvPr/>
        </p:nvSpPr>
        <p:spPr>
          <a:xfrm>
            <a:off x="0" y="130314"/>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Volatility Models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34400" cy="6096000"/>
          </a:xfrm>
        </p:spPr>
        <p:txBody>
          <a:bodyPr rtlCol="0">
            <a:noAutofit/>
          </a:bodyPr>
          <a:lstStyle/>
          <a:p>
            <a:pPr eaLnBrk="1" fontAlgn="auto" hangingPunct="1">
              <a:spcAft>
                <a:spcPts val="0"/>
              </a:spcAft>
              <a:buFont typeface="Arial" pitchFamily="34" charset="0"/>
              <a:buChar char="•"/>
              <a:defRPr/>
            </a:pPr>
            <a:r>
              <a:rPr lang="en-US" sz="2900" dirty="0"/>
              <a:t>The econometric challenge is to specify how the information is used to forecast the mean and variance of the return, conditional on the past information</a:t>
            </a:r>
          </a:p>
          <a:p>
            <a:pPr eaLnBrk="1" fontAlgn="auto" hangingPunct="1">
              <a:spcAft>
                <a:spcPts val="0"/>
              </a:spcAft>
              <a:buFont typeface="Arial" pitchFamily="34" charset="0"/>
              <a:buChar char="•"/>
              <a:defRPr/>
            </a:pPr>
            <a:r>
              <a:rPr lang="en-US" sz="2900" dirty="0"/>
              <a:t>While many specifications have been considered for the ‘</a:t>
            </a:r>
            <a:r>
              <a:rPr lang="en-US" sz="2900" b="1" u="sng" dirty="0"/>
              <a:t>mean return’ </a:t>
            </a:r>
            <a:r>
              <a:rPr lang="en-US" sz="2900" dirty="0"/>
              <a:t>and have been used in efforts to forecast future returns, virtually no methods were available to model and forecast </a:t>
            </a:r>
            <a:r>
              <a:rPr lang="en-US" sz="2900" b="1" u="sng" dirty="0"/>
              <a:t>‘variance return’</a:t>
            </a:r>
            <a:r>
              <a:rPr lang="en-US" sz="2900" dirty="0"/>
              <a:t> before the introduction of ARCH models</a:t>
            </a:r>
          </a:p>
          <a:p>
            <a:pPr eaLnBrk="1" fontAlgn="auto" hangingPunct="1">
              <a:spcAft>
                <a:spcPts val="0"/>
              </a:spcAft>
              <a:buFont typeface="Arial" pitchFamily="34" charset="0"/>
              <a:buChar char="•"/>
              <a:defRPr/>
            </a:pPr>
            <a:r>
              <a:rPr lang="en-US" sz="2900" dirty="0"/>
              <a:t>The primary descriptive tool was the rolling standard deviation. This is the standard deviation calculated using a fixed number of the most recent observations. </a:t>
            </a:r>
          </a:p>
        </p:txBody>
      </p:sp>
      <p:sp>
        <p:nvSpPr>
          <p:cNvPr id="4" name="TextBox 3"/>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Volatility Models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10600" cy="6019800"/>
          </a:xfrm>
        </p:spPr>
        <p:txBody>
          <a:bodyPr rtlCol="0">
            <a:noAutofit/>
          </a:bodyPr>
          <a:lstStyle/>
          <a:p>
            <a:pPr eaLnBrk="1" fontAlgn="auto" hangingPunct="1">
              <a:spcAft>
                <a:spcPts val="0"/>
              </a:spcAft>
              <a:buFont typeface="Arial" pitchFamily="34" charset="0"/>
              <a:buChar char="•"/>
              <a:defRPr/>
            </a:pPr>
            <a:r>
              <a:rPr lang="en-US" sz="2900" dirty="0"/>
              <a:t>For example, this could be calculated every day using the most recent month (22 business days) of data</a:t>
            </a:r>
          </a:p>
          <a:p>
            <a:pPr eaLnBrk="1" fontAlgn="auto" hangingPunct="1">
              <a:spcAft>
                <a:spcPts val="0"/>
              </a:spcAft>
              <a:buFont typeface="Arial" pitchFamily="34" charset="0"/>
              <a:buChar char="•"/>
              <a:defRPr/>
            </a:pPr>
            <a:r>
              <a:rPr lang="en-US" sz="2900" dirty="0"/>
              <a:t>It is convenient to think of this formulation as the first ARCH model; it assumes that the variance of tomorrow’s return is an equally weighted average of the squared residuals from the last 22 days</a:t>
            </a:r>
          </a:p>
          <a:p>
            <a:pPr eaLnBrk="1" fontAlgn="auto" hangingPunct="1">
              <a:spcAft>
                <a:spcPts val="0"/>
              </a:spcAft>
              <a:buFont typeface="Arial" pitchFamily="34" charset="0"/>
              <a:buChar char="•"/>
              <a:defRPr/>
            </a:pPr>
            <a:r>
              <a:rPr lang="en-US" sz="2900" dirty="0"/>
              <a:t>The assumption of equal weights seems unattractive, as one would think that the more recent events would be more relevant and therefore should have higher weights</a:t>
            </a:r>
          </a:p>
          <a:p>
            <a:pPr eaLnBrk="1" fontAlgn="auto" hangingPunct="1">
              <a:spcAft>
                <a:spcPts val="0"/>
              </a:spcAft>
              <a:buFont typeface="Arial" pitchFamily="34" charset="0"/>
              <a:buChar char="•"/>
              <a:defRPr/>
            </a:pPr>
            <a:r>
              <a:rPr lang="en-US" sz="2900" dirty="0"/>
              <a:t>Furthermore the assumption of zero weights for observations more than one month old is also unattractive. </a:t>
            </a:r>
          </a:p>
        </p:txBody>
      </p:sp>
      <p:sp>
        <p:nvSpPr>
          <p:cNvPr id="4" name="TextBox 3"/>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Volatility Models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55"/>
            <a:ext cx="8915399" cy="707886"/>
          </a:xfrm>
        </p:spPr>
        <p:txBody>
          <a:bodyPr vert="horz" lIns="91440" tIns="45720" rIns="91440" bIns="45720" rtlCol="0" anchor="ctr">
            <a:normAutofit/>
          </a:bodyPr>
          <a:lstStyle/>
          <a:p>
            <a:pPr fontAlgn="auto">
              <a:spcAft>
                <a:spcPts val="0"/>
              </a:spcAft>
              <a:defRPr/>
            </a:pPr>
            <a:r>
              <a:rPr lang="en-US" sz="4000" b="1" dirty="0">
                <a:solidFill>
                  <a:schemeClr val="tx1"/>
                </a:solidFill>
                <a:latin typeface="+mj-lt"/>
                <a:ea typeface="+mj-ea"/>
                <a:cs typeface="+mj-cs"/>
              </a:rPr>
              <a:t>ARCH Models</a:t>
            </a:r>
          </a:p>
        </p:txBody>
      </p:sp>
      <p:sp>
        <p:nvSpPr>
          <p:cNvPr id="12291" name="Content Placeholder 2"/>
          <p:cNvSpPr>
            <a:spLocks noGrp="1"/>
          </p:cNvSpPr>
          <p:nvPr>
            <p:ph idx="1"/>
          </p:nvPr>
        </p:nvSpPr>
        <p:spPr>
          <a:xfrm>
            <a:off x="304800" y="1066800"/>
            <a:ext cx="8534400" cy="5410200"/>
          </a:xfrm>
        </p:spPr>
        <p:txBody>
          <a:bodyPr>
            <a:normAutofit/>
          </a:bodyPr>
          <a:lstStyle/>
          <a:p>
            <a:pPr eaLnBrk="1" hangingPunct="1">
              <a:buClrTx/>
            </a:pPr>
            <a:r>
              <a:rPr lang="en-US" sz="2900" dirty="0">
                <a:latin typeface="+mj-lt"/>
              </a:rPr>
              <a:t>ARCH model proposed by Engle (1982) let these weights be ‘parameters’ of changing variance to be estimated.</a:t>
            </a:r>
          </a:p>
          <a:p>
            <a:pPr eaLnBrk="1" hangingPunct="1">
              <a:buClrTx/>
            </a:pPr>
            <a:endParaRPr lang="en-US" sz="2900" dirty="0">
              <a:latin typeface="+mj-lt"/>
            </a:endParaRPr>
          </a:p>
          <a:p>
            <a:pPr eaLnBrk="1" hangingPunct="1">
              <a:buClrTx/>
            </a:pPr>
            <a:r>
              <a:rPr lang="en-US" sz="2900" dirty="0">
                <a:latin typeface="+mj-lt"/>
              </a:rPr>
              <a:t>The model allowed the data to determine the best weights to use in forecasting the variance.</a:t>
            </a:r>
          </a:p>
          <a:p>
            <a:pPr eaLnBrk="1" hangingPunct="1">
              <a:buClrTx/>
            </a:pPr>
            <a:endParaRPr lang="en-US" sz="2900" dirty="0">
              <a:latin typeface="+mj-lt"/>
            </a:endParaRPr>
          </a:p>
          <a:p>
            <a:pPr eaLnBrk="1" hangingPunct="1">
              <a:buClrTx/>
            </a:pPr>
            <a:r>
              <a:rPr lang="en-US" sz="2900" dirty="0">
                <a:latin typeface="+mj-lt"/>
              </a:rPr>
              <a:t>ARCH models are employed commonly in modeling financial time series that exhibit time-varying volatility clustering, i.e. periods of swings followed by periods of relative calm.</a:t>
            </a:r>
          </a:p>
          <a:p>
            <a:pPr eaLnBrk="1" hangingPunct="1">
              <a:buClrTx/>
            </a:pPr>
            <a:endParaRPr lang="en-US" sz="2900"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61555"/>
            <a:ext cx="91440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ARCH Models</a:t>
            </a:r>
          </a:p>
        </p:txBody>
      </p:sp>
      <p:sp>
        <p:nvSpPr>
          <p:cNvPr id="3" name="Content Placeholder 2"/>
          <p:cNvSpPr>
            <a:spLocks noGrp="1"/>
          </p:cNvSpPr>
          <p:nvPr>
            <p:ph idx="1"/>
          </p:nvPr>
        </p:nvSpPr>
        <p:spPr>
          <a:xfrm>
            <a:off x="152400" y="914400"/>
            <a:ext cx="8839200" cy="5791200"/>
          </a:xfrm>
        </p:spPr>
        <p:txBody>
          <a:bodyPr rtlCol="0">
            <a:noAutofit/>
          </a:bodyPr>
          <a:lstStyle/>
          <a:p>
            <a:pPr>
              <a:buNone/>
              <a:defRPr/>
            </a:pPr>
            <a:r>
              <a:rPr lang="en-US" sz="2900" dirty="0">
                <a:latin typeface="+mj-lt"/>
              </a:rPr>
              <a:t>Consider a regression or auto-regression model;</a:t>
            </a:r>
          </a:p>
          <a:p>
            <a:pPr>
              <a:buNone/>
              <a:defRPr/>
            </a:pPr>
            <a:r>
              <a:rPr lang="en-US" sz="2900" dirty="0">
                <a:latin typeface="+mj-lt"/>
              </a:rPr>
              <a:t>    </a:t>
            </a:r>
            <a:r>
              <a:rPr lang="en-US" sz="2900" b="1" dirty="0" err="1">
                <a:latin typeface="+mj-lt"/>
              </a:rPr>
              <a:t>y</a:t>
            </a:r>
            <a:r>
              <a:rPr lang="en-US" sz="2900" b="1" baseline="-25000" dirty="0" err="1">
                <a:latin typeface="+mj-lt"/>
              </a:rPr>
              <a:t>t</a:t>
            </a:r>
            <a:r>
              <a:rPr lang="en-US" sz="2900" b="1" dirty="0">
                <a:latin typeface="+mj-lt"/>
              </a:rPr>
              <a:t> = </a:t>
            </a:r>
            <a:r>
              <a:rPr lang="el-GR" sz="2900" b="1" dirty="0">
                <a:latin typeface="+mj-lt"/>
              </a:rPr>
              <a:t>α</a:t>
            </a:r>
            <a:r>
              <a:rPr lang="en-US" sz="2900" b="1" dirty="0">
                <a:latin typeface="+mj-lt"/>
              </a:rPr>
              <a:t> + </a:t>
            </a:r>
            <a:r>
              <a:rPr lang="el-GR" sz="2900" b="1" dirty="0">
                <a:latin typeface="+mj-lt"/>
              </a:rPr>
              <a:t>β</a:t>
            </a:r>
            <a:r>
              <a:rPr lang="en-US" sz="2900" b="1" dirty="0" err="1">
                <a:latin typeface="+mj-lt"/>
              </a:rPr>
              <a:t>x</a:t>
            </a:r>
            <a:r>
              <a:rPr lang="en-US" sz="2900" b="1" baseline="-25000" dirty="0" err="1">
                <a:latin typeface="+mj-lt"/>
              </a:rPr>
              <a:t>t</a:t>
            </a:r>
            <a:r>
              <a:rPr lang="en-US" sz="2900" b="1" dirty="0">
                <a:latin typeface="+mj-lt"/>
              </a:rPr>
              <a:t> + </a:t>
            </a:r>
            <a:r>
              <a:rPr lang="en-US" sz="2900" b="1" dirty="0" err="1">
                <a:latin typeface="+mj-lt"/>
              </a:rPr>
              <a:t>u</a:t>
            </a:r>
            <a:r>
              <a:rPr lang="en-US" sz="2900" b="1" baseline="-25000" dirty="0" err="1">
                <a:latin typeface="+mj-lt"/>
              </a:rPr>
              <a:t>t</a:t>
            </a:r>
            <a:r>
              <a:rPr lang="en-US" sz="2900" baseline="-25000" dirty="0">
                <a:latin typeface="+mj-lt"/>
              </a:rPr>
              <a:t>  </a:t>
            </a:r>
            <a:r>
              <a:rPr lang="en-US" sz="2900" dirty="0">
                <a:latin typeface="+mj-lt"/>
              </a:rPr>
              <a:t> ; OR  </a:t>
            </a:r>
            <a:r>
              <a:rPr lang="en-US" sz="2900" b="1" dirty="0" err="1"/>
              <a:t>y</a:t>
            </a:r>
            <a:r>
              <a:rPr lang="en-US" sz="2900" b="1" baseline="-25000" dirty="0" err="1"/>
              <a:t>t</a:t>
            </a:r>
            <a:r>
              <a:rPr lang="en-US" sz="2900" b="1" dirty="0"/>
              <a:t> = </a:t>
            </a:r>
            <a:r>
              <a:rPr lang="el-GR" sz="2900" b="1" dirty="0"/>
              <a:t>β</a:t>
            </a:r>
            <a:r>
              <a:rPr lang="en-US" sz="2900" b="1" dirty="0"/>
              <a:t>y</a:t>
            </a:r>
            <a:r>
              <a:rPr lang="en-US" sz="2900" b="1" baseline="-25000" dirty="0"/>
              <a:t>t-1</a:t>
            </a:r>
            <a:r>
              <a:rPr lang="en-US" sz="2900" b="1" dirty="0"/>
              <a:t> + </a:t>
            </a:r>
            <a:r>
              <a:rPr lang="en-US" sz="2900" b="1" dirty="0" err="1"/>
              <a:t>u</a:t>
            </a:r>
            <a:r>
              <a:rPr lang="en-US" sz="2900" b="1" baseline="-25000" dirty="0" err="1"/>
              <a:t>t</a:t>
            </a:r>
            <a:r>
              <a:rPr lang="en-US" sz="2900" baseline="-25000" dirty="0"/>
              <a:t>  </a:t>
            </a:r>
            <a:r>
              <a:rPr lang="en-US" sz="2900" dirty="0"/>
              <a:t> ;</a:t>
            </a:r>
          </a:p>
          <a:p>
            <a:pPr>
              <a:buNone/>
              <a:defRPr/>
            </a:pPr>
            <a:r>
              <a:rPr lang="en-US" sz="2900" dirty="0">
                <a:latin typeface="+mj-lt"/>
              </a:rPr>
              <a:t>   </a:t>
            </a:r>
          </a:p>
          <a:p>
            <a:pPr>
              <a:buNone/>
              <a:defRPr/>
            </a:pPr>
            <a:r>
              <a:rPr lang="en-US" sz="2900" dirty="0">
                <a:latin typeface="+mj-lt"/>
              </a:rPr>
              <a:t>where </a:t>
            </a:r>
            <a:r>
              <a:rPr lang="en-US" sz="2900" dirty="0" err="1">
                <a:latin typeface="+mj-lt"/>
              </a:rPr>
              <a:t>u</a:t>
            </a:r>
            <a:r>
              <a:rPr lang="en-US" sz="2900" baseline="-25000" dirty="0" err="1">
                <a:latin typeface="+mj-lt"/>
              </a:rPr>
              <a:t>t</a:t>
            </a:r>
            <a:r>
              <a:rPr lang="en-US" sz="2900" dirty="0">
                <a:latin typeface="+mj-lt"/>
              </a:rPr>
              <a:t> ~ </a:t>
            </a:r>
            <a:r>
              <a:rPr lang="en-US" sz="2900" i="1" dirty="0">
                <a:latin typeface="+mj-lt"/>
              </a:rPr>
              <a:t>N</a:t>
            </a:r>
            <a:r>
              <a:rPr lang="en-US" sz="2900" dirty="0">
                <a:latin typeface="+mj-lt"/>
              </a:rPr>
              <a:t>(0, </a:t>
            </a:r>
            <a:r>
              <a:rPr lang="el-GR" sz="2900" dirty="0">
                <a:latin typeface="+mj-lt"/>
              </a:rPr>
              <a:t>σ</a:t>
            </a:r>
            <a:r>
              <a:rPr lang="en-US" sz="2900" baseline="30000" dirty="0">
                <a:latin typeface="+mj-lt"/>
              </a:rPr>
              <a:t>2</a:t>
            </a:r>
            <a:r>
              <a:rPr lang="en-US" sz="2900" dirty="0">
                <a:latin typeface="+mj-lt"/>
              </a:rPr>
              <a:t>) and </a:t>
            </a:r>
            <a:r>
              <a:rPr lang="el-GR" sz="2900" dirty="0"/>
              <a:t>σ</a:t>
            </a:r>
            <a:r>
              <a:rPr lang="en-US" sz="2900" baseline="30000" dirty="0"/>
              <a:t>2</a:t>
            </a:r>
            <a:r>
              <a:rPr lang="en-US" sz="2900" dirty="0"/>
              <a:t> is not constant but changes over time and dependent on the past history.</a:t>
            </a:r>
            <a:endParaRPr lang="en-US" sz="2900" dirty="0">
              <a:latin typeface="+mj-lt"/>
            </a:endParaRPr>
          </a:p>
          <a:p>
            <a:pPr>
              <a:buNone/>
              <a:defRPr/>
            </a:pPr>
            <a:r>
              <a:rPr lang="en-US" sz="2900" dirty="0">
                <a:latin typeface="+mj-lt"/>
              </a:rPr>
              <a:t>   So, </a:t>
            </a: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r>
              <a:rPr lang="en-US" sz="2900" dirty="0">
                <a:latin typeface="+mj-lt"/>
              </a:rPr>
              <a:t>     where </a:t>
            </a:r>
            <a:r>
              <a:rPr lang="el-GR" sz="2900" dirty="0">
                <a:latin typeface="+mj-lt"/>
              </a:rPr>
              <a:t>ε</a:t>
            </a:r>
            <a:r>
              <a:rPr lang="en-US" sz="2900" baseline="-25000" dirty="0">
                <a:latin typeface="+mj-lt"/>
              </a:rPr>
              <a:t>t</a:t>
            </a:r>
            <a:r>
              <a:rPr lang="en-US" sz="2900" dirty="0">
                <a:latin typeface="+mj-lt"/>
              </a:rPr>
              <a:t> is white noise and follows standard normal with mean zero and variance unity and h</a:t>
            </a:r>
            <a:r>
              <a:rPr lang="en-US" sz="2900" baseline="-25000" dirty="0">
                <a:latin typeface="+mj-lt"/>
              </a:rPr>
              <a:t>t</a:t>
            </a:r>
            <a:r>
              <a:rPr lang="en-US" sz="2900" dirty="0">
                <a:latin typeface="+mj-lt"/>
              </a:rPr>
              <a:t> is the systematic variance which changes over time, a scaling factor.</a:t>
            </a:r>
          </a:p>
        </p:txBody>
      </p:sp>
      <p:graphicFrame>
        <p:nvGraphicFramePr>
          <p:cNvPr id="4" name="Object 3"/>
          <p:cNvGraphicFramePr>
            <a:graphicFrameLocks noChangeAspect="1"/>
          </p:cNvGraphicFramePr>
          <p:nvPr/>
        </p:nvGraphicFramePr>
        <p:xfrm>
          <a:off x="1600200" y="3581400"/>
          <a:ext cx="2971800" cy="742950"/>
        </p:xfrm>
        <a:graphic>
          <a:graphicData uri="http://schemas.openxmlformats.org/presentationml/2006/ole">
            <mc:AlternateContent xmlns:mc="http://schemas.openxmlformats.org/markup-compatibility/2006">
              <mc:Choice xmlns:v="urn:schemas-microsoft-com:vml" Requires="v">
                <p:oleObj spid="_x0000_s14339" name="Equation" r:id="rId3" imgW="1155600" imgH="266400" progId="Equation.3">
                  <p:embed/>
                </p:oleObj>
              </mc:Choice>
              <mc:Fallback>
                <p:oleObj name="Equation" r:id="rId3" imgW="1155600" imgH="2664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581400"/>
                        <a:ext cx="297180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61555"/>
            <a:ext cx="91440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ARCH Models</a:t>
            </a:r>
          </a:p>
        </p:txBody>
      </p:sp>
      <p:sp>
        <p:nvSpPr>
          <p:cNvPr id="3" name="Content Placeholder 2"/>
          <p:cNvSpPr>
            <a:spLocks noGrp="1"/>
          </p:cNvSpPr>
          <p:nvPr>
            <p:ph idx="1"/>
          </p:nvPr>
        </p:nvSpPr>
        <p:spPr>
          <a:xfrm>
            <a:off x="152400" y="990600"/>
            <a:ext cx="8991600" cy="5181600"/>
          </a:xfrm>
        </p:spPr>
        <p:txBody>
          <a:bodyPr rtlCol="0">
            <a:noAutofit/>
          </a:bodyPr>
          <a:lstStyle/>
          <a:p>
            <a:pPr eaLnBrk="1" fontAlgn="auto" hangingPunct="1">
              <a:spcAft>
                <a:spcPts val="0"/>
              </a:spcAft>
              <a:buClrTx/>
              <a:buNone/>
              <a:defRPr/>
            </a:pPr>
            <a:r>
              <a:rPr lang="en-US" sz="2900" dirty="0">
                <a:latin typeface="+mj-lt"/>
              </a:rPr>
              <a:t>Engel (1982) proposed a model where volatility in the</a:t>
            </a:r>
          </a:p>
          <a:p>
            <a:pPr marL="55563" indent="-55563" eaLnBrk="1" fontAlgn="auto" hangingPunct="1">
              <a:spcAft>
                <a:spcPts val="0"/>
              </a:spcAft>
              <a:buClrTx/>
              <a:buNone/>
              <a:defRPr/>
            </a:pPr>
            <a:r>
              <a:rPr lang="en-US" sz="2900" dirty="0">
                <a:latin typeface="+mj-lt"/>
              </a:rPr>
              <a:t>current period is a function of volatility in the previous periods. </a:t>
            </a:r>
          </a:p>
          <a:p>
            <a:pPr eaLnBrk="1" fontAlgn="auto" hangingPunct="1">
              <a:spcAft>
                <a:spcPts val="0"/>
              </a:spcAft>
              <a:buClrTx/>
              <a:buNone/>
              <a:defRPr/>
            </a:pPr>
            <a:r>
              <a:rPr lang="en-US" sz="2900" dirty="0">
                <a:latin typeface="+mj-lt"/>
              </a:rPr>
              <a:t>                    </a:t>
            </a:r>
          </a:p>
          <a:p>
            <a:pPr eaLnBrk="1" fontAlgn="auto" hangingPunct="1">
              <a:spcAft>
                <a:spcPts val="0"/>
              </a:spcAft>
              <a:buClrTx/>
              <a:buNone/>
              <a:defRPr/>
            </a:pPr>
            <a:r>
              <a:rPr lang="en-US" sz="2900" b="1" dirty="0">
                <a:latin typeface="+mj-lt"/>
              </a:rPr>
              <a:t>h</a:t>
            </a:r>
            <a:r>
              <a:rPr lang="en-US" sz="2900" b="1" baseline="-25000" dirty="0">
                <a:latin typeface="+mj-lt"/>
              </a:rPr>
              <a:t>t</a:t>
            </a:r>
            <a:r>
              <a:rPr lang="en-US" sz="2900" b="1" dirty="0">
                <a:latin typeface="+mj-lt"/>
              </a:rPr>
              <a:t> = σ</a:t>
            </a:r>
            <a:r>
              <a:rPr lang="en-US" sz="2900" b="1" baseline="-25000" dirty="0">
                <a:latin typeface="+mj-lt"/>
              </a:rPr>
              <a:t>t</a:t>
            </a:r>
            <a:r>
              <a:rPr lang="en-US" sz="2900" b="1" baseline="30000" dirty="0">
                <a:latin typeface="+mj-lt"/>
              </a:rPr>
              <a:t>2</a:t>
            </a:r>
            <a:r>
              <a:rPr lang="en-US" sz="2900" b="1" dirty="0">
                <a:latin typeface="+mj-lt"/>
              </a:rPr>
              <a:t> = </a:t>
            </a:r>
            <a:r>
              <a:rPr lang="el-GR" sz="2900" b="1" dirty="0">
                <a:latin typeface="+mj-lt"/>
              </a:rPr>
              <a:t>γ</a:t>
            </a:r>
            <a:r>
              <a:rPr lang="en-US" sz="2900" b="1" baseline="-25000" dirty="0">
                <a:latin typeface="+mj-lt"/>
              </a:rPr>
              <a:t>0</a:t>
            </a:r>
            <a:r>
              <a:rPr lang="en-US" sz="2900" b="1" dirty="0">
                <a:latin typeface="+mj-lt"/>
              </a:rPr>
              <a:t> + </a:t>
            </a:r>
            <a:r>
              <a:rPr lang="el-GR" sz="2900" b="1" dirty="0">
                <a:latin typeface="+mj-lt"/>
              </a:rPr>
              <a:t>γ</a:t>
            </a:r>
            <a:r>
              <a:rPr lang="en-US" sz="2900" b="1" baseline="-25000" dirty="0">
                <a:latin typeface="+mj-lt"/>
              </a:rPr>
              <a:t>1</a:t>
            </a:r>
            <a:r>
              <a:rPr lang="en-US" sz="2900" b="1" dirty="0">
                <a:latin typeface="+mj-lt"/>
              </a:rPr>
              <a:t> u</a:t>
            </a:r>
            <a:r>
              <a:rPr lang="en-US" sz="2900" b="1" baseline="30000" dirty="0">
                <a:latin typeface="+mj-lt"/>
              </a:rPr>
              <a:t>2</a:t>
            </a:r>
            <a:r>
              <a:rPr lang="en-US" sz="2900" b="1" baseline="-25000" dirty="0">
                <a:latin typeface="+mj-lt"/>
              </a:rPr>
              <a:t>t-1</a:t>
            </a:r>
            <a:r>
              <a:rPr lang="en-US" sz="2900" b="1" dirty="0">
                <a:latin typeface="+mj-lt"/>
              </a:rPr>
              <a:t> ; </a:t>
            </a:r>
            <a:r>
              <a:rPr lang="en-US" sz="2900" dirty="0">
                <a:latin typeface="+mj-lt"/>
              </a:rPr>
              <a:t>is called an ARCH (1) process.</a:t>
            </a:r>
            <a:endParaRPr lang="en-US" sz="2900" baseline="-25000" dirty="0">
              <a:latin typeface="+mj-lt"/>
            </a:endParaRPr>
          </a:p>
          <a:p>
            <a:pPr algn="ctr" eaLnBrk="1" fontAlgn="auto" hangingPunct="1">
              <a:spcAft>
                <a:spcPts val="0"/>
              </a:spcAft>
              <a:buClrTx/>
              <a:buNone/>
              <a:defRPr/>
            </a:pPr>
            <a:endParaRPr lang="en-US" sz="2900" baseline="-25000" dirty="0">
              <a:latin typeface="+mj-lt"/>
            </a:endParaRPr>
          </a:p>
          <a:p>
            <a:pPr marL="0" indent="0">
              <a:buNone/>
              <a:defRPr/>
            </a:pPr>
            <a:r>
              <a:rPr lang="en-US" sz="2900" dirty="0">
                <a:latin typeface="+mj-lt"/>
              </a:rPr>
              <a:t>So, when a big shock happens in previous period (t-1), it is more  likely that the value of u</a:t>
            </a:r>
            <a:r>
              <a:rPr lang="en-US" sz="2900" baseline="-25000" dirty="0">
                <a:latin typeface="+mj-lt"/>
              </a:rPr>
              <a:t>t-1</a:t>
            </a:r>
            <a:r>
              <a:rPr lang="en-US" sz="2900" dirty="0">
                <a:latin typeface="+mj-lt"/>
              </a:rPr>
              <a:t> (because of squares) will be bigger as well and hence the shock will be large in current period also if </a:t>
            </a:r>
            <a:r>
              <a:rPr lang="el-GR" sz="2900" b="1" dirty="0"/>
              <a:t>γ</a:t>
            </a:r>
            <a:r>
              <a:rPr lang="en-US" sz="2900" b="1" baseline="-25000" dirty="0"/>
              <a:t>1</a:t>
            </a:r>
            <a:r>
              <a:rPr lang="en-US" sz="2900" b="1" dirty="0"/>
              <a:t> </a:t>
            </a:r>
            <a:r>
              <a:rPr lang="en-US" sz="2900" dirty="0"/>
              <a:t>is positive. </a:t>
            </a:r>
            <a:endParaRPr lang="en-US" sz="29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Daily SENSEX</a:t>
            </a:r>
          </a:p>
        </p:txBody>
      </p:sp>
      <p:pic>
        <p:nvPicPr>
          <p:cNvPr id="48131" name="Picture 3"/>
          <p:cNvPicPr>
            <a:picLocks noChangeAspect="1" noChangeArrowheads="1"/>
          </p:cNvPicPr>
          <p:nvPr/>
        </p:nvPicPr>
        <p:blipFill>
          <a:blip r:embed="rId2" cstate="print"/>
          <a:srcRect/>
          <a:stretch>
            <a:fillRect/>
          </a:stretch>
        </p:blipFill>
        <p:spPr bwMode="auto">
          <a:xfrm>
            <a:off x="304800" y="838200"/>
            <a:ext cx="6585782" cy="3962400"/>
          </a:xfrm>
          <a:prstGeom prst="rect">
            <a:avLst/>
          </a:prstGeom>
          <a:noFill/>
          <a:ln w="9525">
            <a:noFill/>
            <a:miter lim="800000"/>
            <a:headEnd/>
            <a:tailEnd/>
          </a:ln>
          <a:effectLst/>
        </p:spPr>
      </p:pic>
      <p:pic>
        <p:nvPicPr>
          <p:cNvPr id="48132" name="Picture 4"/>
          <p:cNvPicPr>
            <a:picLocks noChangeAspect="1" noChangeArrowheads="1"/>
          </p:cNvPicPr>
          <p:nvPr/>
        </p:nvPicPr>
        <p:blipFill>
          <a:blip r:embed="rId3" cstate="print"/>
          <a:srcRect/>
          <a:stretch>
            <a:fillRect/>
          </a:stretch>
        </p:blipFill>
        <p:spPr bwMode="auto">
          <a:xfrm>
            <a:off x="2209800" y="2571980"/>
            <a:ext cx="6553200" cy="4105619"/>
          </a:xfrm>
          <a:prstGeom prst="rect">
            <a:avLst/>
          </a:prstGeom>
          <a:noFill/>
          <a:ln w="9525">
            <a:noFill/>
            <a:miter lim="800000"/>
            <a:headEnd/>
            <a:tailEnd/>
          </a:ln>
          <a:effectLst/>
        </p:spPr>
      </p:pic>
      <p:sp>
        <p:nvSpPr>
          <p:cNvPr id="9" name="TextBox 8"/>
          <p:cNvSpPr txBox="1"/>
          <p:nvPr/>
        </p:nvSpPr>
        <p:spPr>
          <a:xfrm>
            <a:off x="4724400" y="1676400"/>
            <a:ext cx="3124200" cy="46166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Non-stationary Series</a:t>
            </a:r>
          </a:p>
        </p:txBody>
      </p:sp>
      <p:sp>
        <p:nvSpPr>
          <p:cNvPr id="10" name="TextBox 9"/>
          <p:cNvSpPr txBox="1"/>
          <p:nvPr/>
        </p:nvSpPr>
        <p:spPr>
          <a:xfrm>
            <a:off x="3886200" y="5257800"/>
            <a:ext cx="2667000" cy="830997"/>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Stationary but Volatile Series</a:t>
            </a:r>
          </a:p>
        </p:txBody>
      </p:sp>
      <p:sp>
        <p:nvSpPr>
          <p:cNvPr id="11" name="Oval 10"/>
          <p:cNvSpPr/>
          <p:nvPr/>
        </p:nvSpPr>
        <p:spPr>
          <a:xfrm>
            <a:off x="7086600" y="2895600"/>
            <a:ext cx="1295400" cy="2971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noFill/>
            </a:endParaRPr>
          </a:p>
        </p:txBody>
      </p:sp>
      <p:sp>
        <p:nvSpPr>
          <p:cNvPr id="12" name="TextBox 11"/>
          <p:cNvSpPr txBox="1"/>
          <p:nvPr/>
        </p:nvSpPr>
        <p:spPr>
          <a:xfrm>
            <a:off x="6629400" y="5939135"/>
            <a:ext cx="2057400"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dirty="0"/>
              <a:t>High volatility</a:t>
            </a:r>
          </a:p>
        </p:txBody>
      </p:sp>
      <p:sp>
        <p:nvSpPr>
          <p:cNvPr id="13" name="TextBox 12"/>
          <p:cNvSpPr txBox="1"/>
          <p:nvPr/>
        </p:nvSpPr>
        <p:spPr>
          <a:xfrm>
            <a:off x="3429000" y="3352800"/>
            <a:ext cx="2057400"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dirty="0"/>
              <a:t>Low volatility</a:t>
            </a:r>
          </a:p>
        </p:txBody>
      </p:sp>
      <p:sp>
        <p:nvSpPr>
          <p:cNvPr id="14" name="Oval 13"/>
          <p:cNvSpPr/>
          <p:nvPr/>
        </p:nvSpPr>
        <p:spPr>
          <a:xfrm>
            <a:off x="3581400" y="3810000"/>
            <a:ext cx="1447800" cy="1066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noFill/>
            </a:endParaRPr>
          </a:p>
        </p:txBody>
      </p:sp>
      <p:pic>
        <p:nvPicPr>
          <p:cNvPr id="25602" name="Picture 2"/>
          <p:cNvPicPr>
            <a:picLocks noChangeAspect="1" noChangeArrowheads="1"/>
          </p:cNvPicPr>
          <p:nvPr/>
        </p:nvPicPr>
        <p:blipFill>
          <a:blip r:embed="rId4" cstate="print"/>
          <a:srcRect/>
          <a:stretch>
            <a:fillRect/>
          </a:stretch>
        </p:blipFill>
        <p:spPr bwMode="auto">
          <a:xfrm>
            <a:off x="2057400" y="2590800"/>
            <a:ext cx="6667185" cy="4850077"/>
          </a:xfrm>
          <a:prstGeom prst="rect">
            <a:avLst/>
          </a:prstGeom>
          <a:noFill/>
          <a:ln w="9525">
            <a:noFill/>
            <a:miter lim="800000"/>
            <a:headEnd/>
            <a:tailEnd/>
          </a:ln>
          <a:effectLst/>
        </p:spPr>
      </p:pic>
      <p:sp>
        <p:nvSpPr>
          <p:cNvPr id="16" name="TextBox 15"/>
          <p:cNvSpPr txBox="1"/>
          <p:nvPr/>
        </p:nvSpPr>
        <p:spPr>
          <a:xfrm>
            <a:off x="4191000" y="1905000"/>
            <a:ext cx="3962400" cy="1200329"/>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Residual Series of ARIMA (1,0,0) SARIMA(0,1,1</a:t>
            </a:r>
            <a:r>
              <a:rPr lang="en-US" sz="2400" baseline="30000" dirty="0"/>
              <a:t>)5:</a:t>
            </a:r>
            <a:r>
              <a:rPr lang="en-US" sz="2400" dirty="0"/>
              <a:t> estimated by OLS. </a:t>
            </a:r>
          </a:p>
        </p:txBody>
      </p:sp>
      <p:sp>
        <p:nvSpPr>
          <p:cNvPr id="17" name="TextBox 16"/>
          <p:cNvSpPr txBox="1"/>
          <p:nvPr/>
        </p:nvSpPr>
        <p:spPr>
          <a:xfrm>
            <a:off x="3581400" y="3657600"/>
            <a:ext cx="3962400" cy="230832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This suggests residuals are not constant over time. In fact, it is highly volatile over the time. But volatility pattern is different at different points in time.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blinds(horizontal)">
                                      <p:cBhvr>
                                        <p:cTn id="7" dur="500"/>
                                        <p:tgtEl>
                                          <p:spTgt spid="481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132"/>
                                        </p:tgtEl>
                                        <p:attrNameLst>
                                          <p:attrName>style.visibility</p:attrName>
                                        </p:attrNameLst>
                                      </p:cBhvr>
                                      <p:to>
                                        <p:strVal val="visible"/>
                                      </p:to>
                                    </p:set>
                                    <p:animEffect transition="in" filter="blinds(horizontal)">
                                      <p:cBhvr>
                                        <p:cTn id="17" dur="500"/>
                                        <p:tgtEl>
                                          <p:spTgt spid="481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5602"/>
                                        </p:tgtEl>
                                        <p:attrNameLst>
                                          <p:attrName>style.visibility</p:attrName>
                                        </p:attrNameLst>
                                      </p:cBhvr>
                                      <p:to>
                                        <p:strVal val="visible"/>
                                      </p:to>
                                    </p:set>
                                    <p:animEffect transition="in" filter="blinds(horizontal)">
                                      <p:cBhvr>
                                        <p:cTn id="41" dur="500"/>
                                        <p:tgtEl>
                                          <p:spTgt spid="2560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linds(horizontal)">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1"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linds(horizontal)">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6" grpId="0" animBg="1"/>
      <p:bldP spid="17"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228600" y="685800"/>
            <a:ext cx="8610600" cy="6172200"/>
          </a:xfrm>
        </p:spPr>
        <p:txBody>
          <a:bodyPr>
            <a:noAutofit/>
          </a:bodyPr>
          <a:lstStyle/>
          <a:p>
            <a:pPr eaLnBrk="1" hangingPunct="1">
              <a:buClrTx/>
            </a:pPr>
            <a:r>
              <a:rPr lang="en-US" sz="2900" dirty="0"/>
              <a:t>Similarly, ARCH(2) process can be expressed as</a:t>
            </a:r>
          </a:p>
          <a:p>
            <a:pPr algn="ctr" eaLnBrk="1" hangingPunct="1">
              <a:buClrTx/>
              <a:buNone/>
            </a:pPr>
            <a:r>
              <a:rPr lang="en-US" sz="2900" b="1" dirty="0"/>
              <a:t>h</a:t>
            </a:r>
            <a:r>
              <a:rPr lang="en-US" sz="2900" b="1" baseline="-25000" dirty="0"/>
              <a:t>t</a:t>
            </a:r>
            <a:r>
              <a:rPr lang="en-US" sz="2900" b="1" dirty="0"/>
              <a:t> = </a:t>
            </a:r>
            <a:r>
              <a:rPr lang="el-GR" sz="2900" b="1" dirty="0"/>
              <a:t>γ</a:t>
            </a:r>
            <a:r>
              <a:rPr lang="en-US" sz="2900" b="1" baseline="-25000" dirty="0"/>
              <a:t>0</a:t>
            </a:r>
            <a:r>
              <a:rPr lang="en-US" sz="2900" b="1" dirty="0"/>
              <a:t> + </a:t>
            </a:r>
            <a:r>
              <a:rPr lang="el-GR" sz="2900" b="1" dirty="0"/>
              <a:t>γ</a:t>
            </a:r>
            <a:r>
              <a:rPr lang="en-US" sz="2900" b="1" baseline="-25000" dirty="0"/>
              <a:t>1</a:t>
            </a:r>
            <a:r>
              <a:rPr lang="en-US" sz="2900" b="1" dirty="0"/>
              <a:t> u</a:t>
            </a:r>
            <a:r>
              <a:rPr lang="en-US" sz="2900" b="1" baseline="30000" dirty="0"/>
              <a:t>2</a:t>
            </a:r>
            <a:r>
              <a:rPr lang="en-US" sz="2900" b="1" baseline="-25000" dirty="0"/>
              <a:t>t-1  </a:t>
            </a:r>
            <a:r>
              <a:rPr lang="en-US" sz="2900" b="1" dirty="0"/>
              <a:t>+ </a:t>
            </a:r>
            <a:r>
              <a:rPr lang="el-GR" sz="2900" b="1" dirty="0"/>
              <a:t>γ</a:t>
            </a:r>
            <a:r>
              <a:rPr lang="en-US" sz="2900" b="1" baseline="-25000" dirty="0"/>
              <a:t>2</a:t>
            </a:r>
            <a:r>
              <a:rPr lang="en-US" sz="2900" b="1" dirty="0"/>
              <a:t> u</a:t>
            </a:r>
            <a:r>
              <a:rPr lang="en-US" sz="2900" b="1" baseline="30000" dirty="0"/>
              <a:t>2</a:t>
            </a:r>
            <a:r>
              <a:rPr lang="en-US" sz="2900" b="1" baseline="-25000" dirty="0"/>
              <a:t>t-2 </a:t>
            </a:r>
          </a:p>
          <a:p>
            <a:pPr algn="ctr" eaLnBrk="1" hangingPunct="1">
              <a:buClrTx/>
            </a:pPr>
            <a:endParaRPr lang="en-US" sz="2900" b="1" baseline="-25000" dirty="0"/>
          </a:p>
          <a:p>
            <a:pPr eaLnBrk="1" hangingPunct="1">
              <a:buClrTx/>
            </a:pPr>
            <a:r>
              <a:rPr lang="en-US" sz="2900" dirty="0"/>
              <a:t> ARCH(q) process will be</a:t>
            </a:r>
          </a:p>
          <a:p>
            <a:pPr algn="ctr" eaLnBrk="1" hangingPunct="1">
              <a:buClrTx/>
              <a:buNone/>
            </a:pPr>
            <a:r>
              <a:rPr lang="en-US" sz="2900" b="1" dirty="0"/>
              <a:t>  h</a:t>
            </a:r>
            <a:r>
              <a:rPr lang="en-US" sz="2900" b="1" baseline="-25000" dirty="0"/>
              <a:t>t</a:t>
            </a:r>
            <a:r>
              <a:rPr lang="en-US" sz="2900" b="1" dirty="0"/>
              <a:t> = </a:t>
            </a:r>
            <a:r>
              <a:rPr lang="el-GR" sz="2900" b="1" dirty="0"/>
              <a:t>γ</a:t>
            </a:r>
            <a:r>
              <a:rPr lang="en-US" sz="2900" b="1" baseline="-25000" dirty="0"/>
              <a:t>0</a:t>
            </a:r>
            <a:r>
              <a:rPr lang="en-US" sz="2900" b="1" dirty="0"/>
              <a:t> + </a:t>
            </a:r>
            <a:r>
              <a:rPr lang="el-GR" sz="2900" b="1" dirty="0"/>
              <a:t>γ</a:t>
            </a:r>
            <a:r>
              <a:rPr lang="en-US" sz="2900" b="1" baseline="-25000" dirty="0"/>
              <a:t>1</a:t>
            </a:r>
            <a:r>
              <a:rPr lang="en-US" sz="2900" b="1" dirty="0"/>
              <a:t> u</a:t>
            </a:r>
            <a:r>
              <a:rPr lang="en-US" sz="2900" b="1" baseline="30000" dirty="0"/>
              <a:t>2</a:t>
            </a:r>
            <a:r>
              <a:rPr lang="en-US" sz="2900" b="1" baseline="-25000" dirty="0"/>
              <a:t>t-1  </a:t>
            </a:r>
            <a:r>
              <a:rPr lang="en-US" sz="2900" b="1" dirty="0"/>
              <a:t>+ </a:t>
            </a:r>
            <a:r>
              <a:rPr lang="el-GR" sz="2900" b="1" dirty="0"/>
              <a:t>γ</a:t>
            </a:r>
            <a:r>
              <a:rPr lang="en-US" sz="2900" b="1" baseline="-25000" dirty="0"/>
              <a:t>2</a:t>
            </a:r>
            <a:r>
              <a:rPr lang="en-US" sz="2900" b="1" dirty="0"/>
              <a:t> u</a:t>
            </a:r>
            <a:r>
              <a:rPr lang="en-US" sz="2900" b="1" baseline="30000" dirty="0"/>
              <a:t>2</a:t>
            </a:r>
            <a:r>
              <a:rPr lang="en-US" sz="2900" b="1" baseline="-25000" dirty="0"/>
              <a:t>t-2</a:t>
            </a:r>
            <a:r>
              <a:rPr lang="el-GR" sz="2900" b="1" dirty="0"/>
              <a:t> </a:t>
            </a:r>
            <a:r>
              <a:rPr lang="en-US" sz="2900" b="1" dirty="0"/>
              <a:t>…..+ </a:t>
            </a:r>
            <a:r>
              <a:rPr lang="el-GR" sz="2900" b="1" dirty="0"/>
              <a:t>γ</a:t>
            </a:r>
            <a:r>
              <a:rPr lang="en-US" sz="2900" b="1" baseline="-25000" dirty="0"/>
              <a:t>q</a:t>
            </a:r>
            <a:r>
              <a:rPr lang="en-US" sz="2900" b="1" dirty="0"/>
              <a:t> u</a:t>
            </a:r>
            <a:r>
              <a:rPr lang="en-US" sz="2900" b="1" baseline="30000" dirty="0"/>
              <a:t>2</a:t>
            </a:r>
            <a:r>
              <a:rPr lang="en-US" sz="2900" b="1" baseline="-25000" dirty="0"/>
              <a:t>t-q</a:t>
            </a:r>
            <a:r>
              <a:rPr lang="en-US" sz="2900" b="1" dirty="0"/>
              <a:t> + w</a:t>
            </a:r>
            <a:r>
              <a:rPr lang="en-US" sz="2900" b="1" baseline="-25000" dirty="0"/>
              <a:t>t</a:t>
            </a:r>
            <a:r>
              <a:rPr lang="en-US" sz="2900" b="1" dirty="0"/>
              <a:t> ; </a:t>
            </a:r>
          </a:p>
          <a:p>
            <a:pPr eaLnBrk="1" hangingPunct="1">
              <a:buClrTx/>
              <a:buNone/>
            </a:pPr>
            <a:endParaRPr lang="en-US" sz="2900" b="1" dirty="0"/>
          </a:p>
          <a:p>
            <a:pPr marL="0" indent="0" eaLnBrk="1" hangingPunct="1">
              <a:buClrTx/>
              <a:buNone/>
            </a:pPr>
            <a:r>
              <a:rPr lang="en-US" sz="2900" dirty="0"/>
              <a:t>where w</a:t>
            </a:r>
            <a:r>
              <a:rPr lang="en-US" sz="2900" baseline="-25000" dirty="0"/>
              <a:t>t</a:t>
            </a:r>
            <a:r>
              <a:rPr lang="en-US" sz="2900" dirty="0"/>
              <a:t> is a new white noise process with mean zero and constant variance. </a:t>
            </a:r>
          </a:p>
          <a:p>
            <a:pPr marL="0" indent="0">
              <a:buNone/>
            </a:pPr>
            <a:endParaRPr lang="en-US" sz="2900" dirty="0"/>
          </a:p>
          <a:p>
            <a:pPr marL="0" indent="0">
              <a:buNone/>
            </a:pPr>
            <a:r>
              <a:rPr lang="en-US" sz="2900" dirty="0"/>
              <a:t>As h</a:t>
            </a:r>
            <a:r>
              <a:rPr lang="en-US" sz="2900" baseline="-25000" dirty="0"/>
              <a:t>t</a:t>
            </a:r>
            <a:r>
              <a:rPr lang="en-US" sz="2900" dirty="0"/>
              <a:t> cannot be negative, the ARCH(q) model valid provided </a:t>
            </a:r>
            <a:r>
              <a:rPr lang="el-GR" sz="2900" dirty="0"/>
              <a:t>γ</a:t>
            </a:r>
            <a:r>
              <a:rPr lang="en-US" sz="2900" baseline="-25000" dirty="0"/>
              <a:t>0</a:t>
            </a:r>
            <a:r>
              <a:rPr lang="en-US" sz="2900" dirty="0"/>
              <a:t> &gt; 0 and </a:t>
            </a:r>
            <a:r>
              <a:rPr lang="el-GR" sz="2900" dirty="0"/>
              <a:t>γ</a:t>
            </a:r>
            <a:r>
              <a:rPr lang="en-US" sz="2900" baseline="-25000" dirty="0"/>
              <a:t>j</a:t>
            </a:r>
            <a:r>
              <a:rPr lang="en-US" sz="2900" dirty="0"/>
              <a:t> &gt;= 0 for j = 1, 2, …, q . Also, for </a:t>
            </a:r>
            <a:r>
              <a:rPr lang="en-US" sz="2900" dirty="0" err="1"/>
              <a:t>stationarity</a:t>
            </a:r>
            <a:r>
              <a:rPr lang="en-US" sz="2900" dirty="0"/>
              <a:t> conditions,  ∑</a:t>
            </a:r>
            <a:r>
              <a:rPr lang="el-GR" sz="2900" dirty="0"/>
              <a:t> γ</a:t>
            </a:r>
            <a:r>
              <a:rPr lang="en-US" sz="2900" baseline="-25000" dirty="0"/>
              <a:t>j</a:t>
            </a:r>
            <a:r>
              <a:rPr lang="en-US" sz="2900" dirty="0"/>
              <a:t> &lt; 1; j = 1, 2, …, q</a:t>
            </a:r>
            <a:r>
              <a:rPr lang="en-US" sz="2900" b="1" dirty="0"/>
              <a:t> </a:t>
            </a:r>
            <a:endParaRPr lang="en-US" sz="2900" dirty="0"/>
          </a:p>
        </p:txBody>
      </p:sp>
      <p:sp>
        <p:nvSpPr>
          <p:cNvPr id="6" name="Title 1"/>
          <p:cNvSpPr>
            <a:spLocks noGrp="1"/>
          </p:cNvSpPr>
          <p:nvPr>
            <p:ph type="title"/>
          </p:nvPr>
        </p:nvSpPr>
        <p:spPr>
          <a:xfrm>
            <a:off x="0" y="-61555"/>
            <a:ext cx="91440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ARCH Models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228600" y="1219200"/>
            <a:ext cx="8763000" cy="4648200"/>
          </a:xfrm>
        </p:spPr>
        <p:txBody>
          <a:bodyPr>
            <a:noAutofit/>
          </a:bodyPr>
          <a:lstStyle/>
          <a:p>
            <a:pPr>
              <a:buClrTx/>
            </a:pPr>
            <a:r>
              <a:rPr lang="en-US" sz="2900" dirty="0"/>
              <a:t> </a:t>
            </a:r>
            <a:r>
              <a:rPr lang="en-US" sz="2900" b="1" dirty="0"/>
              <a:t>Step 1: </a:t>
            </a:r>
            <a:r>
              <a:rPr lang="en-US" sz="2900" dirty="0"/>
              <a:t>The underlying variable/s should be stationary</a:t>
            </a:r>
          </a:p>
          <a:p>
            <a:pPr>
              <a:buClrTx/>
            </a:pPr>
            <a:r>
              <a:rPr lang="en-US" sz="2900" b="1" dirty="0"/>
              <a:t>Step 2 : </a:t>
            </a:r>
            <a:r>
              <a:rPr lang="en-US" sz="2900" dirty="0"/>
              <a:t>Estimate the regression or auto-regression model with OLS and obtain its residuals.</a:t>
            </a:r>
            <a:endParaRPr lang="en-US" sz="2900" b="1" dirty="0"/>
          </a:p>
          <a:p>
            <a:pPr>
              <a:buClrTx/>
            </a:pPr>
            <a:r>
              <a:rPr lang="en-US" sz="2900" b="1" dirty="0"/>
              <a:t>Step 3: </a:t>
            </a:r>
            <a:r>
              <a:rPr lang="en-US" sz="2900" dirty="0"/>
              <a:t> Test for the presence of </a:t>
            </a:r>
            <a:r>
              <a:rPr lang="en-US" sz="2900" dirty="0" err="1"/>
              <a:t>heteroscedasticity</a:t>
            </a:r>
            <a:r>
              <a:rPr lang="en-US" sz="2900" dirty="0"/>
              <a:t> in residual variance known as </a:t>
            </a:r>
            <a:r>
              <a:rPr lang="en-US" sz="2900" b="1" dirty="0"/>
              <a:t>“Test of ARCH Effect”</a:t>
            </a:r>
            <a:endParaRPr lang="en-US" sz="2900" dirty="0"/>
          </a:p>
          <a:p>
            <a:pPr>
              <a:buClrTx/>
            </a:pPr>
            <a:r>
              <a:rPr lang="en-US" sz="2900" b="1" dirty="0"/>
              <a:t>Step 4:</a:t>
            </a:r>
            <a:r>
              <a:rPr lang="en-US" sz="2900" dirty="0"/>
              <a:t> If the ARCH effect is present, estimate an ARCH model of appropriate lag (q) based on AIC/SBC criteria.</a:t>
            </a:r>
          </a:p>
          <a:p>
            <a:pPr>
              <a:buClrTx/>
            </a:pPr>
            <a:r>
              <a:rPr lang="en-US" sz="2900" dirty="0"/>
              <a:t>ARCH model is estimated with Maximum Likelihood Estimator.</a:t>
            </a:r>
          </a:p>
          <a:p>
            <a:pPr>
              <a:buClrTx/>
            </a:pPr>
            <a:endParaRPr lang="en-US" sz="2900" b="1" baseline="-25000" dirty="0"/>
          </a:p>
        </p:txBody>
      </p:sp>
      <p:sp>
        <p:nvSpPr>
          <p:cNvPr id="6" name="Title 1"/>
          <p:cNvSpPr>
            <a:spLocks noGrp="1"/>
          </p:cNvSpPr>
          <p:nvPr>
            <p:ph type="title"/>
          </p:nvPr>
        </p:nvSpPr>
        <p:spPr>
          <a:xfrm>
            <a:off x="0" y="-61555"/>
            <a:ext cx="91440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Estimation Steps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 y="-61555"/>
            <a:ext cx="91440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Estimation Steps</a:t>
            </a:r>
          </a:p>
        </p:txBody>
      </p:sp>
      <p:sp>
        <p:nvSpPr>
          <p:cNvPr id="15363" name="Content Placeholder 2"/>
          <p:cNvSpPr>
            <a:spLocks noGrp="1"/>
          </p:cNvSpPr>
          <p:nvPr>
            <p:ph idx="1"/>
          </p:nvPr>
        </p:nvSpPr>
        <p:spPr>
          <a:xfrm>
            <a:off x="228600" y="609600"/>
            <a:ext cx="8839200" cy="6172200"/>
          </a:xfrm>
        </p:spPr>
        <p:txBody>
          <a:bodyPr>
            <a:noAutofit/>
          </a:bodyPr>
          <a:lstStyle/>
          <a:p>
            <a:pPr eaLnBrk="1" hangingPunct="1">
              <a:buClrTx/>
              <a:buNone/>
            </a:pPr>
            <a:r>
              <a:rPr lang="en-US" sz="2800" b="1" u="sng" dirty="0"/>
              <a:t>AR(q)-ARCH(q) Model</a:t>
            </a:r>
          </a:p>
          <a:p>
            <a:pPr eaLnBrk="1" hangingPunct="1">
              <a:buClrTx/>
              <a:buNone/>
            </a:pPr>
            <a:r>
              <a:rPr lang="en-US" sz="2800" dirty="0"/>
              <a:t>Estimate the best fitting AR(q) model . So, the </a:t>
            </a:r>
          </a:p>
          <a:p>
            <a:pPr eaLnBrk="1" hangingPunct="1">
              <a:buClrTx/>
              <a:buNone/>
            </a:pPr>
            <a:r>
              <a:rPr lang="en-US" sz="2800" dirty="0"/>
              <a:t>assumption is …process needs to be stationary.</a:t>
            </a:r>
          </a:p>
          <a:p>
            <a:pPr eaLnBrk="1" hangingPunct="1">
              <a:buClrTx/>
              <a:buNone/>
            </a:pPr>
            <a:r>
              <a:rPr lang="en-US" sz="2800" dirty="0"/>
              <a:t>  </a:t>
            </a:r>
          </a:p>
          <a:p>
            <a:pPr eaLnBrk="1" hangingPunct="1">
              <a:buClrTx/>
              <a:buFont typeface="Wingdings" pitchFamily="2" charset="2"/>
              <a:buChar char="q"/>
            </a:pPr>
            <a:endParaRPr lang="en-US" sz="2800" dirty="0"/>
          </a:p>
          <a:p>
            <a:pPr>
              <a:buNone/>
            </a:pPr>
            <a:r>
              <a:rPr lang="en-US" sz="2800" dirty="0"/>
              <a:t>Obtain the squares of the error </a:t>
            </a:r>
            <a:r>
              <a:rPr lang="el-GR" sz="2800" dirty="0"/>
              <a:t>ε</a:t>
            </a:r>
            <a:r>
              <a:rPr lang="en-US" sz="2800" baseline="-25000" dirty="0"/>
              <a:t>t </a:t>
            </a:r>
            <a:r>
              <a:rPr lang="en-US" sz="2800" baseline="30000" dirty="0"/>
              <a:t>2</a:t>
            </a:r>
            <a:r>
              <a:rPr lang="en-US" sz="2800" dirty="0"/>
              <a:t> and regress them on a</a:t>
            </a:r>
          </a:p>
          <a:p>
            <a:pPr eaLnBrk="1" hangingPunct="1">
              <a:buClrTx/>
              <a:buNone/>
            </a:pPr>
            <a:r>
              <a:rPr lang="en-US" sz="2800" dirty="0"/>
              <a:t>Constant and </a:t>
            </a:r>
            <a:r>
              <a:rPr lang="en-US" sz="2800" i="1" dirty="0"/>
              <a:t>q</a:t>
            </a:r>
            <a:r>
              <a:rPr lang="en-US" sz="2800" dirty="0"/>
              <a:t> lagged values: where </a:t>
            </a:r>
            <a:r>
              <a:rPr lang="en-US" sz="2800" i="1" dirty="0"/>
              <a:t>q</a:t>
            </a:r>
            <a:r>
              <a:rPr lang="en-US" sz="2800" dirty="0"/>
              <a:t> is the length of</a:t>
            </a:r>
          </a:p>
          <a:p>
            <a:pPr eaLnBrk="1" hangingPunct="1">
              <a:buClrTx/>
              <a:buNone/>
            </a:pPr>
            <a:r>
              <a:rPr lang="en-US" sz="2800" dirty="0"/>
              <a:t>ARCH lags. </a:t>
            </a:r>
          </a:p>
          <a:p>
            <a:pPr eaLnBrk="1" hangingPunct="1">
              <a:buClrTx/>
              <a:buNone/>
            </a:pPr>
            <a:endParaRPr lang="en-US" sz="2800" dirty="0"/>
          </a:p>
          <a:p>
            <a:pPr eaLnBrk="1" hangingPunct="1">
              <a:buClrTx/>
              <a:buNone/>
            </a:pPr>
            <a:r>
              <a:rPr lang="en-US" sz="2800" dirty="0"/>
              <a:t>under the null hypothesis that conditional</a:t>
            </a:r>
          </a:p>
          <a:p>
            <a:pPr eaLnBrk="1" hangingPunct="1">
              <a:buClrTx/>
              <a:buNone/>
            </a:pPr>
            <a:r>
              <a:rPr lang="en-US" sz="2800" dirty="0" err="1"/>
              <a:t>Heteroscedasticity</a:t>
            </a:r>
            <a:r>
              <a:rPr lang="en-US" sz="2800" dirty="0"/>
              <a:t> or ARCH disturbance effect is present.</a:t>
            </a:r>
          </a:p>
        </p:txBody>
      </p:sp>
      <p:pic>
        <p:nvPicPr>
          <p:cNvPr id="15365" name="Picture 2" descr=" y_t = a_0 + a_1 y_{t-1} + \cdots + a_q y_{t-q} + \epsilon_t = a_0 + \sum_{i=1}^q a_i y_{t-i} + \epsilon_t "/>
          <p:cNvPicPr>
            <a:picLocks noChangeAspect="1" noChangeArrowheads="1"/>
          </p:cNvPicPr>
          <p:nvPr/>
        </p:nvPicPr>
        <p:blipFill>
          <a:blip r:embed="rId2" cstate="print"/>
          <a:srcRect/>
          <a:stretch>
            <a:fillRect/>
          </a:stretch>
        </p:blipFill>
        <p:spPr bwMode="auto">
          <a:xfrm>
            <a:off x="1752600" y="2286000"/>
            <a:ext cx="6629400" cy="762000"/>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15366" name="Picture 4" descr=" \hat \epsilon_t^2 = \hat \alpha_0 + \sum_{i=1}^{q} \hat \alpha_i \hat \epsilon_{t-i}^2"/>
          <p:cNvPicPr>
            <a:picLocks noChangeAspect="1" noChangeArrowheads="1"/>
          </p:cNvPicPr>
          <p:nvPr/>
        </p:nvPicPr>
        <p:blipFill>
          <a:blip r:embed="rId3" cstate="print"/>
          <a:srcRect/>
          <a:stretch>
            <a:fillRect/>
          </a:stretch>
        </p:blipFill>
        <p:spPr bwMode="auto">
          <a:xfrm>
            <a:off x="3276600" y="4495800"/>
            <a:ext cx="2743200" cy="533400"/>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 y="-61555"/>
            <a:ext cx="91440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Estimation Steps</a:t>
            </a:r>
          </a:p>
        </p:txBody>
      </p:sp>
      <p:sp>
        <p:nvSpPr>
          <p:cNvPr id="15363" name="Content Placeholder 2"/>
          <p:cNvSpPr>
            <a:spLocks noGrp="1"/>
          </p:cNvSpPr>
          <p:nvPr>
            <p:ph idx="1"/>
          </p:nvPr>
        </p:nvSpPr>
        <p:spPr>
          <a:xfrm>
            <a:off x="0" y="1066800"/>
            <a:ext cx="9144000" cy="4953000"/>
          </a:xfrm>
        </p:spPr>
        <p:txBody>
          <a:bodyPr>
            <a:noAutofit/>
          </a:bodyPr>
          <a:lstStyle/>
          <a:p>
            <a:pPr>
              <a:buClrTx/>
              <a:buNone/>
            </a:pPr>
            <a:r>
              <a:rPr lang="en-US" sz="2900" b="1" dirty="0"/>
              <a:t>	</a:t>
            </a:r>
            <a:r>
              <a:rPr lang="en-US" sz="2900" b="1" u="sng" dirty="0"/>
              <a:t>(</a:t>
            </a:r>
            <a:r>
              <a:rPr lang="en-US" sz="2900" b="1" u="sng" dirty="0" err="1"/>
              <a:t>y</a:t>
            </a:r>
            <a:r>
              <a:rPr lang="en-US" sz="2900" b="1" u="sng" baseline="-25000" dirty="0" err="1"/>
              <a:t>t</a:t>
            </a:r>
            <a:r>
              <a:rPr lang="en-US" sz="2900" b="1" u="sng" dirty="0"/>
              <a:t> = </a:t>
            </a:r>
            <a:r>
              <a:rPr lang="el-GR" sz="2900" b="1" u="sng" dirty="0"/>
              <a:t>β</a:t>
            </a:r>
            <a:r>
              <a:rPr lang="en-US" sz="2900" b="1" u="sng" dirty="0" err="1"/>
              <a:t>x</a:t>
            </a:r>
            <a:r>
              <a:rPr lang="en-US" sz="2900" b="1" u="sng" baseline="-25000" dirty="0" err="1"/>
              <a:t>t</a:t>
            </a:r>
            <a:r>
              <a:rPr lang="en-US" sz="2900" b="1" u="sng" dirty="0"/>
              <a:t> + </a:t>
            </a:r>
            <a:r>
              <a:rPr lang="en-US" sz="2900" b="1" u="sng" dirty="0" err="1"/>
              <a:t>u</a:t>
            </a:r>
            <a:r>
              <a:rPr lang="en-US" sz="2900" b="1" u="sng" baseline="-25000" dirty="0" err="1"/>
              <a:t>t</a:t>
            </a:r>
            <a:r>
              <a:rPr lang="en-US" sz="2900" b="1" u="sng" dirty="0"/>
              <a:t>)- AR(1)-ARCH (q) Model</a:t>
            </a:r>
          </a:p>
          <a:p>
            <a:pPr>
              <a:buClrTx/>
              <a:buNone/>
            </a:pPr>
            <a:r>
              <a:rPr lang="en-US" sz="2900" dirty="0"/>
              <a:t>     Estimate the model by OLS </a:t>
            </a:r>
            <a:r>
              <a:rPr lang="en-US" sz="2900" u="sng" dirty="0"/>
              <a:t>(</a:t>
            </a:r>
            <a:r>
              <a:rPr lang="en-US" sz="2900" u="sng" dirty="0" err="1"/>
              <a:t>y</a:t>
            </a:r>
            <a:r>
              <a:rPr lang="en-US" sz="2900" u="sng" baseline="-25000" dirty="0" err="1"/>
              <a:t>t</a:t>
            </a:r>
            <a:r>
              <a:rPr lang="en-US" sz="2900" u="sng" dirty="0"/>
              <a:t> = </a:t>
            </a:r>
            <a:r>
              <a:rPr lang="el-GR" sz="2900" u="sng" dirty="0"/>
              <a:t>β</a:t>
            </a:r>
            <a:r>
              <a:rPr lang="en-US" sz="2900" u="sng" dirty="0" err="1"/>
              <a:t>x</a:t>
            </a:r>
            <a:r>
              <a:rPr lang="en-US" sz="2900" u="sng" baseline="-25000" dirty="0" err="1"/>
              <a:t>t</a:t>
            </a:r>
            <a:r>
              <a:rPr lang="en-US" sz="2900" u="sng" dirty="0"/>
              <a:t> + </a:t>
            </a:r>
            <a:r>
              <a:rPr lang="el-GR" sz="2900" u="sng" dirty="0"/>
              <a:t>ε</a:t>
            </a:r>
            <a:r>
              <a:rPr lang="en-US" sz="2900" u="sng" baseline="-25000" dirty="0"/>
              <a:t>t</a:t>
            </a:r>
            <a:r>
              <a:rPr lang="en-US" sz="2900" u="sng" dirty="0"/>
              <a:t>)</a:t>
            </a:r>
            <a:r>
              <a:rPr lang="en-US" sz="2900" dirty="0"/>
              <a:t> with one autoregressive lagged term. </a:t>
            </a:r>
          </a:p>
          <a:p>
            <a:pPr>
              <a:buClrTx/>
              <a:buNone/>
            </a:pPr>
            <a:r>
              <a:rPr lang="en-US" sz="2900" dirty="0"/>
              <a:t>    Obtain the squared error term </a:t>
            </a:r>
            <a:r>
              <a:rPr lang="el-GR" sz="2900" dirty="0"/>
              <a:t>ε</a:t>
            </a:r>
            <a:r>
              <a:rPr lang="en-US" sz="2900" baseline="-25000" dirty="0"/>
              <a:t>t </a:t>
            </a:r>
            <a:r>
              <a:rPr lang="en-US" sz="2900" baseline="30000" dirty="0"/>
              <a:t>2</a:t>
            </a:r>
            <a:r>
              <a:rPr lang="en-US" sz="2900" dirty="0"/>
              <a:t> and regress </a:t>
            </a:r>
            <a:r>
              <a:rPr lang="el-GR" sz="2900" dirty="0"/>
              <a:t>ε</a:t>
            </a:r>
            <a:r>
              <a:rPr lang="en-US" sz="2900" baseline="-25000" dirty="0"/>
              <a:t>t </a:t>
            </a:r>
            <a:r>
              <a:rPr lang="en-US" sz="2900" baseline="30000" dirty="0"/>
              <a:t>2 </a:t>
            </a:r>
            <a:r>
              <a:rPr lang="en-US" sz="2900" dirty="0"/>
              <a:t>on a constant and </a:t>
            </a:r>
            <a:r>
              <a:rPr lang="en-US" sz="2900" i="1" dirty="0"/>
              <a:t>q</a:t>
            </a:r>
            <a:r>
              <a:rPr lang="en-US" sz="2900" dirty="0"/>
              <a:t> lagged values: where </a:t>
            </a:r>
            <a:r>
              <a:rPr lang="en-US" sz="2900" i="1" dirty="0"/>
              <a:t>q</a:t>
            </a:r>
            <a:r>
              <a:rPr lang="en-US" sz="2900" dirty="0"/>
              <a:t> is the length of ARCH lags. </a:t>
            </a:r>
          </a:p>
          <a:p>
            <a:pPr eaLnBrk="1" hangingPunct="1">
              <a:buClrTx/>
              <a:buNone/>
            </a:pPr>
            <a:endParaRPr lang="en-US" sz="2900" dirty="0"/>
          </a:p>
          <a:p>
            <a:pPr>
              <a:buNone/>
            </a:pPr>
            <a:r>
              <a:rPr lang="en-US" sz="2900" dirty="0"/>
              <a:t>    under the null hypothesis that conditional </a:t>
            </a:r>
            <a:r>
              <a:rPr lang="en-US" sz="2900" dirty="0" err="1"/>
              <a:t>heteroscedasticity</a:t>
            </a:r>
            <a:r>
              <a:rPr lang="en-US" sz="2900" dirty="0"/>
              <a:t> or </a:t>
            </a:r>
            <a:r>
              <a:rPr lang="en-US" sz="2800" dirty="0"/>
              <a:t>ARCH disturbance effect is present.</a:t>
            </a:r>
          </a:p>
          <a:p>
            <a:pPr eaLnBrk="1" hangingPunct="1">
              <a:buClrTx/>
              <a:buNone/>
            </a:pPr>
            <a:r>
              <a:rPr lang="en-US" sz="2900" dirty="0"/>
              <a:t>    is present. </a:t>
            </a:r>
          </a:p>
        </p:txBody>
      </p:sp>
      <p:pic>
        <p:nvPicPr>
          <p:cNvPr id="15366" name="Picture 4" descr=" \hat \epsilon_t^2 = \hat \alpha_0 + \sum_{i=1}^{q} \hat \alpha_i \hat \epsilon_{t-i}^2"/>
          <p:cNvPicPr>
            <a:picLocks noChangeAspect="1" noChangeArrowheads="1"/>
          </p:cNvPicPr>
          <p:nvPr/>
        </p:nvPicPr>
        <p:blipFill>
          <a:blip r:embed="rId2" cstate="print"/>
          <a:srcRect/>
          <a:stretch>
            <a:fillRect/>
          </a:stretch>
        </p:blipFill>
        <p:spPr bwMode="auto">
          <a:xfrm>
            <a:off x="3276600" y="3810000"/>
            <a:ext cx="2743200" cy="533400"/>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 y="-61555"/>
            <a:ext cx="91440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ARCH Effect Test</a:t>
            </a:r>
          </a:p>
        </p:txBody>
      </p:sp>
      <p:sp>
        <p:nvSpPr>
          <p:cNvPr id="15363" name="Content Placeholder 2"/>
          <p:cNvSpPr>
            <a:spLocks noGrp="1"/>
          </p:cNvSpPr>
          <p:nvPr>
            <p:ph idx="1"/>
          </p:nvPr>
        </p:nvSpPr>
        <p:spPr>
          <a:xfrm>
            <a:off x="0" y="838200"/>
            <a:ext cx="9144000" cy="6019800"/>
          </a:xfrm>
        </p:spPr>
        <p:txBody>
          <a:bodyPr>
            <a:noAutofit/>
          </a:bodyPr>
          <a:lstStyle/>
          <a:p>
            <a:pPr>
              <a:buClrTx/>
              <a:buNone/>
            </a:pPr>
            <a:r>
              <a:rPr lang="en-US" sz="2900" b="1" dirty="0"/>
              <a:t>	</a:t>
            </a:r>
            <a:r>
              <a:rPr lang="en-US" sz="2900" dirty="0"/>
              <a:t>Obtain the squared error term </a:t>
            </a:r>
            <a:r>
              <a:rPr lang="el-GR" sz="2900" dirty="0"/>
              <a:t>ε</a:t>
            </a:r>
            <a:r>
              <a:rPr lang="en-US" sz="2900" baseline="-25000" dirty="0"/>
              <a:t>t </a:t>
            </a:r>
            <a:r>
              <a:rPr lang="en-US" sz="2900" baseline="30000" dirty="0"/>
              <a:t>2</a:t>
            </a:r>
            <a:r>
              <a:rPr lang="en-US" sz="2900" dirty="0"/>
              <a:t> (obtained from regression or auto-regression model) and regress </a:t>
            </a:r>
            <a:r>
              <a:rPr lang="el-GR" sz="2900" dirty="0"/>
              <a:t>ε</a:t>
            </a:r>
            <a:r>
              <a:rPr lang="en-US" sz="2900" baseline="-25000" dirty="0"/>
              <a:t>t </a:t>
            </a:r>
            <a:r>
              <a:rPr lang="en-US" sz="2900" baseline="30000" dirty="0"/>
              <a:t>2 </a:t>
            </a:r>
            <a:r>
              <a:rPr lang="en-US" sz="2900" dirty="0"/>
              <a:t>on a constant and </a:t>
            </a:r>
            <a:r>
              <a:rPr lang="en-US" sz="2900" i="1" dirty="0"/>
              <a:t>q</a:t>
            </a:r>
            <a:r>
              <a:rPr lang="en-US" sz="2900" dirty="0"/>
              <a:t> lagged values: where </a:t>
            </a:r>
            <a:r>
              <a:rPr lang="en-US" sz="2900" i="1" dirty="0"/>
              <a:t>q</a:t>
            </a:r>
            <a:r>
              <a:rPr lang="en-US" sz="2900" dirty="0"/>
              <a:t> is the length of ARCH lags. </a:t>
            </a:r>
          </a:p>
          <a:p>
            <a:pPr eaLnBrk="1" hangingPunct="1">
              <a:buClrTx/>
              <a:buNone/>
            </a:pPr>
            <a:r>
              <a:rPr lang="en-US" sz="2900" dirty="0"/>
              <a:t>     </a:t>
            </a:r>
          </a:p>
          <a:p>
            <a:pPr>
              <a:buNone/>
            </a:pPr>
            <a:r>
              <a:rPr lang="en-US" sz="2900" dirty="0"/>
              <a:t>    </a:t>
            </a:r>
          </a:p>
          <a:p>
            <a:pPr>
              <a:buNone/>
            </a:pPr>
            <a:r>
              <a:rPr lang="en-US" sz="2900" dirty="0"/>
              <a:t>    Test there is no autocorrelation in error variance, that is, </a:t>
            </a:r>
            <a:r>
              <a:rPr lang="en-US" sz="2400" dirty="0"/>
              <a:t>H</a:t>
            </a:r>
            <a:r>
              <a:rPr lang="en-US" sz="2400" baseline="-25000" dirty="0"/>
              <a:t>0</a:t>
            </a:r>
            <a:r>
              <a:rPr lang="en-US" sz="2400" dirty="0"/>
              <a:t> : </a:t>
            </a:r>
            <a:r>
              <a:rPr lang="el-GR" sz="2400" dirty="0"/>
              <a:t>α</a:t>
            </a:r>
            <a:r>
              <a:rPr lang="en-US" sz="2400" baseline="-25000" dirty="0"/>
              <a:t>1</a:t>
            </a:r>
            <a:r>
              <a:rPr lang="en-US" sz="2400" dirty="0"/>
              <a:t> = </a:t>
            </a:r>
            <a:r>
              <a:rPr lang="el-GR" sz="2400" dirty="0"/>
              <a:t>α</a:t>
            </a:r>
            <a:r>
              <a:rPr lang="en-US" sz="2400" baseline="-25000" dirty="0"/>
              <a:t>2</a:t>
            </a:r>
            <a:r>
              <a:rPr lang="en-US" sz="2400" dirty="0"/>
              <a:t> = …= </a:t>
            </a:r>
            <a:r>
              <a:rPr lang="el-GR" sz="2400" dirty="0"/>
              <a:t>α</a:t>
            </a:r>
            <a:r>
              <a:rPr lang="en-US" sz="2400" baseline="-25000" dirty="0"/>
              <a:t>q</a:t>
            </a:r>
            <a:r>
              <a:rPr lang="en-US" sz="2400" dirty="0"/>
              <a:t> = 0 against</a:t>
            </a:r>
          </a:p>
          <a:p>
            <a:pPr>
              <a:buNone/>
            </a:pPr>
            <a:r>
              <a:rPr lang="en-US" sz="2400" dirty="0"/>
              <a:t>     H</a:t>
            </a:r>
            <a:r>
              <a:rPr lang="en-US" sz="2400" baseline="-25000" dirty="0"/>
              <a:t>1</a:t>
            </a:r>
            <a:r>
              <a:rPr lang="en-US" sz="2400" dirty="0"/>
              <a:t> : </a:t>
            </a:r>
            <a:r>
              <a:rPr lang="el-GR" sz="2400" dirty="0"/>
              <a:t>α</a:t>
            </a:r>
            <a:r>
              <a:rPr lang="en-US" sz="2400" baseline="-25000" dirty="0"/>
              <a:t>1</a:t>
            </a:r>
            <a:r>
              <a:rPr lang="en-US" sz="2400" dirty="0"/>
              <a:t> ≠ </a:t>
            </a:r>
            <a:r>
              <a:rPr lang="el-GR" sz="2400" dirty="0"/>
              <a:t>α</a:t>
            </a:r>
            <a:r>
              <a:rPr lang="en-US" sz="2400" baseline="-25000" dirty="0"/>
              <a:t>2</a:t>
            </a:r>
            <a:r>
              <a:rPr lang="en-US" sz="2400" dirty="0"/>
              <a:t> ≠ … ≠ </a:t>
            </a:r>
            <a:r>
              <a:rPr lang="el-GR" sz="2400" dirty="0"/>
              <a:t>α</a:t>
            </a:r>
            <a:r>
              <a:rPr lang="en-US" sz="2400" baseline="-25000" dirty="0"/>
              <a:t>q</a:t>
            </a:r>
            <a:r>
              <a:rPr lang="en-US" sz="2400" dirty="0"/>
              <a:t> ≠ 0, </a:t>
            </a:r>
          </a:p>
          <a:p>
            <a:pPr>
              <a:buNone/>
            </a:pPr>
            <a:r>
              <a:rPr lang="en-US" sz="2400" dirty="0"/>
              <a:t>     </a:t>
            </a:r>
            <a:r>
              <a:rPr lang="en-US" sz="2900" dirty="0"/>
              <a:t>This can be tested by both F-statistic and Chi Square Statistic = nR</a:t>
            </a:r>
            <a:r>
              <a:rPr lang="en-US" sz="2900" baseline="30000" dirty="0"/>
              <a:t>2 </a:t>
            </a:r>
            <a:r>
              <a:rPr lang="en-US" sz="2900" dirty="0"/>
              <a:t>. If  accepted, then </a:t>
            </a:r>
            <a:r>
              <a:rPr lang="en-US" sz="2900" dirty="0" err="1"/>
              <a:t>Var</a:t>
            </a:r>
            <a:r>
              <a:rPr lang="en-US" sz="2900" dirty="0"/>
              <a:t> (</a:t>
            </a:r>
            <a:r>
              <a:rPr lang="el-GR" sz="2900" dirty="0"/>
              <a:t>ε</a:t>
            </a:r>
            <a:r>
              <a:rPr lang="en-US" sz="2900" baseline="-25000" dirty="0"/>
              <a:t>t </a:t>
            </a:r>
            <a:r>
              <a:rPr lang="en-US" sz="2900" baseline="30000" dirty="0"/>
              <a:t>2</a:t>
            </a:r>
            <a:r>
              <a:rPr lang="en-US" sz="2900" dirty="0"/>
              <a:t> ) = </a:t>
            </a:r>
            <a:r>
              <a:rPr lang="el-GR" sz="2900" dirty="0"/>
              <a:t>α</a:t>
            </a:r>
            <a:r>
              <a:rPr lang="en-US" sz="2900" baseline="-25000" dirty="0"/>
              <a:t>0</a:t>
            </a:r>
            <a:r>
              <a:rPr lang="en-US" sz="2900" dirty="0"/>
              <a:t> implying that there is no ARCH effect.</a:t>
            </a:r>
          </a:p>
          <a:p>
            <a:pPr>
              <a:buNone/>
            </a:pPr>
            <a:r>
              <a:rPr lang="en-US" sz="2900" baseline="-25000" dirty="0"/>
              <a:t>     </a:t>
            </a:r>
            <a:endParaRPr lang="en-US" sz="2900" dirty="0"/>
          </a:p>
        </p:txBody>
      </p:sp>
      <p:pic>
        <p:nvPicPr>
          <p:cNvPr id="15366" name="Picture 4" descr=" \hat \epsilon_t^2 = \hat \alpha_0 + \sum_{i=1}^{q} \hat \alpha_i \hat \epsilon_{t-i}^2"/>
          <p:cNvPicPr>
            <a:picLocks noChangeAspect="1" noChangeArrowheads="1"/>
          </p:cNvPicPr>
          <p:nvPr/>
        </p:nvPicPr>
        <p:blipFill>
          <a:blip r:embed="rId2" cstate="print"/>
          <a:srcRect/>
          <a:stretch>
            <a:fillRect/>
          </a:stretch>
        </p:blipFill>
        <p:spPr bwMode="auto">
          <a:xfrm>
            <a:off x="2971800" y="2667000"/>
            <a:ext cx="2743200" cy="533400"/>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61555"/>
            <a:ext cx="89916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Important Notes</a:t>
            </a:r>
          </a:p>
        </p:txBody>
      </p:sp>
      <p:sp>
        <p:nvSpPr>
          <p:cNvPr id="15363" name="Content Placeholder 2"/>
          <p:cNvSpPr>
            <a:spLocks noGrp="1"/>
          </p:cNvSpPr>
          <p:nvPr>
            <p:ph idx="1"/>
          </p:nvPr>
        </p:nvSpPr>
        <p:spPr>
          <a:xfrm>
            <a:off x="304800" y="838200"/>
            <a:ext cx="8839200" cy="5410200"/>
          </a:xfrm>
        </p:spPr>
        <p:txBody>
          <a:bodyPr>
            <a:noAutofit/>
          </a:bodyPr>
          <a:lstStyle/>
          <a:p>
            <a:pPr eaLnBrk="1" hangingPunct="1">
              <a:buClrTx/>
              <a:buNone/>
            </a:pPr>
            <a:endParaRPr lang="en-US" sz="2900" dirty="0"/>
          </a:p>
          <a:p>
            <a:r>
              <a:rPr lang="en-US" sz="2900" dirty="0"/>
              <a:t> In the absence of ARCH components, ARCH (q) = AR(q)</a:t>
            </a:r>
          </a:p>
          <a:p>
            <a:pPr eaLnBrk="1" hangingPunct="1">
              <a:buClrTx/>
            </a:pPr>
            <a:r>
              <a:rPr lang="en-US" sz="2900" dirty="0"/>
              <a:t>ARCH model is more of a moving average specification than a </a:t>
            </a:r>
            <a:r>
              <a:rPr lang="en-US" sz="2900" dirty="0" err="1"/>
              <a:t>autoregression</a:t>
            </a:r>
            <a:r>
              <a:rPr lang="en-US" sz="2900" dirty="0"/>
              <a:t>!!</a:t>
            </a:r>
          </a:p>
          <a:p>
            <a:pPr eaLnBrk="1" hangingPunct="1">
              <a:buClrTx/>
            </a:pPr>
            <a:r>
              <a:rPr lang="en-US" sz="2900" dirty="0"/>
              <a:t>Do not confuse with autocorrelation of the error term with ARCH model. In ARCH model, it is the variance of error term that depends on the previous error term.</a:t>
            </a:r>
          </a:p>
          <a:p>
            <a:pPr eaLnBrk="1" hangingPunct="1">
              <a:buClrTx/>
            </a:pPr>
            <a:r>
              <a:rPr lang="en-US" sz="2900" dirty="0"/>
              <a:t>The presence of ARCH effect does not invalidate the OLS estimates, but leads to invalid hypothesis testing.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38550" y="-61555"/>
            <a:ext cx="825305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Problems of ARCH Models</a:t>
            </a:r>
          </a:p>
        </p:txBody>
      </p:sp>
      <p:sp>
        <p:nvSpPr>
          <p:cNvPr id="15363" name="Content Placeholder 2"/>
          <p:cNvSpPr>
            <a:spLocks noGrp="1"/>
          </p:cNvSpPr>
          <p:nvPr>
            <p:ph idx="1"/>
          </p:nvPr>
        </p:nvSpPr>
        <p:spPr>
          <a:xfrm>
            <a:off x="304800" y="838200"/>
            <a:ext cx="8610600" cy="5638800"/>
          </a:xfrm>
        </p:spPr>
        <p:txBody>
          <a:bodyPr>
            <a:noAutofit/>
          </a:bodyPr>
          <a:lstStyle/>
          <a:p>
            <a:pPr eaLnBrk="1" hangingPunct="1">
              <a:buClrTx/>
            </a:pPr>
            <a:r>
              <a:rPr lang="en-US" sz="2900" dirty="0"/>
              <a:t>The intuition behind the ARCH(1) model is that short-run conditional variance/volatility of the series is a function of the immediate past values of the squared error term </a:t>
            </a:r>
          </a:p>
          <a:p>
            <a:pPr eaLnBrk="1" hangingPunct="1">
              <a:buClrTx/>
            </a:pPr>
            <a:endParaRPr lang="en-US" sz="2900" dirty="0"/>
          </a:p>
          <a:p>
            <a:pPr eaLnBrk="1" hangingPunct="1">
              <a:buClrTx/>
            </a:pPr>
            <a:r>
              <a:rPr lang="en-US" sz="2900" dirty="0"/>
              <a:t>ARCH (q) is an extension of ARCH(1) model, and useful when volatility of the series is expected to change more slowly than in ARCH(1) model.  Works best when volatility is a short-memory process!!</a:t>
            </a:r>
          </a:p>
          <a:p>
            <a:pPr eaLnBrk="1" hangingPunct="1">
              <a:buClrTx/>
            </a:pPr>
            <a:endParaRPr lang="en-US" sz="2900" dirty="0"/>
          </a:p>
          <a:p>
            <a:pPr eaLnBrk="1" hangingPunct="1">
              <a:buClrTx/>
            </a:pPr>
            <a:r>
              <a:rPr lang="en-US" sz="2900" dirty="0"/>
              <a:t> In case of a long memory process, ARCH(q) models are difficult to estimate!!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6038"/>
            <a:ext cx="8229600" cy="792162"/>
          </a:xfrm>
        </p:spPr>
        <p:txBody>
          <a:bodyPr>
            <a:normAutofit/>
          </a:bodyPr>
          <a:lstStyle/>
          <a:p>
            <a:pPr eaLnBrk="1" hangingPunct="1"/>
            <a:r>
              <a:rPr lang="en-US" sz="4000" b="1" dirty="0"/>
              <a:t>GARCH Models</a:t>
            </a:r>
          </a:p>
        </p:txBody>
      </p:sp>
      <p:sp>
        <p:nvSpPr>
          <p:cNvPr id="3" name="Content Placeholder 2"/>
          <p:cNvSpPr>
            <a:spLocks noGrp="1"/>
          </p:cNvSpPr>
          <p:nvPr>
            <p:ph idx="1"/>
          </p:nvPr>
        </p:nvSpPr>
        <p:spPr>
          <a:xfrm>
            <a:off x="457200" y="1219200"/>
            <a:ext cx="8229600" cy="5181600"/>
          </a:xfrm>
        </p:spPr>
        <p:txBody>
          <a:bodyPr rtlCol="0">
            <a:normAutofit fontScale="92500" lnSpcReduction="10000"/>
          </a:bodyPr>
          <a:lstStyle/>
          <a:p>
            <a:pPr eaLnBrk="1" fontAlgn="auto" hangingPunct="1">
              <a:spcAft>
                <a:spcPts val="0"/>
              </a:spcAft>
              <a:buFont typeface="Arial" pitchFamily="34" charset="0"/>
              <a:buChar char="•"/>
              <a:defRPr/>
            </a:pPr>
            <a:r>
              <a:rPr lang="en-US" dirty="0"/>
              <a:t>A useful generalization of ARCH model is the GARCH parameterization introduced by </a:t>
            </a:r>
            <a:r>
              <a:rPr lang="en-US" dirty="0" err="1"/>
              <a:t>Bollerslev</a:t>
            </a:r>
            <a:r>
              <a:rPr lang="en-US" dirty="0"/>
              <a:t> (1986)</a:t>
            </a:r>
          </a:p>
          <a:p>
            <a:pPr eaLnBrk="1" fontAlgn="auto" hangingPunct="1">
              <a:spcAft>
                <a:spcPts val="0"/>
              </a:spcAft>
              <a:buFont typeface="Arial" pitchFamily="34" charset="0"/>
              <a:buChar char="•"/>
              <a:defRPr/>
            </a:pPr>
            <a:endParaRPr lang="en-US" sz="1500" dirty="0"/>
          </a:p>
          <a:p>
            <a:pPr eaLnBrk="1" fontAlgn="auto" hangingPunct="1">
              <a:spcAft>
                <a:spcPts val="0"/>
              </a:spcAft>
              <a:buFont typeface="Arial" pitchFamily="34" charset="0"/>
              <a:buChar char="•"/>
              <a:defRPr/>
            </a:pPr>
            <a:r>
              <a:rPr lang="en-US" dirty="0"/>
              <a:t>This model is also a weighted average of past squared residuals, but it has declining weights that never go completely to zero</a:t>
            </a:r>
          </a:p>
          <a:p>
            <a:pPr eaLnBrk="1" fontAlgn="auto" hangingPunct="1">
              <a:spcAft>
                <a:spcPts val="0"/>
              </a:spcAft>
              <a:buFont typeface="Arial" pitchFamily="34" charset="0"/>
              <a:buChar char="•"/>
              <a:defRPr/>
            </a:pPr>
            <a:endParaRPr lang="en-US" sz="1500" dirty="0"/>
          </a:p>
          <a:p>
            <a:pPr eaLnBrk="1" fontAlgn="auto" hangingPunct="1">
              <a:spcAft>
                <a:spcPts val="0"/>
              </a:spcAft>
              <a:buFont typeface="Arial" pitchFamily="34" charset="0"/>
              <a:buChar char="•"/>
              <a:defRPr/>
            </a:pPr>
            <a:r>
              <a:rPr lang="en-US" dirty="0"/>
              <a:t>It gives parsimonious models that are easy to estimate and, even in its simplest form, has proven surprisingly successful in predicting conditional variances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76200"/>
            <a:ext cx="8229600" cy="944562"/>
          </a:xfrm>
        </p:spPr>
        <p:txBody>
          <a:bodyPr vert="horz" lIns="91440" tIns="45720" rIns="91440" bIns="45720" rtlCol="0" anchor="ctr">
            <a:normAutofit/>
          </a:bodyPr>
          <a:lstStyle/>
          <a:p>
            <a:r>
              <a:rPr lang="en-US" sz="4000" b="1" dirty="0"/>
              <a:t>GARCH Models</a:t>
            </a:r>
          </a:p>
        </p:txBody>
      </p:sp>
      <p:sp>
        <p:nvSpPr>
          <p:cNvPr id="3" name="Content Placeholder 2"/>
          <p:cNvSpPr>
            <a:spLocks noGrp="1"/>
          </p:cNvSpPr>
          <p:nvPr>
            <p:ph idx="1"/>
          </p:nvPr>
        </p:nvSpPr>
        <p:spPr>
          <a:xfrm>
            <a:off x="152400" y="990600"/>
            <a:ext cx="8839200" cy="5486400"/>
          </a:xfrm>
        </p:spPr>
        <p:txBody>
          <a:bodyPr rtlCol="0">
            <a:noAutofit/>
          </a:bodyPr>
          <a:lstStyle/>
          <a:p>
            <a:pPr eaLnBrk="1" fontAlgn="auto" hangingPunct="1">
              <a:spcAft>
                <a:spcPts val="0"/>
              </a:spcAft>
              <a:buFont typeface="Arial" pitchFamily="34" charset="0"/>
              <a:buChar char="•"/>
              <a:defRPr/>
            </a:pPr>
            <a:r>
              <a:rPr lang="en-US" sz="2900" dirty="0"/>
              <a:t>The most widely used GARCH specification asserts that the best predictor of the variance in the next period is a weighted average of the long-run average variance, the variance predicted for this period, and the new information in this period that is captured by the most recent squared residual</a:t>
            </a:r>
          </a:p>
          <a:p>
            <a:pPr eaLnBrk="1" fontAlgn="auto" hangingPunct="1">
              <a:spcAft>
                <a:spcPts val="0"/>
              </a:spcAft>
              <a:buFont typeface="Arial" pitchFamily="34" charset="0"/>
              <a:buChar char="•"/>
              <a:defRPr/>
            </a:pPr>
            <a:endParaRPr lang="en-US" sz="2900" dirty="0"/>
          </a:p>
          <a:p>
            <a:pPr eaLnBrk="1" fontAlgn="auto" hangingPunct="1">
              <a:spcAft>
                <a:spcPts val="0"/>
              </a:spcAft>
              <a:buFont typeface="Arial" pitchFamily="34" charset="0"/>
              <a:buChar char="•"/>
              <a:defRPr/>
            </a:pPr>
            <a:r>
              <a:rPr lang="en-US" sz="2900" dirty="0"/>
              <a:t>Consider the trader who knows that the long-run average daily standard deviation of the Standard &amp; Poor’s 500 is 1 percent that the forecast he made yesterday was 2 percent and the unexpected return observed today is 3 percent.</a:t>
            </a:r>
          </a:p>
          <a:p>
            <a:pPr eaLnBrk="1" fontAlgn="auto" hangingPunct="1">
              <a:spcAft>
                <a:spcPts val="0"/>
              </a:spcAft>
              <a:buFont typeface="Arial" pitchFamily="34" charset="0"/>
              <a:buChar char="•"/>
              <a:defRPr/>
            </a:pPr>
            <a:endParaRPr lang="en-US" sz="29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6200"/>
            <a:ext cx="8229600" cy="715962"/>
          </a:xfrm>
        </p:spPr>
        <p:txBody>
          <a:bodyPr vert="horz" lIns="91440" tIns="45720" rIns="91440" bIns="45720" rtlCol="0" anchor="ctr">
            <a:normAutofit/>
          </a:bodyPr>
          <a:lstStyle/>
          <a:p>
            <a:r>
              <a:rPr lang="en-US" sz="4000" b="1" dirty="0"/>
              <a:t>GARCH Models</a:t>
            </a:r>
          </a:p>
        </p:txBody>
      </p:sp>
      <p:sp>
        <p:nvSpPr>
          <p:cNvPr id="3" name="Content Placeholder 2"/>
          <p:cNvSpPr>
            <a:spLocks noGrp="1"/>
          </p:cNvSpPr>
          <p:nvPr>
            <p:ph idx="1"/>
          </p:nvPr>
        </p:nvSpPr>
        <p:spPr>
          <a:xfrm>
            <a:off x="457200" y="1371600"/>
            <a:ext cx="8229600" cy="5029200"/>
          </a:xfrm>
        </p:spPr>
        <p:txBody>
          <a:bodyPr rtlCol="0">
            <a:normAutofit lnSpcReduction="10000"/>
          </a:bodyPr>
          <a:lstStyle/>
          <a:p>
            <a:pPr eaLnBrk="1" fontAlgn="auto" hangingPunct="1">
              <a:spcAft>
                <a:spcPts val="0"/>
              </a:spcAft>
              <a:buFont typeface="Arial" pitchFamily="34" charset="0"/>
              <a:buChar char="•"/>
              <a:defRPr/>
            </a:pPr>
            <a:r>
              <a:rPr lang="en-US" dirty="0"/>
              <a:t>Obviously, this is a high volatility period, and today is especially volatile, which suggests that the forecast for tomorrow could be even higher</a:t>
            </a:r>
          </a:p>
          <a:p>
            <a:pPr eaLnBrk="1" fontAlgn="auto" hangingPunct="1">
              <a:spcAft>
                <a:spcPts val="0"/>
              </a:spcAft>
              <a:buFont typeface="Arial" pitchFamily="34" charset="0"/>
              <a:buChar char="•"/>
              <a:defRPr/>
            </a:pPr>
            <a:endParaRPr lang="en-US" sz="1700" dirty="0"/>
          </a:p>
          <a:p>
            <a:pPr eaLnBrk="1" fontAlgn="auto" hangingPunct="1">
              <a:spcAft>
                <a:spcPts val="0"/>
              </a:spcAft>
              <a:buFont typeface="Arial" pitchFamily="34" charset="0"/>
              <a:buChar char="•"/>
              <a:defRPr/>
            </a:pPr>
            <a:r>
              <a:rPr lang="en-US" dirty="0"/>
              <a:t>However, the fact that the long-term average is only 1 percent might lead the forecaster to lower the forecast</a:t>
            </a:r>
          </a:p>
          <a:p>
            <a:pPr eaLnBrk="1" fontAlgn="auto" hangingPunct="1">
              <a:spcAft>
                <a:spcPts val="0"/>
              </a:spcAft>
              <a:buFont typeface="Arial" pitchFamily="34" charset="0"/>
              <a:buChar char="•"/>
              <a:defRPr/>
            </a:pPr>
            <a:endParaRPr lang="en-US" sz="1700" dirty="0"/>
          </a:p>
          <a:p>
            <a:pPr eaLnBrk="1" fontAlgn="auto" hangingPunct="1">
              <a:spcAft>
                <a:spcPts val="0"/>
              </a:spcAft>
              <a:buFont typeface="Arial" pitchFamily="34" charset="0"/>
              <a:buChar char="•"/>
              <a:defRPr/>
            </a:pPr>
            <a:r>
              <a:rPr lang="en-US" dirty="0"/>
              <a:t>The best strategy depends upon the dependence between days </a:t>
            </a:r>
          </a:p>
          <a:p>
            <a:pPr eaLnBrk="1" fontAlgn="auto" hangingPunct="1">
              <a:spcAft>
                <a:spcPts val="0"/>
              </a:spcAft>
              <a:buNone/>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Daily </a:t>
            </a:r>
            <a:r>
              <a:rPr lang="en-US" sz="4000" b="1" dirty="0">
                <a:latin typeface="+mj-lt"/>
                <a:ea typeface="+mj-ea"/>
                <a:cs typeface="+mj-cs"/>
              </a:rPr>
              <a:t>O</a:t>
            </a:r>
            <a:r>
              <a:rPr lang="en-US" sz="4000" b="1" dirty="0">
                <a:solidFill>
                  <a:schemeClr val="tx1"/>
                </a:solidFill>
                <a:latin typeface="+mj-lt"/>
                <a:ea typeface="+mj-ea"/>
                <a:cs typeface="+mj-cs"/>
              </a:rPr>
              <a:t>il Price</a:t>
            </a:r>
          </a:p>
        </p:txBody>
      </p:sp>
      <p:pic>
        <p:nvPicPr>
          <p:cNvPr id="49155" name="Picture 3"/>
          <p:cNvPicPr>
            <a:picLocks noChangeAspect="1" noChangeArrowheads="1"/>
          </p:cNvPicPr>
          <p:nvPr/>
        </p:nvPicPr>
        <p:blipFill>
          <a:blip r:embed="rId2" cstate="print"/>
          <a:srcRect/>
          <a:stretch>
            <a:fillRect/>
          </a:stretch>
        </p:blipFill>
        <p:spPr bwMode="auto">
          <a:xfrm>
            <a:off x="609599" y="1143000"/>
            <a:ext cx="5445935" cy="3276600"/>
          </a:xfrm>
          <a:prstGeom prst="rect">
            <a:avLst/>
          </a:prstGeom>
          <a:noFill/>
          <a:ln w="9525">
            <a:noFill/>
            <a:miter lim="800000"/>
            <a:headEnd/>
            <a:tailEnd/>
          </a:ln>
          <a:effectLst/>
        </p:spPr>
      </p:pic>
      <p:pic>
        <p:nvPicPr>
          <p:cNvPr id="49156" name="Picture 4"/>
          <p:cNvPicPr>
            <a:picLocks noChangeAspect="1" noChangeArrowheads="1"/>
          </p:cNvPicPr>
          <p:nvPr/>
        </p:nvPicPr>
        <p:blipFill>
          <a:blip r:embed="rId3" cstate="print"/>
          <a:srcRect/>
          <a:stretch>
            <a:fillRect/>
          </a:stretch>
        </p:blipFill>
        <p:spPr bwMode="auto">
          <a:xfrm>
            <a:off x="2362200" y="2971800"/>
            <a:ext cx="6447782" cy="3624098"/>
          </a:xfrm>
          <a:prstGeom prst="rect">
            <a:avLst/>
          </a:prstGeom>
          <a:noFill/>
          <a:ln w="9525">
            <a:noFill/>
            <a:miter lim="800000"/>
            <a:headEnd/>
            <a:tailEnd/>
          </a:ln>
          <a:effectLst/>
        </p:spPr>
      </p:pic>
      <p:sp>
        <p:nvSpPr>
          <p:cNvPr id="9" name="TextBox 8"/>
          <p:cNvSpPr txBox="1"/>
          <p:nvPr/>
        </p:nvSpPr>
        <p:spPr>
          <a:xfrm>
            <a:off x="4953000" y="1752600"/>
            <a:ext cx="3124200" cy="46166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Non-stationary Series</a:t>
            </a:r>
          </a:p>
        </p:txBody>
      </p:sp>
      <p:sp>
        <p:nvSpPr>
          <p:cNvPr id="10" name="TextBox 9"/>
          <p:cNvSpPr txBox="1"/>
          <p:nvPr/>
        </p:nvSpPr>
        <p:spPr>
          <a:xfrm>
            <a:off x="3886200" y="5638800"/>
            <a:ext cx="2667000" cy="46166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Stationary Series</a:t>
            </a:r>
          </a:p>
        </p:txBody>
      </p:sp>
      <p:sp>
        <p:nvSpPr>
          <p:cNvPr id="11" name="Oval 10"/>
          <p:cNvSpPr/>
          <p:nvPr/>
        </p:nvSpPr>
        <p:spPr>
          <a:xfrm>
            <a:off x="7010400" y="4114800"/>
            <a:ext cx="1600200" cy="16002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noFill/>
            </a:endParaRPr>
          </a:p>
        </p:txBody>
      </p:sp>
      <p:sp>
        <p:nvSpPr>
          <p:cNvPr id="12" name="TextBox 11"/>
          <p:cNvSpPr txBox="1"/>
          <p:nvPr/>
        </p:nvSpPr>
        <p:spPr>
          <a:xfrm>
            <a:off x="6629400" y="3276600"/>
            <a:ext cx="2057400" cy="83099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dirty="0"/>
              <a:t>High volatility period</a:t>
            </a:r>
          </a:p>
        </p:txBody>
      </p:sp>
      <p:pic>
        <p:nvPicPr>
          <p:cNvPr id="24577" name="Picture 1"/>
          <p:cNvPicPr>
            <a:picLocks noChangeAspect="1" noChangeArrowheads="1"/>
          </p:cNvPicPr>
          <p:nvPr/>
        </p:nvPicPr>
        <p:blipFill>
          <a:blip r:embed="rId4" cstate="print"/>
          <a:srcRect/>
          <a:stretch>
            <a:fillRect/>
          </a:stretch>
        </p:blipFill>
        <p:spPr bwMode="auto">
          <a:xfrm>
            <a:off x="2057400" y="2133600"/>
            <a:ext cx="6858000" cy="5164843"/>
          </a:xfrm>
          <a:prstGeom prst="rect">
            <a:avLst/>
          </a:prstGeom>
          <a:noFill/>
          <a:ln w="9525">
            <a:noFill/>
            <a:miter lim="800000"/>
            <a:headEnd/>
            <a:tailEnd/>
          </a:ln>
          <a:effectLst/>
        </p:spPr>
      </p:pic>
      <p:sp>
        <p:nvSpPr>
          <p:cNvPr id="13" name="TextBox 12"/>
          <p:cNvSpPr txBox="1"/>
          <p:nvPr/>
        </p:nvSpPr>
        <p:spPr>
          <a:xfrm>
            <a:off x="4267200" y="1905000"/>
            <a:ext cx="3886200" cy="830997"/>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Residual series of ARIMA(1,0,1) SARIMA(1,1,1)</a:t>
            </a:r>
            <a:r>
              <a:rPr lang="en-US" sz="2400" baseline="30000" dirty="0"/>
              <a:t>5</a:t>
            </a:r>
            <a:endParaRPr lang="en-US" sz="2400" dirty="0"/>
          </a:p>
        </p:txBody>
      </p:sp>
      <p:sp>
        <p:nvSpPr>
          <p:cNvPr id="14" name="TextBox 13"/>
          <p:cNvSpPr txBox="1"/>
          <p:nvPr/>
        </p:nvSpPr>
        <p:spPr>
          <a:xfrm>
            <a:off x="3657600" y="4572000"/>
            <a:ext cx="4495800" cy="1569660"/>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This suggests residuals are highly volatile towards the end, but less volatile in the middle and beginning of the sample.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blinds(horizontal)">
                                      <p:cBhvr>
                                        <p:cTn id="7" dur="500"/>
                                        <p:tgtEl>
                                          <p:spTgt spid="491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156"/>
                                        </p:tgtEl>
                                        <p:attrNameLst>
                                          <p:attrName>style.visibility</p:attrName>
                                        </p:attrNameLst>
                                      </p:cBhvr>
                                      <p:to>
                                        <p:strVal val="visible"/>
                                      </p:to>
                                    </p:set>
                                    <p:animEffect transition="in" filter="blinds(horizontal)">
                                      <p:cBhvr>
                                        <p:cTn id="17" dur="500"/>
                                        <p:tgtEl>
                                          <p:spTgt spid="4915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4577"/>
                                        </p:tgtEl>
                                        <p:attrNameLst>
                                          <p:attrName>style.visibility</p:attrName>
                                        </p:attrNameLst>
                                      </p:cBhvr>
                                      <p:to>
                                        <p:strVal val="visible"/>
                                      </p:to>
                                    </p:set>
                                    <p:animEffect transition="in" filter="blinds(horizontal)">
                                      <p:cBhvr>
                                        <p:cTn id="35" dur="500"/>
                                        <p:tgtEl>
                                          <p:spTgt spid="24577"/>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linds(horizontal)">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1"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linds(horizontal)">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vert="horz" lIns="91440" tIns="45720" rIns="91440" bIns="45720" rtlCol="0" anchor="ctr">
            <a:normAutofit/>
          </a:bodyPr>
          <a:lstStyle/>
          <a:p>
            <a:pPr fontAlgn="auto">
              <a:spcAft>
                <a:spcPts val="0"/>
              </a:spcAft>
              <a:defRPr/>
            </a:pPr>
            <a:r>
              <a:rPr lang="en-US" sz="4000" b="1" dirty="0"/>
              <a:t>GARCH Models</a:t>
            </a:r>
          </a:p>
        </p:txBody>
      </p:sp>
      <p:sp>
        <p:nvSpPr>
          <p:cNvPr id="19459" name="Content Placeholder 2"/>
          <p:cNvSpPr>
            <a:spLocks noGrp="1"/>
          </p:cNvSpPr>
          <p:nvPr>
            <p:ph idx="1"/>
          </p:nvPr>
        </p:nvSpPr>
        <p:spPr>
          <a:xfrm>
            <a:off x="304800" y="1143000"/>
            <a:ext cx="8382000" cy="5410200"/>
          </a:xfrm>
        </p:spPr>
        <p:txBody>
          <a:bodyPr>
            <a:normAutofit/>
          </a:bodyPr>
          <a:lstStyle/>
          <a:p>
            <a:pPr eaLnBrk="1" hangingPunct="1"/>
            <a:r>
              <a:rPr lang="en-US" dirty="0"/>
              <a:t>If these three numbers are each squared and weighted equally, then the new forecast would be </a:t>
            </a:r>
          </a:p>
          <a:p>
            <a:pPr eaLnBrk="1" hangingPunct="1">
              <a:buNone/>
            </a:pPr>
            <a:endParaRPr lang="en-US" sz="1600" dirty="0"/>
          </a:p>
          <a:p>
            <a:pPr eaLnBrk="1" hangingPunct="1"/>
            <a:r>
              <a:rPr lang="en-US" dirty="0"/>
              <a:t>However, rather than weighting these equally, it is generally found for daily data that weights such as those in the empirical example of </a:t>
            </a:r>
          </a:p>
          <a:p>
            <a:pPr eaLnBrk="1" hangingPunct="1">
              <a:buNone/>
            </a:pPr>
            <a:r>
              <a:rPr lang="en-US" dirty="0"/>
              <a:t>   (.02, .9, .08) are much more accurate</a:t>
            </a:r>
          </a:p>
          <a:p>
            <a:pPr eaLnBrk="1" hangingPunct="1"/>
            <a:endParaRPr lang="en-US" sz="1600" dirty="0"/>
          </a:p>
          <a:p>
            <a:pPr eaLnBrk="1" hangingPunct="1"/>
            <a:r>
              <a:rPr lang="en-US" dirty="0"/>
              <a:t>Hence the forecast is </a:t>
            </a:r>
          </a:p>
        </p:txBody>
      </p:sp>
      <p:graphicFrame>
        <p:nvGraphicFramePr>
          <p:cNvPr id="4" name="Object 3"/>
          <p:cNvGraphicFramePr>
            <a:graphicFrameLocks noChangeAspect="1"/>
          </p:cNvGraphicFramePr>
          <p:nvPr/>
        </p:nvGraphicFramePr>
        <p:xfrm>
          <a:off x="1828800" y="2286000"/>
          <a:ext cx="2485390" cy="482600"/>
        </p:xfrm>
        <a:graphic>
          <a:graphicData uri="http://schemas.openxmlformats.org/presentationml/2006/ole">
            <mc:AlternateContent xmlns:mc="http://schemas.openxmlformats.org/markup-compatibility/2006">
              <mc:Choice xmlns:v="urn:schemas-microsoft-com:vml" Requires="v">
                <p:oleObj spid="_x0000_s44037" name="Equation" r:id="rId3" imgW="1307880" imgH="253800" progId="Equation.3">
                  <p:embed/>
                </p:oleObj>
              </mc:Choice>
              <mc:Fallback>
                <p:oleObj name="Equation" r:id="rId3" imgW="1307880" imgH="2538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286000"/>
                        <a:ext cx="248539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4" name="Object 2"/>
          <p:cNvGraphicFramePr>
            <a:graphicFrameLocks noChangeAspect="1"/>
          </p:cNvGraphicFramePr>
          <p:nvPr/>
        </p:nvGraphicFramePr>
        <p:xfrm>
          <a:off x="2362200" y="6096000"/>
          <a:ext cx="4151313" cy="482600"/>
        </p:xfrm>
        <a:graphic>
          <a:graphicData uri="http://schemas.openxmlformats.org/presentationml/2006/ole">
            <mc:AlternateContent xmlns:mc="http://schemas.openxmlformats.org/markup-compatibility/2006">
              <mc:Choice xmlns:v="urn:schemas-microsoft-com:vml" Requires="v">
                <p:oleObj spid="_x0000_s44038" name="Equation" r:id="rId5" imgW="2184120" imgH="253800" progId="Equation.3">
                  <p:embed/>
                </p:oleObj>
              </mc:Choice>
              <mc:Fallback>
                <p:oleObj name="Equation" r:id="rId5" imgW="2184120" imgH="2538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6096000"/>
                        <a:ext cx="415131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0" y="-61555"/>
            <a:ext cx="9143999"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GARCH (</a:t>
            </a:r>
            <a:r>
              <a:rPr lang="en-US" sz="4000" b="1" dirty="0" err="1">
                <a:solidFill>
                  <a:schemeClr val="tx1"/>
                </a:solidFill>
                <a:latin typeface="+mj-lt"/>
                <a:ea typeface="+mj-ea"/>
                <a:cs typeface="+mj-cs"/>
              </a:rPr>
              <a:t>p,q</a:t>
            </a:r>
            <a:r>
              <a:rPr lang="en-US" sz="4000" b="1" dirty="0">
                <a:solidFill>
                  <a:schemeClr val="tx1"/>
                </a:solidFill>
                <a:latin typeface="+mj-lt"/>
                <a:ea typeface="+mj-ea"/>
                <a:cs typeface="+mj-cs"/>
              </a:rPr>
              <a:t>)</a:t>
            </a:r>
            <a:r>
              <a:rPr lang="en-US" sz="4000" b="1" dirty="0"/>
              <a:t> Models</a:t>
            </a:r>
            <a:endParaRPr lang="en-US" sz="4000" b="1" dirty="0">
              <a:solidFill>
                <a:schemeClr val="tx1"/>
              </a:solidFill>
              <a:latin typeface="+mj-lt"/>
              <a:ea typeface="+mj-ea"/>
              <a:cs typeface="+mj-cs"/>
            </a:endParaRPr>
          </a:p>
        </p:txBody>
      </p:sp>
      <p:sp>
        <p:nvSpPr>
          <p:cNvPr id="3" name="Content Placeholder 2"/>
          <p:cNvSpPr>
            <a:spLocks noGrp="1"/>
          </p:cNvSpPr>
          <p:nvPr>
            <p:ph idx="1"/>
          </p:nvPr>
        </p:nvSpPr>
        <p:spPr>
          <a:xfrm>
            <a:off x="228600" y="914400"/>
            <a:ext cx="8686800" cy="6019800"/>
          </a:xfrm>
        </p:spPr>
        <p:txBody>
          <a:bodyPr rtlCol="0">
            <a:noAutofit/>
          </a:bodyPr>
          <a:lstStyle/>
          <a:p>
            <a:pPr eaLnBrk="1" fontAlgn="auto" hangingPunct="1">
              <a:spcAft>
                <a:spcPts val="0"/>
              </a:spcAft>
              <a:buClrTx/>
              <a:defRPr/>
            </a:pPr>
            <a:r>
              <a:rPr lang="en-US" sz="2900" dirty="0"/>
              <a:t>This model GARCH (p, q) estimates conditional variance as a function of ‘weighted average of the past squared residuals’ till q lagged term, and ‘lagged conditional variance’ till p terms. </a:t>
            </a:r>
          </a:p>
          <a:p>
            <a:pPr eaLnBrk="1" fontAlgn="auto" hangingPunct="1">
              <a:spcAft>
                <a:spcPts val="0"/>
              </a:spcAft>
              <a:buClrTx/>
              <a:defRPr/>
            </a:pPr>
            <a:endParaRPr lang="en-US" sz="2900" dirty="0"/>
          </a:p>
          <a:p>
            <a:pPr eaLnBrk="1" fontAlgn="auto" hangingPunct="1">
              <a:spcAft>
                <a:spcPts val="0"/>
              </a:spcAft>
              <a:buClrTx/>
              <a:defRPr/>
            </a:pPr>
            <a:r>
              <a:rPr lang="en-US" sz="2900" dirty="0"/>
              <a:t>The basic ARCH (q) model is a </a:t>
            </a:r>
            <a:r>
              <a:rPr lang="en-US" sz="2900" b="1" i="1" dirty="0"/>
              <a:t>short memory</a:t>
            </a:r>
            <a:r>
              <a:rPr lang="en-US" sz="2900" dirty="0"/>
              <a:t> process in that only the most recent </a:t>
            </a:r>
            <a:r>
              <a:rPr lang="en-US" sz="2900" b="1" i="1" dirty="0"/>
              <a:t>q</a:t>
            </a:r>
            <a:r>
              <a:rPr lang="en-US" sz="2900" dirty="0"/>
              <a:t> squared residuals are used to estimate the changing variance. The GARCH model allows </a:t>
            </a:r>
            <a:r>
              <a:rPr lang="en-US" sz="2900" b="1" i="1" dirty="0"/>
              <a:t>long memory</a:t>
            </a:r>
            <a:r>
              <a:rPr lang="en-US" sz="2900" dirty="0"/>
              <a:t> processes, which use all the past squared residuals to estimate the current variance.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a:xfrm>
            <a:off x="0" y="-61555"/>
            <a:ext cx="9143999"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GARCH (</a:t>
            </a:r>
            <a:r>
              <a:rPr lang="en-US" sz="4000" b="1" dirty="0" err="1">
                <a:solidFill>
                  <a:schemeClr val="tx1"/>
                </a:solidFill>
                <a:latin typeface="+mj-lt"/>
                <a:ea typeface="+mj-ea"/>
                <a:cs typeface="+mj-cs"/>
              </a:rPr>
              <a:t>p,q</a:t>
            </a:r>
            <a:r>
              <a:rPr lang="en-US" sz="4000" b="1" dirty="0">
                <a:solidFill>
                  <a:schemeClr val="tx1"/>
                </a:solidFill>
                <a:latin typeface="+mj-lt"/>
                <a:ea typeface="+mj-ea"/>
                <a:cs typeface="+mj-cs"/>
              </a:rPr>
              <a:t>) Models</a:t>
            </a:r>
          </a:p>
        </p:txBody>
      </p:sp>
      <p:sp>
        <p:nvSpPr>
          <p:cNvPr id="3" name="Content Placeholder 2"/>
          <p:cNvSpPr>
            <a:spLocks noGrp="1"/>
          </p:cNvSpPr>
          <p:nvPr>
            <p:ph idx="1"/>
          </p:nvPr>
        </p:nvSpPr>
        <p:spPr>
          <a:xfrm>
            <a:off x="304800" y="762000"/>
            <a:ext cx="8991600" cy="5867400"/>
          </a:xfrm>
        </p:spPr>
        <p:txBody>
          <a:bodyPr rtlCol="0">
            <a:noAutofit/>
          </a:bodyPr>
          <a:lstStyle/>
          <a:p>
            <a:pPr>
              <a:buNone/>
              <a:defRPr/>
            </a:pPr>
            <a:r>
              <a:rPr lang="en-US" sz="2900" dirty="0">
                <a:latin typeface="+mj-lt"/>
              </a:rPr>
              <a:t> </a:t>
            </a:r>
            <a:r>
              <a:rPr lang="en-US" sz="2900" dirty="0"/>
              <a:t>Consider a regression or auto-regression model;</a:t>
            </a:r>
          </a:p>
          <a:p>
            <a:pPr>
              <a:buNone/>
              <a:defRPr/>
            </a:pPr>
            <a:r>
              <a:rPr lang="en-US" sz="2900" dirty="0"/>
              <a:t>    </a:t>
            </a:r>
            <a:r>
              <a:rPr lang="en-US" sz="2900" b="1" dirty="0" err="1"/>
              <a:t>y</a:t>
            </a:r>
            <a:r>
              <a:rPr lang="en-US" sz="2900" b="1" baseline="-25000" dirty="0" err="1"/>
              <a:t>t</a:t>
            </a:r>
            <a:r>
              <a:rPr lang="en-US" sz="2900" b="1" dirty="0"/>
              <a:t> = </a:t>
            </a:r>
            <a:r>
              <a:rPr lang="el-GR" sz="2900" b="1" dirty="0"/>
              <a:t>α</a:t>
            </a:r>
            <a:r>
              <a:rPr lang="en-US" sz="2900" b="1" dirty="0"/>
              <a:t> + </a:t>
            </a:r>
            <a:r>
              <a:rPr lang="el-GR" sz="2900" b="1" dirty="0"/>
              <a:t>β</a:t>
            </a:r>
            <a:r>
              <a:rPr lang="en-US" sz="2900" b="1" dirty="0" err="1"/>
              <a:t>x</a:t>
            </a:r>
            <a:r>
              <a:rPr lang="en-US" sz="2900" b="1" baseline="-25000" dirty="0" err="1"/>
              <a:t>t</a:t>
            </a:r>
            <a:r>
              <a:rPr lang="en-US" sz="2900" b="1" dirty="0"/>
              <a:t> + </a:t>
            </a:r>
            <a:r>
              <a:rPr lang="en-US" sz="2900" b="1" dirty="0" err="1"/>
              <a:t>u</a:t>
            </a:r>
            <a:r>
              <a:rPr lang="en-US" sz="2900" b="1" baseline="-25000" dirty="0" err="1"/>
              <a:t>t</a:t>
            </a:r>
            <a:r>
              <a:rPr lang="en-US" sz="2900" baseline="-25000" dirty="0"/>
              <a:t>  </a:t>
            </a:r>
            <a:r>
              <a:rPr lang="en-US" sz="2900" dirty="0"/>
              <a:t> ; OR  </a:t>
            </a:r>
            <a:r>
              <a:rPr lang="en-US" sz="2900" b="1" dirty="0" err="1"/>
              <a:t>y</a:t>
            </a:r>
            <a:r>
              <a:rPr lang="en-US" sz="2900" b="1" baseline="-25000" dirty="0" err="1"/>
              <a:t>t</a:t>
            </a:r>
            <a:r>
              <a:rPr lang="en-US" sz="2900" b="1" dirty="0"/>
              <a:t> = </a:t>
            </a:r>
            <a:r>
              <a:rPr lang="el-GR" sz="2900" b="1" dirty="0"/>
              <a:t>β</a:t>
            </a:r>
            <a:r>
              <a:rPr lang="en-US" sz="2900" b="1" dirty="0"/>
              <a:t>y</a:t>
            </a:r>
            <a:r>
              <a:rPr lang="en-US" sz="2900" b="1" baseline="-25000" dirty="0"/>
              <a:t>t-1</a:t>
            </a:r>
            <a:r>
              <a:rPr lang="en-US" sz="2900" b="1" dirty="0"/>
              <a:t> + </a:t>
            </a:r>
            <a:r>
              <a:rPr lang="en-US" sz="2900" b="1" dirty="0" err="1"/>
              <a:t>u</a:t>
            </a:r>
            <a:r>
              <a:rPr lang="en-US" sz="2900" b="1" baseline="-25000" dirty="0" err="1"/>
              <a:t>t</a:t>
            </a:r>
            <a:r>
              <a:rPr lang="en-US" sz="2900" baseline="-25000" dirty="0"/>
              <a:t>  </a:t>
            </a:r>
            <a:r>
              <a:rPr lang="en-US" sz="2900" dirty="0"/>
              <a:t> ;</a:t>
            </a:r>
          </a:p>
          <a:p>
            <a:pPr>
              <a:buNone/>
              <a:defRPr/>
            </a:pPr>
            <a:r>
              <a:rPr lang="en-US" sz="2900" dirty="0"/>
              <a:t>where </a:t>
            </a:r>
            <a:r>
              <a:rPr lang="en-US" sz="2900" dirty="0" err="1"/>
              <a:t>u</a:t>
            </a:r>
            <a:r>
              <a:rPr lang="en-US" sz="2900" baseline="-25000" dirty="0" err="1"/>
              <a:t>t</a:t>
            </a:r>
            <a:r>
              <a:rPr lang="en-US" sz="2900" dirty="0"/>
              <a:t> ~ </a:t>
            </a:r>
            <a:r>
              <a:rPr lang="en-US" sz="2900" i="1" dirty="0"/>
              <a:t>N</a:t>
            </a:r>
            <a:r>
              <a:rPr lang="en-US" sz="2900" dirty="0"/>
              <a:t>(0, </a:t>
            </a:r>
            <a:r>
              <a:rPr lang="el-GR" sz="2900" dirty="0"/>
              <a:t>σ</a:t>
            </a:r>
            <a:r>
              <a:rPr lang="en-US" sz="2900" baseline="30000" dirty="0"/>
              <a:t>2</a:t>
            </a:r>
            <a:r>
              <a:rPr lang="en-US" sz="2900" dirty="0"/>
              <a:t>) and </a:t>
            </a:r>
            <a:r>
              <a:rPr lang="el-GR" sz="2900" dirty="0"/>
              <a:t>σ</a:t>
            </a:r>
            <a:r>
              <a:rPr lang="en-US" sz="2900" baseline="30000" dirty="0"/>
              <a:t>2</a:t>
            </a:r>
            <a:r>
              <a:rPr lang="en-US" sz="2900" dirty="0"/>
              <a:t> is not constant but changes over</a:t>
            </a:r>
          </a:p>
          <a:p>
            <a:pPr>
              <a:buNone/>
              <a:defRPr/>
            </a:pPr>
            <a:r>
              <a:rPr lang="en-US" sz="2900" dirty="0"/>
              <a:t>time and dependent on the past history.</a:t>
            </a:r>
          </a:p>
          <a:p>
            <a:pPr eaLnBrk="1" fontAlgn="auto" hangingPunct="1">
              <a:spcAft>
                <a:spcPts val="0"/>
              </a:spcAft>
              <a:buClrTx/>
              <a:buNone/>
              <a:defRPr/>
            </a:pPr>
            <a:r>
              <a:rPr lang="en-US" sz="2900" dirty="0">
                <a:latin typeface="+mj-lt"/>
              </a:rPr>
              <a:t>						</a:t>
            </a:r>
          </a:p>
          <a:p>
            <a:pPr eaLnBrk="1" fontAlgn="auto" hangingPunct="1">
              <a:spcAft>
                <a:spcPts val="0"/>
              </a:spcAft>
              <a:buClrTx/>
              <a:buNone/>
              <a:defRPr/>
            </a:pPr>
            <a:endParaRPr lang="en-US" sz="2900" dirty="0">
              <a:latin typeface="+mj-lt"/>
            </a:endParaRPr>
          </a:p>
          <a:p>
            <a:pPr>
              <a:buNone/>
              <a:defRPr/>
            </a:pPr>
            <a:r>
              <a:rPr lang="en-US" sz="2900" dirty="0"/>
              <a:t>    where </a:t>
            </a:r>
            <a:r>
              <a:rPr lang="el-GR" sz="2900" dirty="0"/>
              <a:t>ε</a:t>
            </a:r>
            <a:r>
              <a:rPr lang="en-US" sz="2900" baseline="-25000" dirty="0"/>
              <a:t>t</a:t>
            </a:r>
            <a:r>
              <a:rPr lang="en-US" sz="2900" dirty="0"/>
              <a:t> is white noise and ~N(0,1) ;</a:t>
            </a:r>
          </a:p>
          <a:p>
            <a:pPr>
              <a:buNone/>
              <a:defRPr/>
            </a:pPr>
            <a:r>
              <a:rPr lang="en-US" sz="2900" dirty="0"/>
              <a:t>                 h</a:t>
            </a:r>
            <a:r>
              <a:rPr lang="en-US" sz="2900" baseline="-25000" dirty="0"/>
              <a:t>t</a:t>
            </a:r>
            <a:r>
              <a:rPr lang="en-US" sz="2900" dirty="0"/>
              <a:t> is the systematic variance which changes over time, a scaling factor. </a:t>
            </a:r>
          </a:p>
          <a:p>
            <a:pPr>
              <a:buNone/>
              <a:defRPr/>
            </a:pPr>
            <a:r>
              <a:rPr lang="en-US" sz="2900" dirty="0">
                <a:latin typeface="+mj-lt"/>
              </a:rPr>
              <a:t>The GARCH (1,1) model can be written as</a:t>
            </a: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p:txBody>
      </p:sp>
      <p:sp>
        <p:nvSpPr>
          <p:cNvPr id="1030"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031"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032"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027" name="Object 6"/>
          <p:cNvGraphicFramePr>
            <a:graphicFrameLocks noChangeAspect="1"/>
          </p:cNvGraphicFramePr>
          <p:nvPr/>
        </p:nvGraphicFramePr>
        <p:xfrm>
          <a:off x="2909888" y="5969000"/>
          <a:ext cx="3856037" cy="635000"/>
        </p:xfrm>
        <a:graphic>
          <a:graphicData uri="http://schemas.openxmlformats.org/presentationml/2006/ole">
            <mc:AlternateContent xmlns:mc="http://schemas.openxmlformats.org/markup-compatibility/2006">
              <mc:Choice xmlns:v="urn:schemas-microsoft-com:vml" Requires="v">
                <p:oleObj spid="_x0000_s1034" name="Equation" r:id="rId4" imgW="1384200" imgH="253800" progId="Equation.3">
                  <p:embed/>
                </p:oleObj>
              </mc:Choice>
              <mc:Fallback>
                <p:oleObj name="Equation" r:id="rId4" imgW="1384200" imgH="253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9888" y="5969000"/>
                        <a:ext cx="3856037"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6"/>
          <p:cNvGraphicFramePr>
            <a:graphicFrameLocks noChangeAspect="1"/>
          </p:cNvGraphicFramePr>
          <p:nvPr/>
        </p:nvGraphicFramePr>
        <p:xfrm>
          <a:off x="2514600" y="3048000"/>
          <a:ext cx="3217862" cy="666750"/>
        </p:xfrm>
        <a:graphic>
          <a:graphicData uri="http://schemas.openxmlformats.org/presentationml/2006/ole">
            <mc:AlternateContent xmlns:mc="http://schemas.openxmlformats.org/markup-compatibility/2006">
              <mc:Choice xmlns:v="urn:schemas-microsoft-com:vml" Requires="v">
                <p:oleObj spid="_x0000_s1035" name="Equation" r:id="rId6" imgW="1155600" imgH="266400" progId="Equation.3">
                  <p:embed/>
                </p:oleObj>
              </mc:Choice>
              <mc:Fallback>
                <p:oleObj name="Equation" r:id="rId6" imgW="1155600" imgH="26640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3048000"/>
                        <a:ext cx="3217862"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a:xfrm>
            <a:off x="0" y="-61555"/>
            <a:ext cx="9143999"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GARCH (</a:t>
            </a:r>
            <a:r>
              <a:rPr lang="en-US" sz="4000" b="1" dirty="0" err="1">
                <a:solidFill>
                  <a:schemeClr val="tx1"/>
                </a:solidFill>
                <a:latin typeface="+mj-lt"/>
                <a:ea typeface="+mj-ea"/>
                <a:cs typeface="+mj-cs"/>
              </a:rPr>
              <a:t>p,q</a:t>
            </a:r>
            <a:r>
              <a:rPr lang="en-US" sz="4000" b="1" dirty="0">
                <a:solidFill>
                  <a:schemeClr val="tx1"/>
                </a:solidFill>
                <a:latin typeface="+mj-lt"/>
                <a:ea typeface="+mj-ea"/>
                <a:cs typeface="+mj-cs"/>
              </a:rPr>
              <a:t>) Models</a:t>
            </a:r>
          </a:p>
        </p:txBody>
      </p:sp>
      <p:sp>
        <p:nvSpPr>
          <p:cNvPr id="3" name="Content Placeholder 2"/>
          <p:cNvSpPr>
            <a:spLocks noGrp="1"/>
          </p:cNvSpPr>
          <p:nvPr>
            <p:ph idx="1"/>
          </p:nvPr>
        </p:nvSpPr>
        <p:spPr>
          <a:xfrm>
            <a:off x="304800" y="762000"/>
            <a:ext cx="8610600" cy="5867400"/>
          </a:xfrm>
        </p:spPr>
        <p:txBody>
          <a:bodyPr rtlCol="0">
            <a:noAutofit/>
          </a:bodyPr>
          <a:lstStyle/>
          <a:p>
            <a:pPr eaLnBrk="1" fontAlgn="auto" hangingPunct="1">
              <a:spcAft>
                <a:spcPts val="0"/>
              </a:spcAft>
              <a:buClrTx/>
              <a:buNone/>
              <a:defRPr/>
            </a:pPr>
            <a:r>
              <a:rPr lang="en-US" sz="2900" dirty="0">
                <a:latin typeface="+mj-lt"/>
              </a:rPr>
              <a:t>The GARCH (</a:t>
            </a:r>
            <a:r>
              <a:rPr lang="en-US" sz="2900" dirty="0" err="1">
                <a:latin typeface="+mj-lt"/>
              </a:rPr>
              <a:t>p,q</a:t>
            </a:r>
            <a:r>
              <a:rPr lang="en-US" sz="2900" dirty="0">
                <a:latin typeface="+mj-lt"/>
              </a:rPr>
              <a:t>) model can be written as</a:t>
            </a:r>
          </a:p>
          <a:p>
            <a:pPr eaLnBrk="1" fontAlgn="auto" hangingPunct="1">
              <a:spcAft>
                <a:spcPts val="0"/>
              </a:spcAft>
              <a:buClrTx/>
              <a:buNone/>
              <a:defRPr/>
            </a:pPr>
            <a:r>
              <a:rPr lang="en-US" sz="2900" dirty="0">
                <a:latin typeface="+mj-lt"/>
              </a:rPr>
              <a:t>   </a:t>
            </a:r>
          </a:p>
          <a:p>
            <a:pPr marL="0" indent="0" eaLnBrk="1" fontAlgn="auto" hangingPunct="1">
              <a:spcAft>
                <a:spcPts val="0"/>
              </a:spcAft>
              <a:buClrTx/>
              <a:buNone/>
              <a:defRPr/>
            </a:pPr>
            <a:endParaRPr lang="en-US" sz="2900" dirty="0">
              <a:latin typeface="+mj-lt"/>
            </a:endParaRPr>
          </a:p>
          <a:p>
            <a:pPr marL="0" indent="0">
              <a:buNone/>
              <a:defRPr/>
            </a:pPr>
            <a:r>
              <a:rPr lang="en-US" sz="2900" dirty="0">
                <a:latin typeface="+mj-lt"/>
              </a:rPr>
              <a:t> So, h</a:t>
            </a:r>
            <a:r>
              <a:rPr lang="en-US" sz="2900" baseline="-25000" dirty="0">
                <a:latin typeface="+mj-lt"/>
              </a:rPr>
              <a:t>t</a:t>
            </a:r>
            <a:r>
              <a:rPr lang="en-US" sz="2900" dirty="0">
                <a:latin typeface="+mj-lt"/>
              </a:rPr>
              <a:t> now depends both on past values of the  shocks/error, which are captured by the lagged squared residual terms, and on past values of itself, which is captured by lagged h</a:t>
            </a:r>
            <a:r>
              <a:rPr lang="en-US" sz="2900" baseline="-25000" dirty="0">
                <a:latin typeface="+mj-lt"/>
              </a:rPr>
              <a:t>t </a:t>
            </a:r>
            <a:r>
              <a:rPr lang="en-US" sz="2900" dirty="0">
                <a:latin typeface="+mj-lt"/>
              </a:rPr>
              <a:t>terms.</a:t>
            </a:r>
            <a:r>
              <a:rPr lang="en-US" sz="2900" dirty="0"/>
              <a:t> This is called </a:t>
            </a:r>
            <a:r>
              <a:rPr lang="en-US" sz="2900" b="1" dirty="0"/>
              <a:t>Variance Equation</a:t>
            </a:r>
            <a:r>
              <a:rPr lang="en-US" sz="2900" dirty="0"/>
              <a:t>.</a:t>
            </a:r>
          </a:p>
          <a:p>
            <a:pPr marL="0" indent="0">
              <a:buNone/>
              <a:defRPr/>
            </a:pPr>
            <a:r>
              <a:rPr lang="en-US" sz="2900" dirty="0">
                <a:latin typeface="+mj-lt"/>
              </a:rPr>
              <a:t>                  γ</a:t>
            </a:r>
            <a:r>
              <a:rPr lang="en-US" sz="2900" baseline="-25000" dirty="0">
                <a:latin typeface="+mj-lt"/>
              </a:rPr>
              <a:t>0</a:t>
            </a:r>
            <a:r>
              <a:rPr lang="en-US" sz="2900" dirty="0">
                <a:latin typeface="+mj-lt"/>
              </a:rPr>
              <a:t> &gt;0, </a:t>
            </a:r>
            <a:r>
              <a:rPr lang="el-GR" sz="2900" dirty="0"/>
              <a:t>δ</a:t>
            </a:r>
            <a:r>
              <a:rPr lang="en-US" sz="2900" baseline="-25000" dirty="0" err="1"/>
              <a:t>i</a:t>
            </a:r>
            <a:r>
              <a:rPr lang="en-US" sz="2900" dirty="0"/>
              <a:t> &gt; 0, </a:t>
            </a:r>
            <a:r>
              <a:rPr lang="en-US" sz="2900" dirty="0" err="1"/>
              <a:t>γ</a:t>
            </a:r>
            <a:r>
              <a:rPr lang="en-US" sz="2900" baseline="-25000" dirty="0" err="1"/>
              <a:t>j</a:t>
            </a:r>
            <a:r>
              <a:rPr lang="en-US" sz="2900" baseline="-25000" dirty="0"/>
              <a:t> </a:t>
            </a:r>
            <a:r>
              <a:rPr lang="en-US" sz="2900" dirty="0"/>
              <a:t>&gt; 0; non-negativity conditions.</a:t>
            </a:r>
          </a:p>
          <a:p>
            <a:pPr marL="0" indent="0">
              <a:buNone/>
              <a:defRPr/>
            </a:pPr>
            <a:r>
              <a:rPr lang="en-US" sz="2900" dirty="0">
                <a:latin typeface="+mj-lt"/>
              </a:rPr>
              <a:t>and 	        </a:t>
            </a:r>
            <a:r>
              <a:rPr lang="el-GR" sz="2900" dirty="0"/>
              <a:t>δ</a:t>
            </a:r>
            <a:r>
              <a:rPr lang="en-US" sz="2900" baseline="-25000" dirty="0" err="1"/>
              <a:t>i</a:t>
            </a:r>
            <a:r>
              <a:rPr lang="en-US" sz="2900" baseline="-25000" dirty="0"/>
              <a:t> </a:t>
            </a:r>
            <a:r>
              <a:rPr lang="en-US" sz="2900" dirty="0"/>
              <a:t> + </a:t>
            </a:r>
            <a:r>
              <a:rPr lang="en-US" sz="2900" dirty="0" err="1"/>
              <a:t>γ</a:t>
            </a:r>
            <a:r>
              <a:rPr lang="en-US" sz="2900" baseline="-25000" dirty="0" err="1"/>
              <a:t>j</a:t>
            </a:r>
            <a:r>
              <a:rPr lang="en-US" sz="2900" dirty="0"/>
              <a:t> &lt; 1</a:t>
            </a:r>
            <a:endParaRPr lang="en-US" sz="2900" dirty="0">
              <a:latin typeface="+mj-lt"/>
            </a:endParaRPr>
          </a:p>
          <a:p>
            <a:pPr marL="0" indent="0">
              <a:buNone/>
              <a:defRPr/>
            </a:pPr>
            <a:r>
              <a:rPr lang="en-US" sz="2900" b="1" dirty="0">
                <a:latin typeface="+mj-lt"/>
              </a:rPr>
              <a:t>Mean Equation </a:t>
            </a:r>
            <a:r>
              <a:rPr lang="en-US" sz="2900" dirty="0">
                <a:latin typeface="+mj-lt"/>
              </a:rPr>
              <a:t>is :  </a:t>
            </a:r>
            <a:r>
              <a:rPr lang="en-US" sz="2900" dirty="0"/>
              <a:t> </a:t>
            </a:r>
          </a:p>
          <a:p>
            <a:pPr marL="0" indent="0">
              <a:buNone/>
              <a:defRPr/>
            </a:pPr>
            <a:r>
              <a:rPr lang="en-US" sz="2900" b="1" dirty="0" err="1"/>
              <a:t>y</a:t>
            </a:r>
            <a:r>
              <a:rPr lang="en-US" sz="2900" b="1" baseline="-25000" dirty="0" err="1"/>
              <a:t>t</a:t>
            </a:r>
            <a:r>
              <a:rPr lang="en-US" sz="2900" b="1" dirty="0"/>
              <a:t> = </a:t>
            </a:r>
            <a:r>
              <a:rPr lang="el-GR" sz="2900" b="1" dirty="0"/>
              <a:t>α</a:t>
            </a:r>
            <a:r>
              <a:rPr lang="en-US" sz="2900" b="1" dirty="0"/>
              <a:t> + </a:t>
            </a:r>
            <a:r>
              <a:rPr lang="el-GR" sz="2900" b="1" dirty="0"/>
              <a:t>β</a:t>
            </a:r>
            <a:r>
              <a:rPr lang="en-US" sz="2900" b="1" dirty="0" err="1"/>
              <a:t>x</a:t>
            </a:r>
            <a:r>
              <a:rPr lang="en-US" sz="2900" b="1" baseline="-25000" dirty="0" err="1"/>
              <a:t>t</a:t>
            </a:r>
            <a:r>
              <a:rPr lang="en-US" sz="2900" b="1" dirty="0"/>
              <a:t> + </a:t>
            </a:r>
            <a:r>
              <a:rPr lang="en-US" sz="2900" b="1" dirty="0" err="1"/>
              <a:t>u</a:t>
            </a:r>
            <a:r>
              <a:rPr lang="en-US" sz="2900" b="1" baseline="-25000" dirty="0" err="1"/>
              <a:t>t</a:t>
            </a:r>
            <a:r>
              <a:rPr lang="en-US" sz="2900" baseline="-25000" dirty="0"/>
              <a:t>  </a:t>
            </a:r>
            <a:r>
              <a:rPr lang="en-US" sz="2900" dirty="0"/>
              <a:t> ; OR  </a:t>
            </a:r>
            <a:r>
              <a:rPr lang="en-US" sz="2900" b="1" dirty="0" err="1"/>
              <a:t>y</a:t>
            </a:r>
            <a:r>
              <a:rPr lang="en-US" sz="2900" b="1" baseline="-25000" dirty="0" err="1"/>
              <a:t>t</a:t>
            </a:r>
            <a:r>
              <a:rPr lang="en-US" sz="2900" b="1" dirty="0"/>
              <a:t> = </a:t>
            </a:r>
            <a:r>
              <a:rPr lang="el-GR" sz="2900" b="1" dirty="0"/>
              <a:t>β</a:t>
            </a:r>
            <a:r>
              <a:rPr lang="en-US" sz="2900" b="1" dirty="0"/>
              <a:t>y</a:t>
            </a:r>
            <a:r>
              <a:rPr lang="en-US" sz="2900" b="1" baseline="-25000" dirty="0"/>
              <a:t>t-1</a:t>
            </a:r>
            <a:r>
              <a:rPr lang="en-US" sz="2900" b="1" dirty="0"/>
              <a:t> + </a:t>
            </a:r>
            <a:r>
              <a:rPr lang="en-US" sz="2900" b="1" dirty="0" err="1"/>
              <a:t>u</a:t>
            </a:r>
            <a:r>
              <a:rPr lang="en-US" sz="2900" b="1" baseline="-25000" dirty="0" err="1"/>
              <a:t>t</a:t>
            </a:r>
            <a:r>
              <a:rPr lang="en-US" sz="2900" baseline="-25000" dirty="0"/>
              <a:t>  </a:t>
            </a:r>
            <a:r>
              <a:rPr lang="en-US" sz="2900" dirty="0"/>
              <a:t> ;</a:t>
            </a:r>
            <a:endParaRPr lang="en-US" sz="2900" dirty="0">
              <a:latin typeface="+mj-lt"/>
            </a:endParaRP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p:txBody>
      </p:sp>
      <p:sp>
        <p:nvSpPr>
          <p:cNvPr id="1030"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latin typeface="Calibri" pitchFamily="34" charset="0"/>
            </a:endParaRPr>
          </a:p>
        </p:txBody>
      </p:sp>
      <p:sp>
        <p:nvSpPr>
          <p:cNvPr id="1031"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latin typeface="Calibri" pitchFamily="34" charset="0"/>
            </a:endParaRPr>
          </a:p>
        </p:txBody>
      </p:sp>
      <p:sp>
        <p:nvSpPr>
          <p:cNvPr id="1032"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latin typeface="Calibri" pitchFamily="34" charset="0"/>
            </a:endParaRPr>
          </a:p>
        </p:txBody>
      </p:sp>
      <p:graphicFrame>
        <p:nvGraphicFramePr>
          <p:cNvPr id="1027" name="Object 6"/>
          <p:cNvGraphicFramePr>
            <a:graphicFrameLocks noChangeAspect="1"/>
          </p:cNvGraphicFramePr>
          <p:nvPr/>
        </p:nvGraphicFramePr>
        <p:xfrm>
          <a:off x="2286000" y="1219200"/>
          <a:ext cx="4953000" cy="1143000"/>
        </p:xfrm>
        <a:graphic>
          <a:graphicData uri="http://schemas.openxmlformats.org/presentationml/2006/ole">
            <mc:AlternateContent xmlns:mc="http://schemas.openxmlformats.org/markup-compatibility/2006">
              <mc:Choice xmlns:v="urn:schemas-microsoft-com:vml" Requires="v">
                <p:oleObj spid="_x0000_s73732" name="Equation" r:id="rId4" imgW="1778000" imgH="457200" progId="Equation.3">
                  <p:embed/>
                </p:oleObj>
              </mc:Choice>
              <mc:Fallback>
                <p:oleObj name="Equation" r:id="rId4" imgW="1778000" imgH="457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219200"/>
                        <a:ext cx="49530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a:xfrm>
            <a:off x="0" y="-61555"/>
            <a:ext cx="9143999"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GARCH (</a:t>
            </a:r>
            <a:r>
              <a:rPr lang="en-US" sz="4000" b="1" dirty="0" err="1">
                <a:solidFill>
                  <a:schemeClr val="tx1"/>
                </a:solidFill>
                <a:latin typeface="+mj-lt"/>
                <a:ea typeface="+mj-ea"/>
                <a:cs typeface="+mj-cs"/>
              </a:rPr>
              <a:t>p,q</a:t>
            </a:r>
            <a:r>
              <a:rPr lang="en-US" sz="4000" b="1" dirty="0">
                <a:solidFill>
                  <a:schemeClr val="tx1"/>
                </a:solidFill>
                <a:latin typeface="+mj-lt"/>
                <a:ea typeface="+mj-ea"/>
                <a:cs typeface="+mj-cs"/>
              </a:rPr>
              <a:t>) Models</a:t>
            </a:r>
          </a:p>
        </p:txBody>
      </p:sp>
      <p:sp>
        <p:nvSpPr>
          <p:cNvPr id="3" name="Content Placeholder 2"/>
          <p:cNvSpPr>
            <a:spLocks noGrp="1"/>
          </p:cNvSpPr>
          <p:nvPr>
            <p:ph idx="1"/>
          </p:nvPr>
        </p:nvSpPr>
        <p:spPr>
          <a:xfrm>
            <a:off x="304800" y="762000"/>
            <a:ext cx="8610600" cy="5867400"/>
          </a:xfrm>
        </p:spPr>
        <p:txBody>
          <a:bodyPr rtlCol="0">
            <a:noAutofit/>
          </a:bodyPr>
          <a:lstStyle/>
          <a:p>
            <a:pPr marL="0" indent="0" eaLnBrk="1" fontAlgn="auto" hangingPunct="1">
              <a:spcAft>
                <a:spcPts val="0"/>
              </a:spcAft>
              <a:buClrTx/>
              <a:buNone/>
              <a:defRPr/>
            </a:pPr>
            <a:r>
              <a:rPr lang="en-US" sz="2900" dirty="0">
                <a:latin typeface="+mj-lt"/>
              </a:rPr>
              <a:t>The GARCH (1,1) model can be expressed as an infinite</a:t>
            </a:r>
          </a:p>
          <a:p>
            <a:pPr eaLnBrk="1" fontAlgn="auto" hangingPunct="1">
              <a:spcAft>
                <a:spcPts val="0"/>
              </a:spcAft>
              <a:buClrTx/>
              <a:buNone/>
              <a:defRPr/>
            </a:pPr>
            <a:r>
              <a:rPr lang="en-US" sz="2900" dirty="0">
                <a:latin typeface="+mj-lt"/>
              </a:rPr>
              <a:t>ARCH (q) process.</a:t>
            </a:r>
          </a:p>
          <a:p>
            <a:pPr eaLnBrk="1" fontAlgn="auto" hangingPunct="1">
              <a:spcAft>
                <a:spcPts val="0"/>
              </a:spcAft>
              <a:buClrTx/>
              <a:buNone/>
              <a:defRPr/>
            </a:pPr>
            <a:r>
              <a:rPr lang="en-US" sz="2900" dirty="0">
                <a:latin typeface="+mj-lt"/>
              </a:rPr>
              <a:t>GARCH(1,1) Model:</a:t>
            </a: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r>
              <a:rPr lang="en-US" sz="2900" dirty="0">
                <a:latin typeface="+mj-lt"/>
              </a:rPr>
              <a:t>   </a:t>
            </a: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p:txBody>
      </p:sp>
      <p:sp>
        <p:nvSpPr>
          <p:cNvPr id="1030"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latin typeface="Calibri" pitchFamily="34" charset="0"/>
            </a:endParaRPr>
          </a:p>
        </p:txBody>
      </p:sp>
      <p:sp>
        <p:nvSpPr>
          <p:cNvPr id="1031"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latin typeface="Calibri" pitchFamily="34" charset="0"/>
            </a:endParaRPr>
          </a:p>
        </p:txBody>
      </p:sp>
      <p:sp>
        <p:nvSpPr>
          <p:cNvPr id="1032"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latin typeface="Calibri" pitchFamily="34" charset="0"/>
            </a:endParaRPr>
          </a:p>
        </p:txBody>
      </p:sp>
      <p:graphicFrame>
        <p:nvGraphicFramePr>
          <p:cNvPr id="9" name="Object 8"/>
          <p:cNvGraphicFramePr>
            <a:graphicFrameLocks noChangeAspect="1"/>
          </p:cNvGraphicFramePr>
          <p:nvPr/>
        </p:nvGraphicFramePr>
        <p:xfrm>
          <a:off x="1066800" y="2555422"/>
          <a:ext cx="7086600" cy="4302578"/>
        </p:xfrm>
        <a:graphic>
          <a:graphicData uri="http://schemas.openxmlformats.org/presentationml/2006/ole">
            <mc:AlternateContent xmlns:mc="http://schemas.openxmlformats.org/markup-compatibility/2006">
              <mc:Choice xmlns:v="urn:schemas-microsoft-com:vml" Requires="v">
                <p:oleObj spid="_x0000_s74758" name="Equation" r:id="rId4" imgW="3200400" imgH="1942920" progId="Equation.3">
                  <p:embed/>
                </p:oleObj>
              </mc:Choice>
              <mc:Fallback>
                <p:oleObj name="Equation" r:id="rId4" imgW="3200400" imgH="194292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55422"/>
                        <a:ext cx="7086600" cy="4302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04800" y="2961144"/>
            <a:ext cx="8686800"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GARCH (1,1) model is equivalent to an infinite order ARCH model </a:t>
            </a:r>
          </a:p>
          <a:p>
            <a:r>
              <a:rPr lang="en-US" sz="2400" dirty="0"/>
              <a:t>with geometrically declining coefficients.  This means GARCH (1,1) </a:t>
            </a:r>
          </a:p>
          <a:p>
            <a:r>
              <a:rPr lang="en-US" sz="2400" dirty="0"/>
              <a:t>model is an alternative to higher order ARCH model, where less </a:t>
            </a:r>
          </a:p>
          <a:p>
            <a:r>
              <a:rPr lang="en-US" sz="2400" dirty="0"/>
              <a:t>parameters are required to be estimated.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a:xfrm>
            <a:off x="0" y="-61555"/>
            <a:ext cx="9143999"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GARCH (</a:t>
            </a:r>
            <a:r>
              <a:rPr lang="en-US" sz="4000" b="1" dirty="0" err="1">
                <a:solidFill>
                  <a:schemeClr val="tx1"/>
                </a:solidFill>
                <a:latin typeface="+mj-lt"/>
                <a:ea typeface="+mj-ea"/>
                <a:cs typeface="+mj-cs"/>
              </a:rPr>
              <a:t>p,q</a:t>
            </a:r>
            <a:r>
              <a:rPr lang="en-US" sz="4000" b="1" dirty="0">
                <a:solidFill>
                  <a:schemeClr val="tx1"/>
                </a:solidFill>
                <a:latin typeface="+mj-lt"/>
                <a:ea typeface="+mj-ea"/>
                <a:cs typeface="+mj-cs"/>
              </a:rPr>
              <a:t>) Models</a:t>
            </a:r>
          </a:p>
        </p:txBody>
      </p:sp>
      <p:sp>
        <p:nvSpPr>
          <p:cNvPr id="3" name="Content Placeholder 2"/>
          <p:cNvSpPr>
            <a:spLocks noGrp="1"/>
          </p:cNvSpPr>
          <p:nvPr>
            <p:ph idx="1"/>
          </p:nvPr>
        </p:nvSpPr>
        <p:spPr>
          <a:xfrm>
            <a:off x="228600" y="762000"/>
            <a:ext cx="8610600" cy="5867400"/>
          </a:xfrm>
        </p:spPr>
        <p:txBody>
          <a:bodyPr rtlCol="0">
            <a:noAutofit/>
          </a:bodyPr>
          <a:lstStyle/>
          <a:p>
            <a:pPr eaLnBrk="1" fontAlgn="auto" hangingPunct="1">
              <a:spcAft>
                <a:spcPts val="0"/>
              </a:spcAft>
              <a:buClrTx/>
              <a:buNone/>
              <a:defRPr/>
            </a:pPr>
            <a:endParaRPr lang="en-US" sz="2900" dirty="0">
              <a:latin typeface="+mj-lt"/>
            </a:endParaRPr>
          </a:p>
          <a:p>
            <a:pPr eaLnBrk="1" fontAlgn="auto" hangingPunct="1">
              <a:spcAft>
                <a:spcPts val="0"/>
              </a:spcAft>
              <a:buClrTx/>
              <a:buNone/>
              <a:defRPr/>
            </a:pPr>
            <a:r>
              <a:rPr lang="en-US" sz="2900" dirty="0">
                <a:latin typeface="+mj-lt"/>
              </a:rPr>
              <a:t>   </a:t>
            </a: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p:txBody>
      </p:sp>
      <p:sp>
        <p:nvSpPr>
          <p:cNvPr id="1030"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latin typeface="Calibri" pitchFamily="34" charset="0"/>
            </a:endParaRPr>
          </a:p>
        </p:txBody>
      </p:sp>
      <p:sp>
        <p:nvSpPr>
          <p:cNvPr id="1031"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latin typeface="Calibri" pitchFamily="34" charset="0"/>
            </a:endParaRPr>
          </a:p>
        </p:txBody>
      </p:sp>
      <p:sp>
        <p:nvSpPr>
          <p:cNvPr id="1032"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latin typeface="Calibri" pitchFamily="34" charset="0"/>
            </a:endParaRPr>
          </a:p>
        </p:txBody>
      </p:sp>
      <p:graphicFrame>
        <p:nvGraphicFramePr>
          <p:cNvPr id="75779" name="Object 6"/>
          <p:cNvGraphicFramePr>
            <a:graphicFrameLocks noChangeAspect="1"/>
          </p:cNvGraphicFramePr>
          <p:nvPr/>
        </p:nvGraphicFramePr>
        <p:xfrm>
          <a:off x="1066800" y="2743200"/>
          <a:ext cx="7086600" cy="3123101"/>
        </p:xfrm>
        <a:graphic>
          <a:graphicData uri="http://schemas.openxmlformats.org/presentationml/2006/ole">
            <mc:AlternateContent xmlns:mc="http://schemas.openxmlformats.org/markup-compatibility/2006">
              <mc:Choice xmlns:v="urn:schemas-microsoft-com:vml" Requires="v">
                <p:oleObj spid="_x0000_s75783" name="Equation" r:id="rId4" imgW="2819160" imgH="1396800" progId="Equation.3">
                  <p:embed/>
                </p:oleObj>
              </mc:Choice>
              <mc:Fallback>
                <p:oleObj name="Equation" r:id="rId4" imgW="2819160" imgH="1396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743200"/>
                        <a:ext cx="7086600" cy="31231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0"/>
          <p:cNvSpPr/>
          <p:nvPr/>
        </p:nvSpPr>
        <p:spPr>
          <a:xfrm>
            <a:off x="228600" y="685800"/>
            <a:ext cx="8458200" cy="6340197"/>
          </a:xfrm>
          <a:prstGeom prst="rect">
            <a:avLst/>
          </a:prstGeom>
        </p:spPr>
        <p:txBody>
          <a:bodyPr wrap="square">
            <a:spAutoFit/>
          </a:bodyPr>
          <a:lstStyle/>
          <a:p>
            <a:pPr>
              <a:defRPr/>
            </a:pPr>
            <a:r>
              <a:rPr lang="en-US" sz="2900" dirty="0"/>
              <a:t>The GARCH (</a:t>
            </a:r>
            <a:r>
              <a:rPr lang="en-US" sz="2900" dirty="0" err="1"/>
              <a:t>p,q</a:t>
            </a:r>
            <a:r>
              <a:rPr lang="en-US" sz="2900" dirty="0"/>
              <a:t>) model</a:t>
            </a:r>
          </a:p>
          <a:p>
            <a:pPr>
              <a:defRPr/>
            </a:pPr>
            <a:endParaRPr lang="en-US" sz="2900" dirty="0"/>
          </a:p>
          <a:p>
            <a:pPr>
              <a:defRPr/>
            </a:pPr>
            <a:endParaRPr lang="en-US" sz="2900" dirty="0"/>
          </a:p>
          <a:p>
            <a:pPr>
              <a:defRPr/>
            </a:pPr>
            <a:r>
              <a:rPr lang="en-US" sz="2900" dirty="0"/>
              <a:t>can be expressed as an ARMA (</a:t>
            </a:r>
            <a:r>
              <a:rPr lang="en-US" sz="2900" dirty="0" err="1"/>
              <a:t>m,p</a:t>
            </a:r>
            <a:r>
              <a:rPr lang="en-US" sz="2900" dirty="0"/>
              <a:t>) process in u</a:t>
            </a:r>
            <a:r>
              <a:rPr lang="en-US" sz="2900" baseline="-25000" dirty="0"/>
              <a:t>t</a:t>
            </a:r>
            <a:r>
              <a:rPr lang="en-US" sz="2900" baseline="30000" dirty="0"/>
              <a:t>2</a:t>
            </a:r>
            <a:r>
              <a:rPr lang="en-US" sz="2900" dirty="0"/>
              <a:t>  where m = max{</a:t>
            </a:r>
            <a:r>
              <a:rPr lang="en-US" sz="2900" dirty="0" err="1"/>
              <a:t>p,q</a:t>
            </a:r>
            <a:r>
              <a:rPr lang="en-US" sz="2900" dirty="0"/>
              <a:t>} as follows:</a:t>
            </a:r>
          </a:p>
          <a:p>
            <a:pPr>
              <a:defRPr/>
            </a:pPr>
            <a:endParaRPr lang="en-US" sz="2900" dirty="0"/>
          </a:p>
          <a:p>
            <a:pPr>
              <a:defRPr/>
            </a:pPr>
            <a:endParaRPr lang="en-US" sz="2900" dirty="0"/>
          </a:p>
          <a:p>
            <a:pPr>
              <a:defRPr/>
            </a:pPr>
            <a:endParaRPr lang="en-US" sz="2900" dirty="0"/>
          </a:p>
          <a:p>
            <a:pPr>
              <a:defRPr/>
            </a:pPr>
            <a:endParaRPr lang="en-US" sz="2900" dirty="0"/>
          </a:p>
          <a:p>
            <a:pPr>
              <a:defRPr/>
            </a:pPr>
            <a:endParaRPr lang="en-US" sz="2900" dirty="0"/>
          </a:p>
          <a:p>
            <a:pPr>
              <a:defRPr/>
            </a:pPr>
            <a:endParaRPr lang="en-US" sz="2900" dirty="0"/>
          </a:p>
          <a:p>
            <a:pPr>
              <a:defRPr/>
            </a:pPr>
            <a:endParaRPr lang="en-US" sz="2900" dirty="0"/>
          </a:p>
          <a:p>
            <a:pPr>
              <a:defRPr/>
            </a:pPr>
            <a:r>
              <a:rPr lang="en-US" sz="2900" dirty="0"/>
              <a:t>The above expression is meaningful but difficult to deal with in practice.</a:t>
            </a:r>
          </a:p>
        </p:txBody>
      </p:sp>
      <p:graphicFrame>
        <p:nvGraphicFramePr>
          <p:cNvPr id="75780" name="Object 6"/>
          <p:cNvGraphicFramePr>
            <a:graphicFrameLocks noChangeAspect="1"/>
          </p:cNvGraphicFramePr>
          <p:nvPr/>
        </p:nvGraphicFramePr>
        <p:xfrm>
          <a:off x="2286000" y="1066800"/>
          <a:ext cx="4953000" cy="1143000"/>
        </p:xfrm>
        <a:graphic>
          <a:graphicData uri="http://schemas.openxmlformats.org/presentationml/2006/ole">
            <mc:AlternateContent xmlns:mc="http://schemas.openxmlformats.org/markup-compatibility/2006">
              <mc:Choice xmlns:v="urn:schemas-microsoft-com:vml" Requires="v">
                <p:oleObj spid="_x0000_s75784" name="Equation" r:id="rId6" imgW="1778000" imgH="457200" progId="Equation.3">
                  <p:embed/>
                </p:oleObj>
              </mc:Choice>
              <mc:Fallback>
                <p:oleObj name="Equation" r:id="rId6" imgW="1778000" imgH="4572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1066800"/>
                        <a:ext cx="49530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55"/>
            <a:ext cx="9144000" cy="707886"/>
          </a:xfrm>
        </p:spPr>
        <p:txBody>
          <a:bodyPr vert="horz" lIns="91440" tIns="45720" rIns="91440" bIns="45720" rtlCol="0" anchor="ctr">
            <a:normAutofit/>
          </a:bodyPr>
          <a:lstStyle/>
          <a:p>
            <a:pPr fontAlgn="auto">
              <a:spcAft>
                <a:spcPts val="0"/>
              </a:spcAft>
              <a:defRPr/>
            </a:pPr>
            <a:r>
              <a:rPr lang="en-US" sz="4000" b="1" dirty="0">
                <a:solidFill>
                  <a:schemeClr val="tx1"/>
                </a:solidFill>
                <a:latin typeface="+mj-lt"/>
                <a:ea typeface="+mj-ea"/>
                <a:cs typeface="+mj-cs"/>
              </a:rPr>
              <a:t>GARCH-M (</a:t>
            </a:r>
            <a:r>
              <a:rPr lang="en-US" sz="4000" b="1" dirty="0" err="1">
                <a:solidFill>
                  <a:schemeClr val="tx1"/>
                </a:solidFill>
                <a:latin typeface="+mj-lt"/>
                <a:ea typeface="+mj-ea"/>
                <a:cs typeface="+mj-cs"/>
              </a:rPr>
              <a:t>p,q</a:t>
            </a:r>
            <a:r>
              <a:rPr lang="en-US" sz="4000" b="1" dirty="0">
                <a:solidFill>
                  <a:schemeClr val="tx1"/>
                </a:solidFill>
                <a:latin typeface="+mj-lt"/>
                <a:ea typeface="+mj-ea"/>
                <a:cs typeface="+mj-cs"/>
              </a:rPr>
              <a:t>) Models</a:t>
            </a:r>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 name="TextBox 6"/>
          <p:cNvSpPr txBox="1"/>
          <p:nvPr/>
        </p:nvSpPr>
        <p:spPr>
          <a:xfrm>
            <a:off x="572282" y="914400"/>
            <a:ext cx="8170476" cy="1877437"/>
          </a:xfrm>
          <a:prstGeom prst="rect">
            <a:avLst/>
          </a:prstGeom>
          <a:noFill/>
        </p:spPr>
        <p:txBody>
          <a:bodyPr wrap="square" rtlCol="0">
            <a:spAutoFit/>
          </a:bodyPr>
          <a:lstStyle/>
          <a:p>
            <a:r>
              <a:rPr lang="en-US" sz="2900" dirty="0" err="1"/>
              <a:t>Y</a:t>
            </a:r>
            <a:r>
              <a:rPr lang="en-US" sz="2900" baseline="-25000" dirty="0" err="1"/>
              <a:t>t</a:t>
            </a:r>
            <a:r>
              <a:rPr lang="en-US" sz="2900" baseline="-25000" dirty="0"/>
              <a:t> </a:t>
            </a:r>
            <a:r>
              <a:rPr lang="en-US" sz="2900" dirty="0"/>
              <a:t>  = </a:t>
            </a:r>
            <a:r>
              <a:rPr lang="el-GR" sz="2900" dirty="0"/>
              <a:t>α</a:t>
            </a:r>
            <a:r>
              <a:rPr lang="en-US" sz="2900" dirty="0"/>
              <a:t> + </a:t>
            </a:r>
            <a:r>
              <a:rPr lang="el-GR" sz="2900" dirty="0"/>
              <a:t>β</a:t>
            </a:r>
            <a:r>
              <a:rPr lang="en-US" sz="2900" dirty="0" err="1"/>
              <a:t>X</a:t>
            </a:r>
            <a:r>
              <a:rPr lang="en-US" sz="2900" baseline="-25000" dirty="0" err="1"/>
              <a:t>t</a:t>
            </a:r>
            <a:r>
              <a:rPr lang="en-US" sz="2900" baseline="-25000" dirty="0"/>
              <a:t> </a:t>
            </a:r>
            <a:r>
              <a:rPr lang="en-US" sz="2900" dirty="0"/>
              <a:t> + </a:t>
            </a:r>
            <a:r>
              <a:rPr lang="el-GR" sz="2900" dirty="0"/>
              <a:t>θ</a:t>
            </a:r>
            <a:r>
              <a:rPr lang="en-US" sz="2900" dirty="0"/>
              <a:t>h</a:t>
            </a:r>
            <a:r>
              <a:rPr lang="en-US" sz="2900" baseline="-25000" dirty="0"/>
              <a:t>t</a:t>
            </a:r>
            <a:r>
              <a:rPr lang="en-US" sz="2900" dirty="0"/>
              <a:t> + </a:t>
            </a:r>
            <a:r>
              <a:rPr lang="en-US" sz="2900" dirty="0" err="1"/>
              <a:t>u</a:t>
            </a:r>
            <a:r>
              <a:rPr lang="en-US" sz="2900" baseline="-25000" dirty="0" err="1"/>
              <a:t>t</a:t>
            </a:r>
            <a:r>
              <a:rPr lang="en-US" sz="2900" baseline="-25000" dirty="0"/>
              <a:t> </a:t>
            </a:r>
            <a:r>
              <a:rPr lang="en-US" sz="2900" dirty="0"/>
              <a:t> ; where </a:t>
            </a:r>
            <a:r>
              <a:rPr lang="en-US" sz="2900" i="1" dirty="0" err="1"/>
              <a:t>u</a:t>
            </a:r>
            <a:r>
              <a:rPr lang="en-US" sz="2900" i="1" baseline="-25000" dirty="0" err="1"/>
              <a:t>t</a:t>
            </a:r>
            <a:r>
              <a:rPr lang="en-US" sz="2900" i="1" baseline="-25000" dirty="0"/>
              <a:t> </a:t>
            </a:r>
            <a:r>
              <a:rPr lang="en-US" sz="2900" i="1" dirty="0"/>
              <a:t> ~ </a:t>
            </a:r>
            <a:r>
              <a:rPr lang="en-US" sz="2900" i="1" dirty="0" err="1"/>
              <a:t>iid</a:t>
            </a:r>
            <a:r>
              <a:rPr lang="en-US" sz="2900" i="1" dirty="0"/>
              <a:t> N(0,h</a:t>
            </a:r>
            <a:r>
              <a:rPr lang="en-US" sz="2900" i="1" baseline="-25000" dirty="0"/>
              <a:t>t</a:t>
            </a:r>
            <a:r>
              <a:rPr lang="en-US" sz="2900" i="1" dirty="0"/>
              <a:t>)</a:t>
            </a:r>
            <a:r>
              <a:rPr lang="en-US" sz="2900" dirty="0"/>
              <a:t> </a:t>
            </a:r>
          </a:p>
          <a:p>
            <a:endParaRPr lang="en-US" sz="2900" dirty="0"/>
          </a:p>
          <a:p>
            <a:endParaRPr lang="en-US" sz="2900" dirty="0"/>
          </a:p>
          <a:p>
            <a:r>
              <a:rPr lang="en-US" sz="2900" dirty="0"/>
              <a:t>   </a:t>
            </a:r>
          </a:p>
        </p:txBody>
      </p:sp>
      <p:graphicFrame>
        <p:nvGraphicFramePr>
          <p:cNvPr id="6145" name="Object 6"/>
          <p:cNvGraphicFramePr>
            <a:graphicFrameLocks noChangeAspect="1"/>
          </p:cNvGraphicFramePr>
          <p:nvPr/>
        </p:nvGraphicFramePr>
        <p:xfrm>
          <a:off x="1752600" y="1295400"/>
          <a:ext cx="4953000" cy="1143000"/>
        </p:xfrm>
        <a:graphic>
          <a:graphicData uri="http://schemas.openxmlformats.org/presentationml/2006/ole">
            <mc:AlternateContent xmlns:mc="http://schemas.openxmlformats.org/markup-compatibility/2006">
              <mc:Choice xmlns:v="urn:schemas-microsoft-com:vml" Requires="v">
                <p:oleObj spid="_x0000_s92164" name="Equation" r:id="rId3" imgW="1778000" imgH="457200" progId="Equation.3">
                  <p:embed/>
                </p:oleObj>
              </mc:Choice>
              <mc:Fallback>
                <p:oleObj name="Equation" r:id="rId3" imgW="1778000" imgH="457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295400"/>
                        <a:ext cx="49530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228600" y="2514600"/>
            <a:ext cx="8458200" cy="4108817"/>
          </a:xfrm>
          <a:prstGeom prst="rect">
            <a:avLst/>
          </a:prstGeom>
          <a:noFill/>
        </p:spPr>
        <p:txBody>
          <a:bodyPr wrap="square" rtlCol="0">
            <a:spAutoFit/>
          </a:bodyPr>
          <a:lstStyle/>
          <a:p>
            <a:pPr marL="280988" indent="-280988">
              <a:buFont typeface="Arial" pitchFamily="34" charset="0"/>
              <a:buChar char="•"/>
            </a:pPr>
            <a:r>
              <a:rPr lang="en-US" sz="2900" dirty="0"/>
              <a:t>GARCH in mean or GARCH-M models  are those where conditional variance is a regressor in conditional mean equation </a:t>
            </a:r>
          </a:p>
          <a:p>
            <a:pPr marL="280988" indent="-280988">
              <a:buFont typeface="Arial" pitchFamily="34" charset="0"/>
              <a:buChar char="•"/>
            </a:pPr>
            <a:endParaRPr lang="en-US" sz="2900" dirty="0"/>
          </a:p>
          <a:p>
            <a:pPr marL="280988" indent="-280988">
              <a:buFont typeface="Arial" pitchFamily="34" charset="0"/>
              <a:buChar char="•"/>
            </a:pPr>
            <a:r>
              <a:rPr lang="en-US" sz="2900" dirty="0"/>
              <a:t> Risk-averse investors requires a premium to hold a risky asset. Risky assets should have higher premium, higher the risk , higher the premium. So, return is a function of risk. </a:t>
            </a:r>
          </a:p>
          <a:p>
            <a:pPr>
              <a:buFont typeface="Arial" pitchFamily="34" charset="0"/>
              <a:buChar char="•"/>
            </a:pPr>
            <a:r>
              <a:rPr lang="en-US" sz="2900" dirty="0"/>
              <a:t>  GARCH-M models can be linked with CAPM models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55"/>
            <a:ext cx="9144000" cy="707886"/>
          </a:xfrm>
        </p:spPr>
        <p:txBody>
          <a:bodyPr vert="horz" lIns="91440" tIns="45720" rIns="91440" bIns="45720" rtlCol="0" anchor="ctr">
            <a:normAutofit/>
          </a:bodyPr>
          <a:lstStyle/>
          <a:p>
            <a:pPr fontAlgn="auto">
              <a:spcAft>
                <a:spcPts val="0"/>
              </a:spcAft>
              <a:defRPr/>
            </a:pPr>
            <a:r>
              <a:rPr lang="en-US" sz="4000" b="1" dirty="0">
                <a:solidFill>
                  <a:schemeClr val="tx1"/>
                </a:solidFill>
                <a:latin typeface="+mj-lt"/>
                <a:ea typeface="+mj-ea"/>
                <a:cs typeface="+mj-cs"/>
              </a:rPr>
              <a:t>Problem of ARCH/GARCH</a:t>
            </a:r>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latin typeface="Calibri" pitchFamily="34" charset="0"/>
            </a:endParaRPr>
          </a:p>
        </p:txBody>
      </p:sp>
      <p:sp>
        <p:nvSpPr>
          <p:cNvPr id="8" name="TextBox 7"/>
          <p:cNvSpPr txBox="1"/>
          <p:nvPr/>
        </p:nvSpPr>
        <p:spPr>
          <a:xfrm>
            <a:off x="0" y="838200"/>
            <a:ext cx="9144000" cy="5943600"/>
          </a:xfrm>
          <a:prstGeom prst="rect">
            <a:avLst/>
          </a:prstGeom>
        </p:spPr>
        <p:txBody>
          <a:bodyPr rtlCol="0">
            <a:noAutofit/>
          </a:bodyPr>
          <a:lstStyle/>
          <a:p>
            <a:pPr marL="365760" indent="-283464">
              <a:lnSpc>
                <a:spcPct val="80000"/>
              </a:lnSpc>
              <a:spcBef>
                <a:spcPts val="600"/>
              </a:spcBef>
              <a:buSzPct val="80000"/>
              <a:buFont typeface="Arial" pitchFamily="34" charset="0"/>
              <a:buChar char="•"/>
              <a:defRPr/>
            </a:pPr>
            <a:r>
              <a:rPr lang="en-US" sz="2900" dirty="0"/>
              <a:t>A major restriction of ARCH/GARCH model is the fact     that these models provide symmetric estimates of volatility/shocks as residuals are squared term.</a:t>
            </a:r>
          </a:p>
          <a:p>
            <a:pPr marL="365760" indent="-283464">
              <a:lnSpc>
                <a:spcPct val="80000"/>
              </a:lnSpc>
              <a:spcBef>
                <a:spcPts val="600"/>
              </a:spcBef>
              <a:buSzPct val="80000"/>
              <a:buFont typeface="Arial" pitchFamily="34" charset="0"/>
              <a:buChar char="•"/>
              <a:defRPr/>
            </a:pPr>
            <a:endParaRPr lang="en-US" sz="2900" dirty="0"/>
          </a:p>
          <a:p>
            <a:pPr marL="365760" indent="-283464">
              <a:lnSpc>
                <a:spcPct val="80000"/>
              </a:lnSpc>
              <a:spcBef>
                <a:spcPts val="600"/>
              </a:spcBef>
              <a:buSzPct val="80000"/>
              <a:buFont typeface="Arial" pitchFamily="34" charset="0"/>
              <a:buChar char="•"/>
              <a:defRPr/>
            </a:pPr>
            <a:r>
              <a:rPr lang="en-US" sz="2900" dirty="0"/>
              <a:t> But, in practice, financial markets react differently in response to “Good News” and “Bad News”.</a:t>
            </a:r>
          </a:p>
          <a:p>
            <a:pPr marL="365760" indent="-283464">
              <a:lnSpc>
                <a:spcPct val="80000"/>
              </a:lnSpc>
              <a:spcBef>
                <a:spcPts val="600"/>
              </a:spcBef>
              <a:buSzPct val="80000"/>
              <a:buFont typeface="Arial" pitchFamily="34" charset="0"/>
              <a:buChar char="•"/>
              <a:defRPr/>
            </a:pPr>
            <a:endParaRPr lang="en-US" sz="2900" dirty="0"/>
          </a:p>
          <a:p>
            <a:pPr marL="365760" indent="-283464">
              <a:lnSpc>
                <a:spcPct val="80000"/>
              </a:lnSpc>
              <a:spcBef>
                <a:spcPts val="600"/>
              </a:spcBef>
              <a:buSzPct val="80000"/>
              <a:buFont typeface="Arial" pitchFamily="34" charset="0"/>
              <a:buChar char="•"/>
              <a:defRPr/>
            </a:pPr>
            <a:r>
              <a:rPr lang="en-US" sz="2900" dirty="0"/>
              <a:t>Negative shocks (“Bad News”) bring larger impact on volatility in returns/financial series compared to positive shocks (“Good News”) having same magnitude</a:t>
            </a:r>
          </a:p>
          <a:p>
            <a:pPr marL="365760" indent="-283464">
              <a:lnSpc>
                <a:spcPct val="80000"/>
              </a:lnSpc>
              <a:spcBef>
                <a:spcPts val="600"/>
              </a:spcBef>
              <a:buSzPct val="80000"/>
              <a:buFont typeface="Arial" pitchFamily="34" charset="0"/>
              <a:buChar char="•"/>
              <a:defRPr/>
            </a:pPr>
            <a:endParaRPr lang="en-US" sz="2900" dirty="0"/>
          </a:p>
          <a:p>
            <a:pPr marL="365760" indent="-283464">
              <a:lnSpc>
                <a:spcPct val="80000"/>
              </a:lnSpc>
              <a:spcBef>
                <a:spcPts val="600"/>
              </a:spcBef>
              <a:buSzPct val="80000"/>
              <a:buFont typeface="Arial" pitchFamily="34" charset="0"/>
              <a:buChar char="•"/>
              <a:defRPr/>
            </a:pPr>
            <a:r>
              <a:rPr lang="en-US" sz="2900" dirty="0"/>
              <a:t>For many stocks, there is a strong negative correlation between the current return and the future volatility. </a:t>
            </a:r>
          </a:p>
          <a:p>
            <a:pPr marL="365760" indent="-283464">
              <a:lnSpc>
                <a:spcPct val="80000"/>
              </a:lnSpc>
              <a:spcBef>
                <a:spcPts val="600"/>
              </a:spcBef>
              <a:buSzPct val="80000"/>
              <a:buFont typeface="Arial" pitchFamily="34" charset="0"/>
              <a:buChar char="•"/>
              <a:defRPr/>
            </a:pPr>
            <a:endParaRPr lang="en-US" sz="29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55"/>
            <a:ext cx="9144000" cy="707886"/>
          </a:xfrm>
        </p:spPr>
        <p:txBody>
          <a:bodyPr vert="horz" lIns="91440" tIns="45720" rIns="91440" bIns="45720" rtlCol="0" anchor="ctr">
            <a:normAutofit/>
          </a:bodyPr>
          <a:lstStyle/>
          <a:p>
            <a:pPr fontAlgn="auto">
              <a:spcAft>
                <a:spcPts val="0"/>
              </a:spcAft>
              <a:defRPr/>
            </a:pPr>
            <a:r>
              <a:rPr lang="en-US" sz="4000" b="1" dirty="0">
                <a:solidFill>
                  <a:schemeClr val="tx1"/>
                </a:solidFill>
                <a:latin typeface="+mj-lt"/>
                <a:ea typeface="+mj-ea"/>
                <a:cs typeface="+mj-cs"/>
              </a:rPr>
              <a:t>Problem of ARCH/GARCH</a:t>
            </a:r>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latin typeface="Calibri" pitchFamily="34" charset="0"/>
            </a:endParaRPr>
          </a:p>
        </p:txBody>
      </p:sp>
      <p:sp>
        <p:nvSpPr>
          <p:cNvPr id="8" name="TextBox 7"/>
          <p:cNvSpPr txBox="1"/>
          <p:nvPr/>
        </p:nvSpPr>
        <p:spPr>
          <a:xfrm>
            <a:off x="0" y="1143000"/>
            <a:ext cx="9144000" cy="3810000"/>
          </a:xfrm>
          <a:prstGeom prst="rect">
            <a:avLst/>
          </a:prstGeom>
        </p:spPr>
        <p:txBody>
          <a:bodyPr rtlCol="0">
            <a:noAutofit/>
          </a:bodyPr>
          <a:lstStyle/>
          <a:p>
            <a:pPr marL="365760" indent="-283464">
              <a:lnSpc>
                <a:spcPct val="80000"/>
              </a:lnSpc>
              <a:spcBef>
                <a:spcPts val="600"/>
              </a:spcBef>
              <a:buSzPct val="80000"/>
              <a:buFont typeface="Arial" pitchFamily="34" charset="0"/>
              <a:buChar char="•"/>
              <a:defRPr/>
            </a:pPr>
            <a:r>
              <a:rPr lang="en-US" sz="2900" dirty="0"/>
              <a:t>The tendency for volatility to decline when returns rise and to rise when returns fall is often known as ‘Leverage Effect’.</a:t>
            </a:r>
          </a:p>
          <a:p>
            <a:pPr marL="365760" indent="-283464">
              <a:lnSpc>
                <a:spcPct val="80000"/>
              </a:lnSpc>
              <a:spcBef>
                <a:spcPts val="600"/>
              </a:spcBef>
              <a:buSzPct val="80000"/>
              <a:buFont typeface="Arial" pitchFamily="34" charset="0"/>
              <a:buChar char="•"/>
              <a:defRPr/>
            </a:pPr>
            <a:endParaRPr lang="en-US" sz="2900" dirty="0"/>
          </a:p>
          <a:p>
            <a:pPr marL="365760" indent="-283464">
              <a:lnSpc>
                <a:spcPct val="80000"/>
              </a:lnSpc>
              <a:spcBef>
                <a:spcPts val="600"/>
              </a:spcBef>
              <a:buSzPct val="80000"/>
              <a:buFont typeface="Arial" pitchFamily="34" charset="0"/>
              <a:buChar char="•"/>
              <a:defRPr/>
            </a:pPr>
            <a:r>
              <a:rPr lang="en-US" sz="2900" dirty="0"/>
              <a:t>These issues are handled by T-GARCH (Threshold) and </a:t>
            </a:r>
          </a:p>
          <a:p>
            <a:pPr marL="365760" indent="-283464">
              <a:lnSpc>
                <a:spcPct val="80000"/>
              </a:lnSpc>
              <a:spcBef>
                <a:spcPts val="600"/>
              </a:spcBef>
              <a:buSzPct val="80000"/>
              <a:defRPr/>
            </a:pPr>
            <a:r>
              <a:rPr lang="en-US" sz="2900" dirty="0"/>
              <a:t>    E-GARCH (Exponential) models</a:t>
            </a:r>
          </a:p>
          <a:p>
            <a:pPr marL="365760" indent="-283464">
              <a:lnSpc>
                <a:spcPct val="80000"/>
              </a:lnSpc>
              <a:spcBef>
                <a:spcPts val="600"/>
              </a:spcBef>
              <a:buSzPct val="80000"/>
              <a:buFont typeface="Arial" pitchFamily="34" charset="0"/>
              <a:buChar char="•"/>
              <a:defRPr/>
            </a:pPr>
            <a:endParaRPr lang="en-US" sz="29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55"/>
            <a:ext cx="9144000" cy="707886"/>
          </a:xfrm>
        </p:spPr>
        <p:txBody>
          <a:bodyPr vert="horz" lIns="91440" tIns="45720" rIns="91440" bIns="45720" rtlCol="0" anchor="ctr">
            <a:normAutofit/>
          </a:bodyPr>
          <a:lstStyle/>
          <a:p>
            <a:pPr>
              <a:defRPr/>
            </a:pPr>
            <a:r>
              <a:rPr lang="en-US" sz="4000" b="1" dirty="0"/>
              <a:t>T</a:t>
            </a:r>
            <a:r>
              <a:rPr lang="en-US" sz="4000" b="1" dirty="0">
                <a:solidFill>
                  <a:schemeClr val="tx1"/>
                </a:solidFill>
                <a:latin typeface="+mj-lt"/>
                <a:ea typeface="+mj-ea"/>
                <a:cs typeface="+mj-cs"/>
              </a:rPr>
              <a:t>GARCH (</a:t>
            </a:r>
            <a:r>
              <a:rPr lang="en-US" sz="4000" b="1" dirty="0" err="1">
                <a:solidFill>
                  <a:schemeClr val="tx1"/>
                </a:solidFill>
                <a:latin typeface="+mj-lt"/>
                <a:ea typeface="+mj-ea"/>
                <a:cs typeface="+mj-cs"/>
              </a:rPr>
              <a:t>p,q</a:t>
            </a:r>
            <a:r>
              <a:rPr lang="en-US" sz="4000" b="1" dirty="0">
                <a:solidFill>
                  <a:schemeClr val="tx1"/>
                </a:solidFill>
                <a:latin typeface="+mj-lt"/>
                <a:ea typeface="+mj-ea"/>
                <a:cs typeface="+mj-cs"/>
              </a:rPr>
              <a:t>) Models </a:t>
            </a:r>
          </a:p>
        </p:txBody>
      </p:sp>
      <p:sp>
        <p:nvSpPr>
          <p:cNvPr id="3" name="Content Placeholder 2"/>
          <p:cNvSpPr>
            <a:spLocks noGrp="1"/>
          </p:cNvSpPr>
          <p:nvPr>
            <p:ph idx="1"/>
          </p:nvPr>
        </p:nvSpPr>
        <p:spPr>
          <a:xfrm>
            <a:off x="152400" y="838200"/>
            <a:ext cx="8839200" cy="6019800"/>
          </a:xfrm>
        </p:spPr>
        <p:txBody>
          <a:bodyPr rtlCol="0">
            <a:noAutofit/>
          </a:bodyPr>
          <a:lstStyle/>
          <a:p>
            <a:pPr marL="0" indent="0" eaLnBrk="1" fontAlgn="auto" hangingPunct="1">
              <a:spcAft>
                <a:spcPts val="0"/>
              </a:spcAft>
              <a:buClrTx/>
              <a:buNone/>
              <a:defRPr/>
            </a:pPr>
            <a:r>
              <a:rPr lang="en-US" sz="2900" dirty="0"/>
              <a:t>The threshold GARCH or TGARCH model was introduced by </a:t>
            </a:r>
            <a:r>
              <a:rPr lang="en-US" sz="2900" dirty="0" err="1"/>
              <a:t>Zakoian</a:t>
            </a:r>
            <a:r>
              <a:rPr lang="en-US" sz="2900" dirty="0"/>
              <a:t> (1990) and </a:t>
            </a:r>
            <a:r>
              <a:rPr lang="en-US" sz="2900" dirty="0" err="1"/>
              <a:t>Glosten</a:t>
            </a:r>
            <a:r>
              <a:rPr lang="en-US" sz="2900" dirty="0"/>
              <a:t>, </a:t>
            </a:r>
            <a:r>
              <a:rPr lang="en-US" sz="2900" dirty="0" err="1"/>
              <a:t>Jaganathan</a:t>
            </a:r>
            <a:r>
              <a:rPr lang="en-US" sz="2900" dirty="0"/>
              <a:t> and </a:t>
            </a:r>
            <a:r>
              <a:rPr lang="en-US" sz="2900" dirty="0" err="1"/>
              <a:t>Runkle</a:t>
            </a:r>
            <a:r>
              <a:rPr lang="en-US" sz="2900" dirty="0"/>
              <a:t> (1993)</a:t>
            </a:r>
          </a:p>
          <a:p>
            <a:pPr eaLnBrk="1" fontAlgn="auto" hangingPunct="1">
              <a:spcAft>
                <a:spcPts val="0"/>
              </a:spcAft>
              <a:buClrTx/>
              <a:buNone/>
              <a:defRPr/>
            </a:pPr>
            <a:r>
              <a:rPr lang="en-US" sz="2900" dirty="0"/>
              <a:t>A  TGARCH (1,1) is given by : </a:t>
            </a:r>
          </a:p>
          <a:p>
            <a:pPr eaLnBrk="1" fontAlgn="auto" hangingPunct="1">
              <a:spcAft>
                <a:spcPts val="0"/>
              </a:spcAft>
              <a:buClrTx/>
              <a:buNone/>
              <a:defRPr/>
            </a:pPr>
            <a:endParaRPr lang="en-US" sz="2900" dirty="0"/>
          </a:p>
          <a:p>
            <a:pPr eaLnBrk="1" fontAlgn="auto" hangingPunct="1">
              <a:spcAft>
                <a:spcPts val="0"/>
              </a:spcAft>
              <a:buClrTx/>
              <a:buNone/>
              <a:defRPr/>
            </a:pPr>
            <a:r>
              <a:rPr lang="en-US" sz="2900" dirty="0"/>
              <a:t>    </a:t>
            </a:r>
          </a:p>
          <a:p>
            <a:pPr eaLnBrk="1" fontAlgn="auto" hangingPunct="1">
              <a:spcAft>
                <a:spcPts val="0"/>
              </a:spcAft>
              <a:buClrTx/>
              <a:buNone/>
              <a:defRPr/>
            </a:pPr>
            <a:r>
              <a:rPr lang="en-US" sz="2900" dirty="0"/>
              <a:t> where  d</a:t>
            </a:r>
            <a:r>
              <a:rPr lang="en-US" sz="2900" baseline="-25000" dirty="0"/>
              <a:t>t-1</a:t>
            </a:r>
            <a:r>
              <a:rPr lang="en-US" sz="2900" dirty="0"/>
              <a:t>    = 1; if u</a:t>
            </a:r>
            <a:r>
              <a:rPr lang="en-US" sz="2900" baseline="-25000" dirty="0"/>
              <a:t>t-1</a:t>
            </a:r>
            <a:r>
              <a:rPr lang="en-US" sz="2900" dirty="0"/>
              <a:t> &lt; 0 		</a:t>
            </a:r>
            <a:r>
              <a:rPr lang="en-US" sz="2900" i="1" dirty="0"/>
              <a:t>Negative Shock</a:t>
            </a:r>
          </a:p>
          <a:p>
            <a:pPr eaLnBrk="1" fontAlgn="auto" hangingPunct="1">
              <a:spcAft>
                <a:spcPts val="0"/>
              </a:spcAft>
              <a:buClrTx/>
              <a:buNone/>
              <a:defRPr/>
            </a:pPr>
            <a:r>
              <a:rPr lang="en-US" sz="2900" dirty="0"/>
              <a:t>                        = 0; if u</a:t>
            </a:r>
            <a:r>
              <a:rPr lang="en-US" sz="2900" baseline="-25000" dirty="0"/>
              <a:t>t-1</a:t>
            </a:r>
            <a:r>
              <a:rPr lang="en-US" sz="2900" dirty="0"/>
              <a:t> &gt;= 0		</a:t>
            </a:r>
            <a:r>
              <a:rPr lang="en-US" sz="2900" i="1" dirty="0"/>
              <a:t>Positive Shock</a:t>
            </a:r>
          </a:p>
          <a:p>
            <a:pPr eaLnBrk="1" fontAlgn="auto" hangingPunct="1">
              <a:spcAft>
                <a:spcPts val="0"/>
              </a:spcAft>
              <a:buClrTx/>
              <a:buNone/>
              <a:defRPr/>
            </a:pPr>
            <a:r>
              <a:rPr lang="en-US" sz="2900" dirty="0"/>
              <a:t>    </a:t>
            </a:r>
          </a:p>
          <a:p>
            <a:pPr eaLnBrk="1" fontAlgn="auto" hangingPunct="1">
              <a:spcAft>
                <a:spcPts val="0"/>
              </a:spcAft>
              <a:buClrTx/>
              <a:buNone/>
              <a:defRPr/>
            </a:pPr>
            <a:r>
              <a:rPr lang="en-US" sz="2900" dirty="0"/>
              <a:t>    is a multiplicative dummy variable to check whether there is statistically significant difference when shocks are negative </a:t>
            </a:r>
            <a:r>
              <a:rPr lang="en-US" sz="2900" dirty="0" err="1"/>
              <a:t>vs</a:t>
            </a:r>
            <a:r>
              <a:rPr lang="en-US" sz="2900" dirty="0"/>
              <a:t> positive.</a:t>
            </a:r>
          </a:p>
          <a:p>
            <a:pPr eaLnBrk="1" fontAlgn="auto" hangingPunct="1">
              <a:spcAft>
                <a:spcPts val="0"/>
              </a:spcAft>
              <a:buClrTx/>
              <a:buNone/>
              <a:defRPr/>
            </a:pPr>
            <a:endParaRPr lang="en-US" sz="2900" dirty="0"/>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2050" name="Object 1"/>
          <p:cNvGraphicFramePr>
            <a:graphicFrameLocks noChangeAspect="1"/>
          </p:cNvGraphicFramePr>
          <p:nvPr/>
        </p:nvGraphicFramePr>
        <p:xfrm>
          <a:off x="1371600" y="2895600"/>
          <a:ext cx="6232344" cy="1021394"/>
        </p:xfrm>
        <a:graphic>
          <a:graphicData uri="http://schemas.openxmlformats.org/presentationml/2006/ole">
            <mc:AlternateContent xmlns:mc="http://schemas.openxmlformats.org/markup-compatibility/2006">
              <mc:Choice xmlns:v="urn:schemas-microsoft-com:vml" Requires="v">
                <p:oleObj spid="_x0000_s87044" name="Equation" r:id="rId3" imgW="2057400" imgH="457200" progId="Equation.3">
                  <p:embed/>
                </p:oleObj>
              </mc:Choice>
              <mc:Fallback>
                <p:oleObj name="Equation" r:id="rId3" imgW="20574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895600"/>
                        <a:ext cx="6232344" cy="10213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ight Arrow 5"/>
          <p:cNvSpPr/>
          <p:nvPr/>
        </p:nvSpPr>
        <p:spPr>
          <a:xfrm>
            <a:off x="4495800" y="4038600"/>
            <a:ext cx="978408"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ight Arrow 6"/>
          <p:cNvSpPr/>
          <p:nvPr/>
        </p:nvSpPr>
        <p:spPr>
          <a:xfrm>
            <a:off x="4495800" y="4572000"/>
            <a:ext cx="978408"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Daily </a:t>
            </a:r>
            <a:r>
              <a:rPr lang="en-US" sz="4000" b="1" dirty="0">
                <a:latin typeface="+mj-lt"/>
                <a:ea typeface="+mj-ea"/>
                <a:cs typeface="+mj-cs"/>
              </a:rPr>
              <a:t>Exchange Rate</a:t>
            </a:r>
            <a:endParaRPr lang="en-US" sz="4000" b="1" dirty="0">
              <a:solidFill>
                <a:schemeClr val="tx1"/>
              </a:solidFill>
              <a:latin typeface="+mj-lt"/>
              <a:ea typeface="+mj-ea"/>
              <a:cs typeface="+mj-cs"/>
            </a:endParaRPr>
          </a:p>
        </p:txBody>
      </p:sp>
      <p:pic>
        <p:nvPicPr>
          <p:cNvPr id="99330" name="Picture 2"/>
          <p:cNvPicPr>
            <a:picLocks noChangeAspect="1" noChangeArrowheads="1"/>
          </p:cNvPicPr>
          <p:nvPr/>
        </p:nvPicPr>
        <p:blipFill>
          <a:blip r:embed="rId2" cstate="print"/>
          <a:srcRect/>
          <a:stretch>
            <a:fillRect/>
          </a:stretch>
        </p:blipFill>
        <p:spPr bwMode="auto">
          <a:xfrm>
            <a:off x="457199" y="1219200"/>
            <a:ext cx="4939337" cy="2971800"/>
          </a:xfrm>
          <a:prstGeom prst="rect">
            <a:avLst/>
          </a:prstGeom>
          <a:noFill/>
          <a:ln w="9525">
            <a:noFill/>
            <a:miter lim="800000"/>
            <a:headEnd/>
            <a:tailEnd/>
          </a:ln>
          <a:effectLst/>
        </p:spPr>
      </p:pic>
      <p:pic>
        <p:nvPicPr>
          <p:cNvPr id="99331" name="Picture 3"/>
          <p:cNvPicPr>
            <a:picLocks noChangeAspect="1" noChangeArrowheads="1"/>
          </p:cNvPicPr>
          <p:nvPr/>
        </p:nvPicPr>
        <p:blipFill>
          <a:blip r:embed="rId3" cstate="print"/>
          <a:srcRect/>
          <a:stretch>
            <a:fillRect/>
          </a:stretch>
        </p:blipFill>
        <p:spPr bwMode="auto">
          <a:xfrm>
            <a:off x="3352800" y="2286000"/>
            <a:ext cx="5505450" cy="3248025"/>
          </a:xfrm>
          <a:prstGeom prst="rect">
            <a:avLst/>
          </a:prstGeom>
          <a:noFill/>
          <a:ln w="9525">
            <a:noFill/>
            <a:miter lim="800000"/>
            <a:headEnd/>
            <a:tailEnd/>
          </a:ln>
          <a:effectLst/>
        </p:spPr>
      </p:pic>
      <p:sp>
        <p:nvSpPr>
          <p:cNvPr id="15" name="TextBox 14"/>
          <p:cNvSpPr txBox="1"/>
          <p:nvPr/>
        </p:nvSpPr>
        <p:spPr>
          <a:xfrm>
            <a:off x="3962400" y="1295400"/>
            <a:ext cx="3124200" cy="46166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Non-stationary Series</a:t>
            </a:r>
          </a:p>
        </p:txBody>
      </p:sp>
      <p:sp>
        <p:nvSpPr>
          <p:cNvPr id="16" name="Oval 15"/>
          <p:cNvSpPr/>
          <p:nvPr/>
        </p:nvSpPr>
        <p:spPr>
          <a:xfrm>
            <a:off x="7010400" y="2667000"/>
            <a:ext cx="1752600" cy="2209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noFill/>
            </a:endParaRPr>
          </a:p>
        </p:txBody>
      </p:sp>
      <p:sp>
        <p:nvSpPr>
          <p:cNvPr id="17" name="TextBox 16"/>
          <p:cNvSpPr txBox="1"/>
          <p:nvPr/>
        </p:nvSpPr>
        <p:spPr>
          <a:xfrm>
            <a:off x="5943600" y="4800600"/>
            <a:ext cx="2667000"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dirty="0"/>
              <a:t>High Volatile Period</a:t>
            </a:r>
          </a:p>
        </p:txBody>
      </p:sp>
      <p:pic>
        <p:nvPicPr>
          <p:cNvPr id="99332" name="Picture 4"/>
          <p:cNvPicPr>
            <a:picLocks noChangeAspect="1" noChangeArrowheads="1"/>
          </p:cNvPicPr>
          <p:nvPr/>
        </p:nvPicPr>
        <p:blipFill>
          <a:blip r:embed="rId4" cstate="print"/>
          <a:srcRect/>
          <a:stretch>
            <a:fillRect/>
          </a:stretch>
        </p:blipFill>
        <p:spPr bwMode="auto">
          <a:xfrm>
            <a:off x="2971800" y="2209800"/>
            <a:ext cx="5829300" cy="4371975"/>
          </a:xfrm>
          <a:prstGeom prst="rect">
            <a:avLst/>
          </a:prstGeom>
          <a:noFill/>
          <a:ln w="9525">
            <a:noFill/>
            <a:miter lim="800000"/>
            <a:headEnd/>
            <a:tailEnd/>
          </a:ln>
          <a:effectLst/>
        </p:spPr>
      </p:pic>
      <p:sp>
        <p:nvSpPr>
          <p:cNvPr id="18" name="TextBox 17"/>
          <p:cNvSpPr txBox="1"/>
          <p:nvPr/>
        </p:nvSpPr>
        <p:spPr>
          <a:xfrm>
            <a:off x="4267200" y="1905000"/>
            <a:ext cx="3886200" cy="830997"/>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Residual series of ARIMA(1,0,0) SARIMA(0,1,1)</a:t>
            </a:r>
            <a:r>
              <a:rPr lang="en-US" sz="2400" baseline="30000" dirty="0"/>
              <a:t>5</a:t>
            </a:r>
            <a:endParaRPr lang="en-US" sz="2400" dirty="0"/>
          </a:p>
        </p:txBody>
      </p:sp>
      <p:sp>
        <p:nvSpPr>
          <p:cNvPr id="19" name="TextBox 18"/>
          <p:cNvSpPr txBox="1"/>
          <p:nvPr/>
        </p:nvSpPr>
        <p:spPr>
          <a:xfrm>
            <a:off x="3657600" y="4572000"/>
            <a:ext cx="4495800" cy="1569660"/>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This suggests residuals are volatile in the middle and end of the sample. But volatility towards the end is higher than the middle.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blinds(horizontal)">
                                      <p:cBhvr>
                                        <p:cTn id="7" dur="500"/>
                                        <p:tgtEl>
                                          <p:spTgt spid="9933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9331"/>
                                        </p:tgtEl>
                                        <p:attrNameLst>
                                          <p:attrName>style.visibility</p:attrName>
                                        </p:attrNameLst>
                                      </p:cBhvr>
                                      <p:to>
                                        <p:strVal val="visible"/>
                                      </p:to>
                                    </p:set>
                                    <p:animEffect transition="in" filter="blinds(horizontal)">
                                      <p:cBhvr>
                                        <p:cTn id="15" dur="500"/>
                                        <p:tgtEl>
                                          <p:spTgt spid="993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9332"/>
                                        </p:tgtEl>
                                        <p:attrNameLst>
                                          <p:attrName>style.visibility</p:attrName>
                                        </p:attrNameLst>
                                      </p:cBhvr>
                                      <p:to>
                                        <p:strVal val="visible"/>
                                      </p:to>
                                    </p:set>
                                    <p:animEffect transition="in" filter="blinds(horizontal)">
                                      <p:cBhvr>
                                        <p:cTn id="26" dur="500"/>
                                        <p:tgtEl>
                                          <p:spTgt spid="9933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linds(horizontal)">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55"/>
            <a:ext cx="9144000" cy="707886"/>
          </a:xfrm>
        </p:spPr>
        <p:txBody>
          <a:bodyPr vert="horz" lIns="91440" tIns="45720" rIns="91440" bIns="45720" rtlCol="0" anchor="ctr">
            <a:normAutofit/>
          </a:bodyPr>
          <a:lstStyle/>
          <a:p>
            <a:pPr>
              <a:defRPr/>
            </a:pPr>
            <a:r>
              <a:rPr lang="en-US" sz="4000" b="1" dirty="0"/>
              <a:t>T</a:t>
            </a:r>
            <a:r>
              <a:rPr lang="en-US" sz="4000" b="1" dirty="0">
                <a:solidFill>
                  <a:schemeClr val="tx1"/>
                </a:solidFill>
                <a:latin typeface="+mj-lt"/>
                <a:ea typeface="+mj-ea"/>
                <a:cs typeface="+mj-cs"/>
              </a:rPr>
              <a:t>GARCH (</a:t>
            </a:r>
            <a:r>
              <a:rPr lang="en-US" sz="4000" b="1" dirty="0" err="1">
                <a:solidFill>
                  <a:schemeClr val="tx1"/>
                </a:solidFill>
                <a:latin typeface="+mj-lt"/>
                <a:ea typeface="+mj-ea"/>
                <a:cs typeface="+mj-cs"/>
              </a:rPr>
              <a:t>p,q</a:t>
            </a:r>
            <a:r>
              <a:rPr lang="en-US" sz="4000" b="1" dirty="0">
                <a:solidFill>
                  <a:schemeClr val="tx1"/>
                </a:solidFill>
                <a:latin typeface="+mj-lt"/>
                <a:ea typeface="+mj-ea"/>
                <a:cs typeface="+mj-cs"/>
              </a:rPr>
              <a:t>) Models </a:t>
            </a:r>
          </a:p>
        </p:txBody>
      </p:sp>
      <p:sp>
        <p:nvSpPr>
          <p:cNvPr id="3" name="Content Placeholder 2"/>
          <p:cNvSpPr>
            <a:spLocks noGrp="1"/>
          </p:cNvSpPr>
          <p:nvPr>
            <p:ph idx="1"/>
          </p:nvPr>
        </p:nvSpPr>
        <p:spPr>
          <a:xfrm>
            <a:off x="152400" y="838200"/>
            <a:ext cx="8839200" cy="6019800"/>
          </a:xfrm>
        </p:spPr>
        <p:txBody>
          <a:bodyPr rtlCol="0">
            <a:noAutofit/>
          </a:bodyPr>
          <a:lstStyle/>
          <a:p>
            <a:pPr marL="0" indent="0">
              <a:defRPr/>
            </a:pPr>
            <a:r>
              <a:rPr lang="en-US" sz="2900" dirty="0"/>
              <a:t>  So, when u</a:t>
            </a:r>
            <a:r>
              <a:rPr lang="en-US" sz="2900" baseline="-25000" dirty="0"/>
              <a:t>t-1</a:t>
            </a:r>
            <a:r>
              <a:rPr lang="en-US" sz="2900" dirty="0"/>
              <a:t> &gt;=0 then the effect of u</a:t>
            </a:r>
            <a:r>
              <a:rPr lang="en-US" sz="2900" baseline="-25000" dirty="0"/>
              <a:t>t-1</a:t>
            </a:r>
            <a:r>
              <a:rPr lang="en-US" sz="2900" dirty="0"/>
              <a:t> on h</a:t>
            </a:r>
            <a:r>
              <a:rPr lang="en-US" sz="2900" baseline="-25000" dirty="0"/>
              <a:t>t</a:t>
            </a:r>
            <a:r>
              <a:rPr lang="en-US" sz="2900" dirty="0"/>
              <a:t> is </a:t>
            </a:r>
            <a:r>
              <a:rPr lang="el-GR" sz="2900" dirty="0"/>
              <a:t>γ</a:t>
            </a:r>
            <a:r>
              <a:rPr lang="en-US" sz="2900" baseline="-25000" dirty="0"/>
              <a:t>1</a:t>
            </a:r>
            <a:r>
              <a:rPr lang="en-US" sz="2900" dirty="0"/>
              <a:t> . </a:t>
            </a:r>
          </a:p>
          <a:p>
            <a:pPr marL="280988" indent="0">
              <a:buNone/>
              <a:defRPr/>
            </a:pPr>
            <a:r>
              <a:rPr lang="en-US" sz="2900" dirty="0"/>
              <a:t>When u</a:t>
            </a:r>
            <a:r>
              <a:rPr lang="en-US" sz="2900" baseline="-25000" dirty="0"/>
              <a:t>t-1</a:t>
            </a:r>
            <a:r>
              <a:rPr lang="en-US" sz="2900" dirty="0"/>
              <a:t> &lt; 0, then the effect of u</a:t>
            </a:r>
            <a:r>
              <a:rPr lang="en-US" sz="2900" baseline="-25000" dirty="0"/>
              <a:t>t-1</a:t>
            </a:r>
            <a:r>
              <a:rPr lang="en-US" sz="2900" dirty="0"/>
              <a:t> on h</a:t>
            </a:r>
            <a:r>
              <a:rPr lang="en-US" sz="2900" baseline="-25000" dirty="0"/>
              <a:t>t</a:t>
            </a:r>
            <a:r>
              <a:rPr lang="en-US" sz="2900" dirty="0"/>
              <a:t> is (</a:t>
            </a:r>
            <a:r>
              <a:rPr lang="el-GR" sz="2900" dirty="0"/>
              <a:t>γ</a:t>
            </a:r>
            <a:r>
              <a:rPr lang="en-US" sz="2900" baseline="-25000" dirty="0"/>
              <a:t>1</a:t>
            </a:r>
            <a:r>
              <a:rPr lang="en-US" sz="2900" dirty="0"/>
              <a:t> + </a:t>
            </a:r>
            <a:r>
              <a:rPr lang="el-GR" sz="2900" dirty="0"/>
              <a:t>λ</a:t>
            </a:r>
            <a:r>
              <a:rPr lang="en-US" sz="2900" baseline="-25000" dirty="0"/>
              <a:t>1</a:t>
            </a:r>
            <a:r>
              <a:rPr lang="en-US" sz="2900" dirty="0"/>
              <a:t> ). </a:t>
            </a:r>
          </a:p>
          <a:p>
            <a:pPr marL="280988" indent="-280988">
              <a:defRPr/>
            </a:pPr>
            <a:r>
              <a:rPr lang="en-US" sz="2900" dirty="0"/>
              <a:t> If </a:t>
            </a:r>
            <a:r>
              <a:rPr lang="el-GR" sz="2900" dirty="0"/>
              <a:t>λ</a:t>
            </a:r>
            <a:r>
              <a:rPr lang="en-US" sz="2900" baseline="-25000" dirty="0"/>
              <a:t>1</a:t>
            </a:r>
            <a:r>
              <a:rPr lang="en-US" sz="2900" dirty="0"/>
              <a:t> &gt; 0, we conclude that there is asymmetry, otherwise when </a:t>
            </a:r>
            <a:r>
              <a:rPr lang="el-GR" sz="2900" dirty="0"/>
              <a:t>λ</a:t>
            </a:r>
            <a:r>
              <a:rPr lang="en-US" sz="2900" baseline="-25000" dirty="0"/>
              <a:t>1</a:t>
            </a:r>
            <a:r>
              <a:rPr lang="en-US" sz="2900" dirty="0"/>
              <a:t> = 0, the news impact is symmetric. </a:t>
            </a:r>
          </a:p>
          <a:p>
            <a:pPr marL="280988" indent="-280988">
              <a:defRPr/>
            </a:pPr>
            <a:r>
              <a:rPr lang="en-US" sz="2900" dirty="0"/>
              <a:t> So, impact of ‘good-news’ and ‘bad-news’ is different.   ‘Bad-news’ has larger effect on volatility of the series   than the good news. </a:t>
            </a:r>
          </a:p>
          <a:p>
            <a:pPr marL="0" indent="0">
              <a:buNone/>
              <a:defRPr/>
            </a:pPr>
            <a:endParaRPr lang="en-US" sz="2900" dirty="0"/>
          </a:p>
          <a:p>
            <a:pPr marL="0" indent="0">
              <a:buNone/>
              <a:defRPr/>
            </a:pPr>
            <a:r>
              <a:rPr lang="en-US" sz="2900" dirty="0"/>
              <a:t>A TGARCH (</a:t>
            </a:r>
            <a:r>
              <a:rPr lang="en-US" sz="2900" dirty="0" err="1"/>
              <a:t>p,q</a:t>
            </a:r>
            <a:r>
              <a:rPr lang="en-US" sz="2900" dirty="0"/>
              <a:t>) model can be written as :</a:t>
            </a:r>
          </a:p>
          <a:p>
            <a:pPr marL="0" indent="0">
              <a:buNone/>
              <a:defRPr/>
            </a:pPr>
            <a:r>
              <a:rPr lang="en-US" sz="2900" dirty="0"/>
              <a:t> </a:t>
            </a:r>
            <a:endParaRPr lang="en-US" sz="2900" baseline="-25000" dirty="0"/>
          </a:p>
          <a:p>
            <a:pPr eaLnBrk="1" fontAlgn="auto" hangingPunct="1">
              <a:spcAft>
                <a:spcPts val="0"/>
              </a:spcAft>
              <a:buClrTx/>
              <a:buNone/>
              <a:defRPr/>
            </a:pPr>
            <a:endParaRPr lang="en-US" sz="2900" dirty="0"/>
          </a:p>
          <a:p>
            <a:pPr eaLnBrk="1" fontAlgn="auto" hangingPunct="1">
              <a:spcAft>
                <a:spcPts val="0"/>
              </a:spcAft>
              <a:buClrTx/>
              <a:buNone/>
              <a:defRPr/>
            </a:pPr>
            <a:r>
              <a:rPr lang="en-US" sz="2900" dirty="0"/>
              <a:t>    </a:t>
            </a:r>
          </a:p>
          <a:p>
            <a:pPr eaLnBrk="1" fontAlgn="auto" hangingPunct="1">
              <a:spcAft>
                <a:spcPts val="0"/>
              </a:spcAft>
              <a:buClrTx/>
              <a:buNone/>
              <a:defRPr/>
            </a:pPr>
            <a:r>
              <a:rPr lang="en-US" sz="2900" dirty="0"/>
              <a:t>    </a:t>
            </a:r>
          </a:p>
          <a:p>
            <a:pPr eaLnBrk="1" fontAlgn="auto" hangingPunct="1">
              <a:spcAft>
                <a:spcPts val="0"/>
              </a:spcAft>
              <a:buClrTx/>
              <a:buNone/>
              <a:defRPr/>
            </a:pPr>
            <a:endParaRPr lang="en-US" sz="2900" dirty="0"/>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88067" name="Object 1"/>
          <p:cNvGraphicFramePr>
            <a:graphicFrameLocks noChangeAspect="1"/>
          </p:cNvGraphicFramePr>
          <p:nvPr/>
        </p:nvGraphicFramePr>
        <p:xfrm>
          <a:off x="533401" y="5410199"/>
          <a:ext cx="8274050" cy="1473527"/>
        </p:xfrm>
        <a:graphic>
          <a:graphicData uri="http://schemas.openxmlformats.org/presentationml/2006/ole">
            <mc:AlternateContent xmlns:mc="http://schemas.openxmlformats.org/markup-compatibility/2006">
              <mc:Choice xmlns:v="urn:schemas-microsoft-com:vml" Requires="v">
                <p:oleObj spid="_x0000_s88069" name="Equation" r:id="rId3" imgW="2412720" imgH="685800" progId="Equation.3">
                  <p:embed/>
                </p:oleObj>
              </mc:Choice>
              <mc:Fallback>
                <p:oleObj name="Equation" r:id="rId3" imgW="2412720" imgH="685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5410199"/>
                        <a:ext cx="8274050" cy="14735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55"/>
            <a:ext cx="91440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EGARCH (</a:t>
            </a:r>
            <a:r>
              <a:rPr lang="en-US" sz="4000" b="1" dirty="0" err="1">
                <a:solidFill>
                  <a:schemeClr val="tx1"/>
                </a:solidFill>
                <a:latin typeface="+mj-lt"/>
                <a:ea typeface="+mj-ea"/>
                <a:cs typeface="+mj-cs"/>
              </a:rPr>
              <a:t>p,q</a:t>
            </a:r>
            <a:r>
              <a:rPr lang="en-US" sz="4000" b="1" dirty="0">
                <a:solidFill>
                  <a:schemeClr val="tx1"/>
                </a:solidFill>
                <a:latin typeface="+mj-lt"/>
                <a:ea typeface="+mj-ea"/>
                <a:cs typeface="+mj-cs"/>
              </a:rPr>
              <a:t>) Models </a:t>
            </a:r>
          </a:p>
        </p:txBody>
      </p:sp>
      <p:sp>
        <p:nvSpPr>
          <p:cNvPr id="3" name="Content Placeholder 2"/>
          <p:cNvSpPr>
            <a:spLocks noGrp="1"/>
          </p:cNvSpPr>
          <p:nvPr>
            <p:ph idx="1"/>
          </p:nvPr>
        </p:nvSpPr>
        <p:spPr>
          <a:xfrm>
            <a:off x="228600" y="762000"/>
            <a:ext cx="8915400" cy="5943600"/>
          </a:xfrm>
        </p:spPr>
        <p:txBody>
          <a:bodyPr rtlCol="0">
            <a:noAutofit/>
          </a:bodyPr>
          <a:lstStyle/>
          <a:p>
            <a:pPr marL="0" indent="0">
              <a:buNone/>
              <a:defRPr/>
            </a:pPr>
            <a:r>
              <a:rPr lang="en-US" sz="2900" dirty="0"/>
              <a:t>Exponential GARCH or EGARCH model was developed by Nelson (1991) can be written as</a:t>
            </a:r>
          </a:p>
          <a:p>
            <a:pPr eaLnBrk="1" fontAlgn="auto" hangingPunct="1">
              <a:spcAft>
                <a:spcPts val="0"/>
              </a:spcAft>
              <a:buClrTx/>
              <a:buNone/>
              <a:defRPr/>
            </a:pPr>
            <a:endParaRPr lang="en-US" sz="2900" dirty="0"/>
          </a:p>
          <a:p>
            <a:pPr eaLnBrk="1" fontAlgn="auto" hangingPunct="1">
              <a:spcAft>
                <a:spcPts val="0"/>
              </a:spcAft>
              <a:buClrTx/>
              <a:buNone/>
              <a:defRPr/>
            </a:pPr>
            <a:endParaRPr lang="en-US" sz="2900" dirty="0"/>
          </a:p>
          <a:p>
            <a:pPr marL="0" indent="0" eaLnBrk="1" fontAlgn="auto" hangingPunct="1">
              <a:spcAft>
                <a:spcPts val="0"/>
              </a:spcAft>
              <a:buClrTx/>
              <a:buNone/>
              <a:defRPr/>
            </a:pPr>
            <a:endParaRPr lang="en-US" sz="2900" dirty="0"/>
          </a:p>
          <a:p>
            <a:pPr marL="0" indent="0" eaLnBrk="1" fontAlgn="auto" hangingPunct="1">
              <a:spcAft>
                <a:spcPts val="0"/>
              </a:spcAft>
              <a:buClrTx/>
              <a:buNone/>
              <a:defRPr/>
            </a:pPr>
            <a:r>
              <a:rPr lang="en-US" sz="2900" dirty="0"/>
              <a:t>Since the left hand side of the equation is log of h</a:t>
            </a:r>
            <a:r>
              <a:rPr lang="en-US" sz="2900" baseline="-25000" dirty="0"/>
              <a:t>t</a:t>
            </a:r>
            <a:r>
              <a:rPr lang="en-US" sz="2900" dirty="0"/>
              <a:t> , so, the variance itself will be positive irrespective of whether the coefficients are positive or not. </a:t>
            </a:r>
          </a:p>
          <a:p>
            <a:pPr marL="0" indent="0" eaLnBrk="1" fontAlgn="auto" hangingPunct="1">
              <a:spcAft>
                <a:spcPts val="0"/>
              </a:spcAft>
              <a:buClrTx/>
              <a:buNone/>
              <a:defRPr/>
            </a:pPr>
            <a:endParaRPr lang="en-US" sz="2900" dirty="0"/>
          </a:p>
          <a:p>
            <a:pPr marL="0" indent="0" eaLnBrk="1" fontAlgn="auto" hangingPunct="1">
              <a:spcAft>
                <a:spcPts val="0"/>
              </a:spcAft>
              <a:buClrTx/>
              <a:buNone/>
              <a:defRPr/>
            </a:pPr>
            <a:r>
              <a:rPr lang="en-US" sz="2900" dirty="0"/>
              <a:t>So, as opposed to the GARCH model, no restrictions of non-negativity need to be imposed on for the estimation.    </a:t>
            </a:r>
          </a:p>
          <a:p>
            <a:pPr eaLnBrk="1" fontAlgn="auto" hangingPunct="1">
              <a:spcAft>
                <a:spcPts val="0"/>
              </a:spcAft>
              <a:buClrTx/>
              <a:buNone/>
              <a:defRPr/>
            </a:pPr>
            <a:r>
              <a:rPr lang="en-US" sz="2900" dirty="0"/>
              <a:t>   </a:t>
            </a:r>
          </a:p>
          <a:p>
            <a:pPr eaLnBrk="1" fontAlgn="auto" hangingPunct="1">
              <a:spcAft>
                <a:spcPts val="0"/>
              </a:spcAft>
              <a:buClrTx/>
              <a:buNone/>
              <a:defRPr/>
            </a:pPr>
            <a:endParaRPr lang="en-US" sz="2900" dirty="0"/>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2050" name="Object 1"/>
          <p:cNvGraphicFramePr>
            <a:graphicFrameLocks noChangeAspect="1"/>
          </p:cNvGraphicFramePr>
          <p:nvPr/>
        </p:nvGraphicFramePr>
        <p:xfrm>
          <a:off x="0" y="1803400"/>
          <a:ext cx="9177337" cy="1063625"/>
        </p:xfrm>
        <a:graphic>
          <a:graphicData uri="http://schemas.openxmlformats.org/presentationml/2006/ole">
            <mc:AlternateContent xmlns:mc="http://schemas.openxmlformats.org/markup-compatibility/2006">
              <mc:Choice xmlns:v="urn:schemas-microsoft-com:vml" Requires="v">
                <p:oleObj spid="_x0000_s2052" name="Equation" r:id="rId3" imgW="3390840" imgH="533160" progId="Equation.3">
                  <p:embed/>
                </p:oleObj>
              </mc:Choice>
              <mc:Fallback>
                <p:oleObj name="Equation" r:id="rId3" imgW="3390840" imgH="53316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03400"/>
                        <a:ext cx="9177337"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55"/>
            <a:ext cx="91440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EGARCH (</a:t>
            </a:r>
            <a:r>
              <a:rPr lang="en-US" sz="4000" b="1" dirty="0" err="1">
                <a:solidFill>
                  <a:schemeClr val="tx1"/>
                </a:solidFill>
                <a:latin typeface="+mj-lt"/>
                <a:ea typeface="+mj-ea"/>
                <a:cs typeface="+mj-cs"/>
              </a:rPr>
              <a:t>p,q</a:t>
            </a:r>
            <a:r>
              <a:rPr lang="en-US" sz="4000" b="1" dirty="0">
                <a:solidFill>
                  <a:schemeClr val="tx1"/>
                </a:solidFill>
                <a:latin typeface="+mj-lt"/>
                <a:ea typeface="+mj-ea"/>
                <a:cs typeface="+mj-cs"/>
              </a:rPr>
              <a:t>) Models </a:t>
            </a:r>
          </a:p>
        </p:txBody>
      </p:sp>
      <p:sp>
        <p:nvSpPr>
          <p:cNvPr id="3" name="Content Placeholder 2"/>
          <p:cNvSpPr>
            <a:spLocks noGrp="1"/>
          </p:cNvSpPr>
          <p:nvPr>
            <p:ph idx="1"/>
          </p:nvPr>
        </p:nvSpPr>
        <p:spPr>
          <a:xfrm>
            <a:off x="228600" y="762000"/>
            <a:ext cx="8915400" cy="6096000"/>
          </a:xfrm>
        </p:spPr>
        <p:txBody>
          <a:bodyPr rtlCol="0">
            <a:noAutofit/>
          </a:bodyPr>
          <a:lstStyle/>
          <a:p>
            <a:pPr eaLnBrk="1" fontAlgn="auto" hangingPunct="1">
              <a:spcAft>
                <a:spcPts val="0"/>
              </a:spcAft>
              <a:buClrTx/>
              <a:buNone/>
              <a:defRPr/>
            </a:pPr>
            <a:r>
              <a:rPr lang="en-US" sz="2900" dirty="0"/>
              <a:t>EGARCH (</a:t>
            </a:r>
            <a:r>
              <a:rPr lang="en-US" sz="2900" dirty="0" err="1"/>
              <a:t>p,q</a:t>
            </a:r>
            <a:r>
              <a:rPr lang="en-US" sz="2900" dirty="0"/>
              <a:t>) models can be written as</a:t>
            </a:r>
          </a:p>
          <a:p>
            <a:pPr eaLnBrk="1" fontAlgn="auto" hangingPunct="1">
              <a:spcAft>
                <a:spcPts val="0"/>
              </a:spcAft>
              <a:buClrTx/>
              <a:buNone/>
              <a:defRPr/>
            </a:pPr>
            <a:endParaRPr lang="en-US" sz="2900" dirty="0"/>
          </a:p>
          <a:p>
            <a:pPr eaLnBrk="1" fontAlgn="auto" hangingPunct="1">
              <a:spcAft>
                <a:spcPts val="0"/>
              </a:spcAft>
              <a:buClrTx/>
              <a:buNone/>
              <a:defRPr/>
            </a:pPr>
            <a:endParaRPr lang="en-US" sz="2900" dirty="0"/>
          </a:p>
          <a:p>
            <a:pPr eaLnBrk="1" fontAlgn="auto" hangingPunct="1">
              <a:spcAft>
                <a:spcPts val="0"/>
              </a:spcAft>
              <a:buClrTx/>
              <a:buNone/>
              <a:defRPr/>
            </a:pPr>
            <a:endParaRPr lang="en-US" sz="2900" dirty="0"/>
          </a:p>
          <a:p>
            <a:pPr>
              <a:buNone/>
              <a:defRPr/>
            </a:pPr>
            <a:r>
              <a:rPr lang="en-US" sz="2400" dirty="0"/>
              <a:t>   </a:t>
            </a:r>
            <a:r>
              <a:rPr lang="el-GR" sz="2400" dirty="0"/>
              <a:t>γ</a:t>
            </a:r>
            <a:r>
              <a:rPr lang="en-US" sz="2400" baseline="-25000" dirty="0"/>
              <a:t>0</a:t>
            </a:r>
            <a:r>
              <a:rPr lang="en-US" sz="2400" dirty="0"/>
              <a:t> : the mean of the volatility equation</a:t>
            </a:r>
          </a:p>
          <a:p>
            <a:pPr marL="688975" indent="-688975">
              <a:buNone/>
              <a:tabLst>
                <a:tab pos="688975" algn="l"/>
              </a:tabLst>
              <a:defRPr/>
            </a:pPr>
            <a:r>
              <a:rPr lang="en-US" sz="2400" dirty="0"/>
              <a:t>    </a:t>
            </a:r>
            <a:r>
              <a:rPr lang="el-GR" sz="2400" dirty="0"/>
              <a:t>λ</a:t>
            </a:r>
            <a:r>
              <a:rPr lang="en-US" sz="2400" dirty="0"/>
              <a:t>  : represents the size effect, which indicates how much volatility increases irrespective of the direction of the shock</a:t>
            </a:r>
          </a:p>
          <a:p>
            <a:pPr marL="633413" indent="-633413">
              <a:buClrTx/>
              <a:buNone/>
              <a:defRPr/>
            </a:pPr>
            <a:r>
              <a:rPr lang="en-US" sz="2400" dirty="0"/>
              <a:t>    γ  : represents the sign effect, which examine whether shocks have asymmetric or symmetric effects on volatility. When γ &lt; 0, a positive shock </a:t>
            </a:r>
            <a:r>
              <a:rPr lang="en-US" sz="2400" dirty="0" err="1"/>
              <a:t>u</a:t>
            </a:r>
            <a:r>
              <a:rPr lang="en-US" sz="2400" baseline="-25000" dirty="0" err="1"/>
              <a:t>t</a:t>
            </a:r>
            <a:r>
              <a:rPr lang="en-US" sz="2400" baseline="-25000" dirty="0"/>
              <a:t>-j</a:t>
            </a:r>
            <a:r>
              <a:rPr lang="en-US" sz="2400" dirty="0"/>
              <a:t> &gt;= 0 (good-news) generates less volatility than a negative shock (bad-news) </a:t>
            </a:r>
            <a:r>
              <a:rPr lang="en-US" sz="2400" dirty="0" err="1"/>
              <a:t>u</a:t>
            </a:r>
            <a:r>
              <a:rPr lang="en-US" sz="2400" baseline="-25000" dirty="0" err="1"/>
              <a:t>t</a:t>
            </a:r>
            <a:r>
              <a:rPr lang="en-US" sz="2400" baseline="-25000" dirty="0"/>
              <a:t>-j</a:t>
            </a:r>
            <a:r>
              <a:rPr lang="en-US" sz="2400" dirty="0"/>
              <a:t> &lt; 0. </a:t>
            </a:r>
          </a:p>
          <a:p>
            <a:pPr marL="638175" indent="-638175">
              <a:buNone/>
              <a:defRPr/>
            </a:pPr>
            <a:r>
              <a:rPr lang="en-US" sz="2800" dirty="0"/>
              <a:t>  </a:t>
            </a:r>
            <a:r>
              <a:rPr lang="el-GR" sz="2800" dirty="0"/>
              <a:t>δ</a:t>
            </a:r>
            <a:r>
              <a:rPr lang="en-US" sz="2800" dirty="0"/>
              <a:t> : </a:t>
            </a:r>
            <a:r>
              <a:rPr lang="en-US" sz="2400" dirty="0"/>
              <a:t>represents an evaluation of the persistence of shocks. Nelson shows that absolute value of ‌‌‌‌‌‌‌‌  </a:t>
            </a:r>
            <a:r>
              <a:rPr lang="el-GR" sz="2400" dirty="0"/>
              <a:t>δ</a:t>
            </a:r>
            <a:r>
              <a:rPr lang="en-US" sz="2400" dirty="0"/>
              <a:t> ‌‌‌ &lt;1 ensures stationarity. </a:t>
            </a:r>
          </a:p>
          <a:p>
            <a:pPr>
              <a:buNone/>
              <a:defRPr/>
            </a:pPr>
            <a:endParaRPr lang="en-US" sz="2900" dirty="0"/>
          </a:p>
          <a:p>
            <a:pPr eaLnBrk="1" fontAlgn="auto" hangingPunct="1">
              <a:spcAft>
                <a:spcPts val="0"/>
              </a:spcAft>
              <a:buClrTx/>
              <a:buNone/>
              <a:defRPr/>
            </a:pPr>
            <a:r>
              <a:rPr lang="en-US" sz="2900" dirty="0"/>
              <a:t>    </a:t>
            </a:r>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82948" name="Object 1"/>
          <p:cNvGraphicFramePr>
            <a:graphicFrameLocks noChangeAspect="1"/>
          </p:cNvGraphicFramePr>
          <p:nvPr/>
        </p:nvGraphicFramePr>
        <p:xfrm>
          <a:off x="0" y="1524000"/>
          <a:ext cx="9177337" cy="1063625"/>
        </p:xfrm>
        <a:graphic>
          <a:graphicData uri="http://schemas.openxmlformats.org/presentationml/2006/ole">
            <mc:AlternateContent xmlns:mc="http://schemas.openxmlformats.org/markup-compatibility/2006">
              <mc:Choice xmlns:v="urn:schemas-microsoft-com:vml" Requires="v">
                <p:oleObj spid="_x0000_s82950" name="Equation" r:id="rId3" imgW="3390840" imgH="533160" progId="Equation.3">
                  <p:embed/>
                </p:oleObj>
              </mc:Choice>
              <mc:Fallback>
                <p:oleObj name="Equation" r:id="rId3" imgW="3390840" imgH="53316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4000"/>
                        <a:ext cx="9177337"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55"/>
            <a:ext cx="91440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EGARCH (</a:t>
            </a:r>
            <a:r>
              <a:rPr lang="en-US" sz="4000" b="1" dirty="0" err="1">
                <a:solidFill>
                  <a:schemeClr val="tx1"/>
                </a:solidFill>
                <a:latin typeface="+mj-lt"/>
                <a:ea typeface="+mj-ea"/>
                <a:cs typeface="+mj-cs"/>
              </a:rPr>
              <a:t>p,q</a:t>
            </a:r>
            <a:r>
              <a:rPr lang="en-US" sz="4000" b="1" dirty="0">
                <a:solidFill>
                  <a:schemeClr val="tx1"/>
                </a:solidFill>
                <a:latin typeface="+mj-lt"/>
                <a:ea typeface="+mj-ea"/>
                <a:cs typeface="+mj-cs"/>
              </a:rPr>
              <a:t>) Models </a:t>
            </a:r>
          </a:p>
        </p:txBody>
      </p:sp>
      <p:sp>
        <p:nvSpPr>
          <p:cNvPr id="3" name="Content Placeholder 2"/>
          <p:cNvSpPr>
            <a:spLocks noGrp="1"/>
          </p:cNvSpPr>
          <p:nvPr>
            <p:ph idx="1"/>
          </p:nvPr>
        </p:nvSpPr>
        <p:spPr>
          <a:xfrm>
            <a:off x="0" y="609600"/>
            <a:ext cx="9144000" cy="6248400"/>
          </a:xfrm>
        </p:spPr>
        <p:txBody>
          <a:bodyPr rtlCol="0">
            <a:noAutofit/>
          </a:bodyPr>
          <a:lstStyle/>
          <a:p>
            <a:pPr eaLnBrk="1" fontAlgn="auto" hangingPunct="1">
              <a:spcAft>
                <a:spcPts val="0"/>
              </a:spcAft>
              <a:buClrTx/>
              <a:buNone/>
              <a:defRPr/>
            </a:pPr>
            <a:r>
              <a:rPr lang="en-US" sz="2900" dirty="0"/>
              <a:t>EGARCH (</a:t>
            </a:r>
            <a:r>
              <a:rPr lang="en-US" sz="2900" dirty="0" err="1"/>
              <a:t>p,q</a:t>
            </a:r>
            <a:r>
              <a:rPr lang="en-US" sz="2900" dirty="0"/>
              <a:t>) models can be written as</a:t>
            </a:r>
          </a:p>
          <a:p>
            <a:pPr eaLnBrk="1" fontAlgn="auto" hangingPunct="1">
              <a:spcAft>
                <a:spcPts val="0"/>
              </a:spcAft>
              <a:buClrTx/>
              <a:buNone/>
              <a:defRPr/>
            </a:pPr>
            <a:endParaRPr lang="en-US" sz="2900" dirty="0"/>
          </a:p>
          <a:p>
            <a:pPr eaLnBrk="1" fontAlgn="auto" hangingPunct="1">
              <a:spcAft>
                <a:spcPts val="0"/>
              </a:spcAft>
              <a:buClrTx/>
              <a:buNone/>
              <a:defRPr/>
            </a:pPr>
            <a:endParaRPr lang="en-US" sz="2900" dirty="0"/>
          </a:p>
          <a:p>
            <a:pPr marL="0" indent="0">
              <a:buNone/>
              <a:defRPr/>
            </a:pPr>
            <a:endParaRPr lang="en-US" sz="2900" dirty="0"/>
          </a:p>
          <a:p>
            <a:pPr marL="0" indent="0">
              <a:buNone/>
              <a:defRPr/>
            </a:pPr>
            <a:r>
              <a:rPr lang="en-US" sz="2900" dirty="0"/>
              <a:t>A number of researchers have found that evidence of asymmetry in stock price behaviour-negative surprises seem to increase volatility more than positive surprises.</a:t>
            </a:r>
          </a:p>
          <a:p>
            <a:pPr marL="0" indent="0">
              <a:buNone/>
              <a:defRPr/>
            </a:pPr>
            <a:endParaRPr lang="en-US" sz="2900" dirty="0"/>
          </a:p>
          <a:p>
            <a:pPr marL="0" indent="0">
              <a:buNone/>
              <a:defRPr/>
            </a:pPr>
            <a:r>
              <a:rPr lang="en-US" sz="2900" dirty="0"/>
              <a:t>Since a lower stock price reduces the value of equity relative to corporate debt, a sharp decline in stock prices increases corporate leverage and could thus increase the risk of holding stocks. So, </a:t>
            </a:r>
            <a:r>
              <a:rPr lang="el-GR" sz="2900" dirty="0"/>
              <a:t>γ</a:t>
            </a:r>
            <a:r>
              <a:rPr lang="en-US" sz="2900" dirty="0"/>
              <a:t> &lt; 0 is sometimes described as </a:t>
            </a:r>
            <a:r>
              <a:rPr lang="en-US" sz="2900" b="1" i="1" dirty="0"/>
              <a:t>‘leverage effect’</a:t>
            </a:r>
            <a:r>
              <a:rPr lang="en-US" sz="2900" dirty="0"/>
              <a:t>   </a:t>
            </a:r>
          </a:p>
          <a:p>
            <a:pPr eaLnBrk="1" fontAlgn="auto" hangingPunct="1">
              <a:spcAft>
                <a:spcPts val="0"/>
              </a:spcAft>
              <a:buClrTx/>
              <a:buNone/>
              <a:defRPr/>
            </a:pPr>
            <a:r>
              <a:rPr lang="en-US" sz="2900" dirty="0"/>
              <a:t>    </a:t>
            </a:r>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82948" name="Object 1"/>
          <p:cNvGraphicFramePr>
            <a:graphicFrameLocks noChangeAspect="1"/>
          </p:cNvGraphicFramePr>
          <p:nvPr/>
        </p:nvGraphicFramePr>
        <p:xfrm>
          <a:off x="0" y="1524000"/>
          <a:ext cx="9177337" cy="1063625"/>
        </p:xfrm>
        <a:graphic>
          <a:graphicData uri="http://schemas.openxmlformats.org/presentationml/2006/ole">
            <mc:AlternateContent xmlns:mc="http://schemas.openxmlformats.org/markup-compatibility/2006">
              <mc:Choice xmlns:v="urn:schemas-microsoft-com:vml" Requires="v">
                <p:oleObj spid="_x0000_s94212" name="Equation" r:id="rId3" imgW="3390840" imgH="533160" progId="Equation.3">
                  <p:embed/>
                </p:oleObj>
              </mc:Choice>
              <mc:Fallback>
                <p:oleObj name="Equation" r:id="rId3" imgW="3390840" imgH="53316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4000"/>
                        <a:ext cx="9177337"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55"/>
            <a:ext cx="89916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I-GARCH (p, q) Models</a:t>
            </a:r>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extBox 4"/>
          <p:cNvSpPr txBox="1"/>
          <p:nvPr/>
        </p:nvSpPr>
        <p:spPr>
          <a:xfrm>
            <a:off x="228600" y="1066800"/>
            <a:ext cx="8534401" cy="5447645"/>
          </a:xfrm>
          <a:prstGeom prst="rect">
            <a:avLst/>
          </a:prstGeom>
          <a:noFill/>
        </p:spPr>
        <p:txBody>
          <a:bodyPr wrap="square" rtlCol="0">
            <a:spAutoFit/>
          </a:bodyPr>
          <a:lstStyle/>
          <a:p>
            <a:pPr marL="225425" indent="-225425">
              <a:buFont typeface="Arial" pitchFamily="34" charset="0"/>
              <a:buChar char="•"/>
            </a:pPr>
            <a:r>
              <a:rPr lang="en-US" sz="2900" dirty="0"/>
              <a:t> In financial time series, the conditional volatility is persistent. For a long time series model, if one estimates GARCH (1,1) model, it will be found that the sum of </a:t>
            </a:r>
            <a:r>
              <a:rPr lang="el-GR" sz="2900" dirty="0"/>
              <a:t>γ</a:t>
            </a:r>
            <a:r>
              <a:rPr lang="en-US" sz="2900" baseline="-25000" dirty="0"/>
              <a:t>1</a:t>
            </a:r>
            <a:r>
              <a:rPr lang="en-US" sz="2900" dirty="0"/>
              <a:t> + </a:t>
            </a:r>
            <a:r>
              <a:rPr lang="el-GR" sz="2900" dirty="0"/>
              <a:t>δ</a:t>
            </a:r>
            <a:r>
              <a:rPr lang="en-US" sz="2900" baseline="-25000" dirty="0"/>
              <a:t>1</a:t>
            </a:r>
            <a:r>
              <a:rPr lang="en-US" sz="2900" dirty="0"/>
              <a:t> is very close to unity.</a:t>
            </a:r>
          </a:p>
          <a:p>
            <a:pPr marL="225425" indent="-225425"/>
            <a:r>
              <a:rPr lang="en-US" sz="2900" dirty="0"/>
              <a:t> </a:t>
            </a:r>
          </a:p>
          <a:p>
            <a:pPr marL="225425" indent="-225425">
              <a:buFont typeface="Arial" pitchFamily="34" charset="0"/>
              <a:buChar char="•"/>
            </a:pPr>
            <a:r>
              <a:rPr lang="en-US" sz="2900" dirty="0"/>
              <a:t>This constraint forces the conditional variance to act like a process with unit root. </a:t>
            </a:r>
          </a:p>
          <a:p>
            <a:pPr marL="225425" indent="-225425"/>
            <a:r>
              <a:rPr lang="en-US" sz="2900" baseline="-25000" dirty="0"/>
              <a:t> </a:t>
            </a:r>
            <a:r>
              <a:rPr lang="en-US" sz="2900" dirty="0"/>
              <a:t> </a:t>
            </a:r>
          </a:p>
          <a:p>
            <a:pPr marL="225425" indent="-225425">
              <a:buFont typeface="Arial" pitchFamily="34" charset="0"/>
              <a:buChar char="•"/>
            </a:pPr>
            <a:endParaRPr lang="en-US" sz="2900" dirty="0"/>
          </a:p>
          <a:p>
            <a:pPr marL="225425" indent="-225425">
              <a:buFont typeface="Arial" pitchFamily="34" charset="0"/>
              <a:buChar char="•"/>
            </a:pPr>
            <a:r>
              <a:rPr lang="en-US" sz="2900" dirty="0"/>
              <a:t>One of the limitations of GARCH (</a:t>
            </a:r>
            <a:r>
              <a:rPr lang="en-US" sz="2900" dirty="0" err="1"/>
              <a:t>p,q</a:t>
            </a:r>
            <a:r>
              <a:rPr lang="en-US" sz="2900" dirty="0"/>
              <a:t>) models is it assumes that the process is stationary. I-GARCH or Integrated GARCH overcomes this.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55"/>
            <a:ext cx="9144000" cy="707886"/>
          </a:xfrm>
        </p:spPr>
        <p:txBody>
          <a:bodyPr vert="horz" lIns="91440" tIns="45720" rIns="91440" bIns="45720" rtlCol="0" anchor="ctr">
            <a:normAutofit/>
          </a:bodyPr>
          <a:lstStyle/>
          <a:p>
            <a:pPr fontAlgn="auto">
              <a:spcAft>
                <a:spcPts val="0"/>
              </a:spcAft>
              <a:defRPr/>
            </a:pPr>
            <a:r>
              <a:rPr lang="en-US" sz="4000" b="1" dirty="0">
                <a:solidFill>
                  <a:schemeClr val="tx1"/>
                </a:solidFill>
                <a:latin typeface="+mj-lt"/>
                <a:ea typeface="+mj-ea"/>
                <a:cs typeface="+mj-cs"/>
              </a:rPr>
              <a:t>I-GARCH (p, q) Models</a:t>
            </a:r>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extBox 4"/>
          <p:cNvSpPr txBox="1"/>
          <p:nvPr/>
        </p:nvSpPr>
        <p:spPr>
          <a:xfrm>
            <a:off x="228600" y="1143000"/>
            <a:ext cx="8534401" cy="4108817"/>
          </a:xfrm>
          <a:prstGeom prst="rect">
            <a:avLst/>
          </a:prstGeom>
          <a:noFill/>
        </p:spPr>
        <p:txBody>
          <a:bodyPr wrap="square" rtlCol="0">
            <a:spAutoFit/>
          </a:bodyPr>
          <a:lstStyle/>
          <a:p>
            <a:pPr marL="225425" indent="-225425">
              <a:buFont typeface="Arial" pitchFamily="34" charset="0"/>
              <a:buChar char="•"/>
            </a:pPr>
            <a:r>
              <a:rPr lang="en-US" sz="2900" dirty="0"/>
              <a:t>A GARCH (</a:t>
            </a:r>
            <a:r>
              <a:rPr lang="en-US" sz="2900" dirty="0" err="1"/>
              <a:t>p,q</a:t>
            </a:r>
            <a:r>
              <a:rPr lang="en-US" sz="2900" dirty="0"/>
              <a:t>) process is stationary with a finite variance if</a:t>
            </a:r>
          </a:p>
          <a:p>
            <a:pPr marL="225425" indent="-225425">
              <a:buFont typeface="Arial" pitchFamily="34" charset="0"/>
              <a:buChar char="•"/>
            </a:pPr>
            <a:endParaRPr lang="en-US" sz="2900" dirty="0"/>
          </a:p>
          <a:p>
            <a:pPr marL="225425" indent="-225425">
              <a:buFont typeface="Arial" pitchFamily="34" charset="0"/>
              <a:buChar char="•"/>
            </a:pPr>
            <a:endParaRPr lang="en-US" sz="2900" dirty="0"/>
          </a:p>
          <a:p>
            <a:pPr marL="225425" indent="-225425"/>
            <a:endParaRPr lang="en-US" sz="2900" dirty="0"/>
          </a:p>
          <a:p>
            <a:pPr marL="225425" indent="-225425">
              <a:buFont typeface="Arial" pitchFamily="34" charset="0"/>
              <a:buChar char="•"/>
            </a:pPr>
            <a:r>
              <a:rPr lang="en-US" sz="2900" dirty="0"/>
              <a:t>A GARCH (p, q) process is I-GARCH or non-stationary GARCH (</a:t>
            </a:r>
            <a:r>
              <a:rPr lang="en-US" sz="2900" dirty="0" err="1"/>
              <a:t>p,q</a:t>
            </a:r>
            <a:r>
              <a:rPr lang="en-US" sz="2900" dirty="0"/>
              <a:t>) if</a:t>
            </a:r>
          </a:p>
          <a:p>
            <a:pPr>
              <a:buFont typeface="Arial" pitchFamily="34" charset="0"/>
              <a:buChar char="•"/>
            </a:pPr>
            <a:endParaRPr lang="en-US" sz="2900" dirty="0">
              <a:latin typeface="+mj-lt"/>
            </a:endParaRPr>
          </a:p>
          <a:p>
            <a:pPr>
              <a:buFont typeface="Arial" pitchFamily="34" charset="0"/>
              <a:buChar char="•"/>
            </a:pPr>
            <a:endParaRPr lang="en-US" sz="2900" dirty="0">
              <a:latin typeface="+mj-lt"/>
            </a:endParaRPr>
          </a:p>
        </p:txBody>
      </p:sp>
      <p:graphicFrame>
        <p:nvGraphicFramePr>
          <p:cNvPr id="83970" name="Object 2"/>
          <p:cNvGraphicFramePr>
            <a:graphicFrameLocks noChangeAspect="1"/>
          </p:cNvGraphicFramePr>
          <p:nvPr/>
        </p:nvGraphicFramePr>
        <p:xfrm>
          <a:off x="2667000" y="4946196"/>
          <a:ext cx="4953000" cy="1911804"/>
        </p:xfrm>
        <a:graphic>
          <a:graphicData uri="http://schemas.openxmlformats.org/presentationml/2006/ole">
            <mc:AlternateContent xmlns:mc="http://schemas.openxmlformats.org/markup-compatibility/2006">
              <mc:Choice xmlns:v="urn:schemas-microsoft-com:vml" Requires="v">
                <p:oleObj spid="_x0000_s83974" name="Equation" r:id="rId3" imgW="1002960" imgH="685800" progId="Equation.3">
                  <p:embed/>
                </p:oleObj>
              </mc:Choice>
              <mc:Fallback>
                <p:oleObj name="Equation" r:id="rId3" imgW="1002960" imgH="685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946196"/>
                        <a:ext cx="4953000" cy="19118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71" name="Object 6"/>
          <p:cNvGraphicFramePr>
            <a:graphicFrameLocks noChangeAspect="1"/>
          </p:cNvGraphicFramePr>
          <p:nvPr/>
        </p:nvGraphicFramePr>
        <p:xfrm>
          <a:off x="2514600" y="1828800"/>
          <a:ext cx="4648200" cy="1846262"/>
        </p:xfrm>
        <a:graphic>
          <a:graphicData uri="http://schemas.openxmlformats.org/presentationml/2006/ole">
            <mc:AlternateContent xmlns:mc="http://schemas.openxmlformats.org/markup-compatibility/2006">
              <mc:Choice xmlns:v="urn:schemas-microsoft-com:vml" Requires="v">
                <p:oleObj spid="_x0000_s83975" name="Equation" r:id="rId5" imgW="1002960" imgH="685800" progId="Equation.3">
                  <p:embed/>
                </p:oleObj>
              </mc:Choice>
              <mc:Fallback>
                <p:oleObj name="Equation" r:id="rId5" imgW="1002960" imgH="685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828800"/>
                        <a:ext cx="4648200" cy="184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55"/>
            <a:ext cx="9144000" cy="707886"/>
          </a:xfrm>
        </p:spPr>
        <p:txBody>
          <a:bodyPr vert="horz" lIns="91440" tIns="45720" rIns="91440" bIns="45720" rtlCol="0" anchor="ctr">
            <a:normAutofit/>
          </a:bodyPr>
          <a:lstStyle/>
          <a:p>
            <a:pPr fontAlgn="auto">
              <a:spcAft>
                <a:spcPts val="0"/>
              </a:spcAft>
              <a:defRPr/>
            </a:pPr>
            <a:r>
              <a:rPr lang="en-US" sz="4000" b="1" dirty="0">
                <a:solidFill>
                  <a:schemeClr val="tx1"/>
                </a:solidFill>
                <a:latin typeface="+mj-lt"/>
                <a:ea typeface="+mj-ea"/>
                <a:cs typeface="+mj-cs"/>
              </a:rPr>
              <a:t>I-GARCH (p, q) Models</a:t>
            </a:r>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extBox 4"/>
          <p:cNvSpPr txBox="1"/>
          <p:nvPr/>
        </p:nvSpPr>
        <p:spPr>
          <a:xfrm>
            <a:off x="228600" y="762000"/>
            <a:ext cx="8915400" cy="5893921"/>
          </a:xfrm>
          <a:prstGeom prst="rect">
            <a:avLst/>
          </a:prstGeom>
          <a:noFill/>
        </p:spPr>
        <p:txBody>
          <a:bodyPr wrap="square" rtlCol="0">
            <a:spAutoFit/>
          </a:bodyPr>
          <a:lstStyle/>
          <a:p>
            <a:pPr marL="225425" indent="-225425">
              <a:buFont typeface="Arial" pitchFamily="34" charset="0"/>
              <a:buChar char="•"/>
            </a:pPr>
            <a:r>
              <a:rPr lang="en-US" sz="2900" dirty="0">
                <a:latin typeface="+mj-lt"/>
              </a:rPr>
              <a:t>I-GARCH processes are either non-stationary or if they are stationary they have infinite variance. Infinite variance means heavy tails! A distribution can be heavy-tailed with a finite variance.</a:t>
            </a:r>
          </a:p>
          <a:p>
            <a:pPr marL="225425" indent="-225425">
              <a:buFont typeface="Arial" pitchFamily="34" charset="0"/>
              <a:buChar char="•"/>
            </a:pPr>
            <a:endParaRPr lang="en-US" sz="2900" dirty="0">
              <a:latin typeface="+mj-lt"/>
            </a:endParaRPr>
          </a:p>
          <a:p>
            <a:pPr marL="225425" indent="-225425">
              <a:buFont typeface="Arial" pitchFamily="34" charset="0"/>
              <a:buChar char="•"/>
            </a:pPr>
            <a:r>
              <a:rPr lang="en-US" sz="2900" dirty="0">
                <a:latin typeface="+mj-lt"/>
              </a:rPr>
              <a:t>A GARCH (1,1) model can be expressed as : </a:t>
            </a:r>
          </a:p>
          <a:p>
            <a:pPr marL="225425" indent="-225425">
              <a:buFont typeface="Arial" pitchFamily="34" charset="0"/>
              <a:buChar char="•"/>
            </a:pPr>
            <a:endParaRPr lang="en-US" sz="2900" dirty="0">
              <a:latin typeface="+mj-lt"/>
            </a:endParaRPr>
          </a:p>
          <a:p>
            <a:pPr marL="225425" indent="-225425">
              <a:buFont typeface="Arial" pitchFamily="34" charset="0"/>
              <a:buChar char="•"/>
            </a:pPr>
            <a:endParaRPr lang="en-US" sz="2900" dirty="0">
              <a:latin typeface="+mj-lt"/>
            </a:endParaRPr>
          </a:p>
          <a:p>
            <a:pPr marL="225425" indent="-225425"/>
            <a:r>
              <a:rPr lang="en-US" sz="2900" dirty="0">
                <a:latin typeface="+mj-lt"/>
              </a:rPr>
              <a:t>   </a:t>
            </a:r>
          </a:p>
          <a:p>
            <a:pPr marL="225425" indent="-225425"/>
            <a:r>
              <a:rPr lang="en-US" sz="2900" dirty="0">
                <a:latin typeface="+mj-lt"/>
              </a:rPr>
              <a:t>   so, unlike a true non-stationary process, the conditional variance h</a:t>
            </a:r>
            <a:r>
              <a:rPr lang="en-US" sz="2900" baseline="-25000" dirty="0">
                <a:latin typeface="+mj-lt"/>
              </a:rPr>
              <a:t>t</a:t>
            </a:r>
            <a:r>
              <a:rPr lang="en-US" sz="2900" dirty="0">
                <a:latin typeface="+mj-lt"/>
              </a:rPr>
              <a:t> is a geometrically decaying function of the current and past realizations of u</a:t>
            </a:r>
            <a:r>
              <a:rPr lang="en-US" sz="2900" baseline="-25000" dirty="0">
                <a:latin typeface="+mj-lt"/>
              </a:rPr>
              <a:t>t-j</a:t>
            </a:r>
            <a:r>
              <a:rPr lang="en-US" sz="2900" baseline="30000" dirty="0">
                <a:latin typeface="+mj-lt"/>
              </a:rPr>
              <a:t>2</a:t>
            </a:r>
            <a:r>
              <a:rPr lang="en-US" sz="2900" dirty="0">
                <a:latin typeface="+mj-lt"/>
              </a:rPr>
              <a:t> . Hence, an I-GARCH model can be estimated like any other GARCH model. </a:t>
            </a:r>
          </a:p>
        </p:txBody>
      </p:sp>
      <p:graphicFrame>
        <p:nvGraphicFramePr>
          <p:cNvPr id="95236" name="Object 4"/>
          <p:cNvGraphicFramePr>
            <a:graphicFrameLocks noChangeAspect="1"/>
          </p:cNvGraphicFramePr>
          <p:nvPr/>
        </p:nvGraphicFramePr>
        <p:xfrm>
          <a:off x="2819400" y="3505200"/>
          <a:ext cx="3543300" cy="984250"/>
        </p:xfrm>
        <a:graphic>
          <a:graphicData uri="http://schemas.openxmlformats.org/presentationml/2006/ole">
            <mc:AlternateContent xmlns:mc="http://schemas.openxmlformats.org/markup-compatibility/2006">
              <mc:Choice xmlns:v="urn:schemas-microsoft-com:vml" Requires="v">
                <p:oleObj spid="_x0000_s95238" name="Equation" r:id="rId3" imgW="1600200" imgH="444240" progId="Equation.3">
                  <p:embed/>
                </p:oleObj>
              </mc:Choice>
              <mc:Fallback>
                <p:oleObj name="Equation" r:id="rId3" imgW="1600200" imgH="4442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505200"/>
                        <a:ext cx="3543300"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1143000" y="1447800"/>
            <a:ext cx="7315200" cy="3429000"/>
          </a:xfrm>
        </p:spPr>
        <p:txBody>
          <a:bodyPr>
            <a:noAutofit/>
          </a:bodyPr>
          <a:lstStyle/>
          <a:p>
            <a:pPr algn="ctr"/>
            <a:r>
              <a:rPr lang="en-US" sz="5400" b="1" dirty="0">
                <a:solidFill>
                  <a:schemeClr val="tx1"/>
                </a:solidFill>
                <a:effectLst/>
              </a:rPr>
              <a:t>Volatility Modelling</a:t>
            </a:r>
            <a:br>
              <a:rPr lang="en-US" sz="5400" b="1" dirty="0">
                <a:solidFill>
                  <a:schemeClr val="tx1"/>
                </a:solidFill>
                <a:effectLst/>
              </a:rPr>
            </a:br>
            <a:r>
              <a:rPr lang="en-US" sz="5400" b="1" dirty="0">
                <a:solidFill>
                  <a:schemeClr val="tx1"/>
                </a:solidFill>
                <a:effectLst/>
              </a:rPr>
              <a:t> CASES</a:t>
            </a:r>
            <a:endParaRPr lang="en-US" sz="4000" b="1" dirty="0">
              <a:solidFill>
                <a:schemeClr val="tx1"/>
              </a:solidFill>
              <a:effectLs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52400" y="1143000"/>
            <a:ext cx="8839200" cy="4419600"/>
          </a:xfrm>
          <a:prstGeom prst="rect">
            <a:avLst/>
          </a:prstGeom>
        </p:spPr>
        <p:txBody>
          <a:bodyPr vert="horz" lIns="91440" tIns="45720" rIns="91440" bIns="45720" rtlCol="0">
            <a:noAutofit/>
          </a:bodyPr>
          <a:lstStyle/>
          <a:p>
            <a:pPr marL="514350" marR="0" lvl="0" indent="-514350"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900" b="0" i="1" u="none" strike="noStrike" kern="1200" cap="none" spc="0" normalizeH="0" baseline="0" noProof="0" dirty="0">
                <a:ln>
                  <a:noFill/>
                </a:ln>
                <a:effectLst/>
                <a:uLnTx/>
                <a:uFillTx/>
                <a:latin typeface="+mn-lt"/>
                <a:ea typeface="+mn-ea"/>
                <a:cs typeface="+mn-cs"/>
              </a:rPr>
              <a:t> Check the stationarity of variables</a:t>
            </a:r>
          </a:p>
          <a:p>
            <a:pPr marL="514350" marR="0" lvl="0" indent="-514350" defTabSz="914400" rtl="0" eaLnBrk="1" fontAlgn="auto" latinLnBrk="0" hangingPunct="1">
              <a:lnSpc>
                <a:spcPct val="100000"/>
              </a:lnSpc>
              <a:spcBef>
                <a:spcPct val="20000"/>
              </a:spcBef>
              <a:spcAft>
                <a:spcPts val="0"/>
              </a:spcAft>
              <a:buClrTx/>
              <a:buSzTx/>
              <a:buFont typeface="+mj-lt"/>
              <a:buAutoNum type="arabicPeriod"/>
              <a:tabLst/>
              <a:defRPr/>
            </a:pPr>
            <a:r>
              <a:rPr lang="en-US" sz="2900" i="1" dirty="0"/>
              <a:t> If non-stationary, make the variables stationary</a:t>
            </a:r>
          </a:p>
          <a:p>
            <a:pPr marL="514350" marR="0" lvl="0" indent="-514350" defTabSz="914400" rtl="0" eaLnBrk="1" fontAlgn="auto" latinLnBrk="0" hangingPunct="1">
              <a:lnSpc>
                <a:spcPct val="100000"/>
              </a:lnSpc>
              <a:spcBef>
                <a:spcPct val="20000"/>
              </a:spcBef>
              <a:spcAft>
                <a:spcPts val="0"/>
              </a:spcAft>
              <a:buClrTx/>
              <a:buSzTx/>
              <a:buFont typeface="+mj-lt"/>
              <a:buAutoNum type="arabicPeriod"/>
              <a:tabLst/>
              <a:defRPr/>
            </a:pPr>
            <a:r>
              <a:rPr lang="en-US" sz="2900" i="1" dirty="0"/>
              <a:t> Run the regression or auto-regression with stationary variables.</a:t>
            </a:r>
          </a:p>
          <a:p>
            <a:pPr marL="514350" marR="0" lvl="0" indent="-514350" defTabSz="914400" rtl="0" eaLnBrk="1" fontAlgn="auto" latinLnBrk="0" hangingPunct="1">
              <a:lnSpc>
                <a:spcPct val="100000"/>
              </a:lnSpc>
              <a:spcBef>
                <a:spcPct val="20000"/>
              </a:spcBef>
              <a:spcAft>
                <a:spcPts val="0"/>
              </a:spcAft>
              <a:buClrTx/>
              <a:buSzTx/>
              <a:buFont typeface="+mj-lt"/>
              <a:buAutoNum type="arabicPeriod"/>
              <a:tabLst/>
              <a:defRPr/>
            </a:pPr>
            <a:r>
              <a:rPr lang="en-US" sz="2900" i="1" dirty="0"/>
              <a:t> Check if the residual has become random by Q-statistic</a:t>
            </a:r>
          </a:p>
          <a:p>
            <a:pPr marL="514350" marR="0" lvl="0" indent="-514350" defTabSz="914400" rtl="0" eaLnBrk="1" fontAlgn="auto" latinLnBrk="0" hangingPunct="1">
              <a:lnSpc>
                <a:spcPct val="100000"/>
              </a:lnSpc>
              <a:spcBef>
                <a:spcPct val="20000"/>
              </a:spcBef>
              <a:spcAft>
                <a:spcPts val="0"/>
              </a:spcAft>
              <a:buClrTx/>
              <a:buSzTx/>
              <a:buFont typeface="+mj-lt"/>
              <a:buAutoNum type="arabicPeriod"/>
              <a:tabLst/>
              <a:defRPr/>
            </a:pPr>
            <a:r>
              <a:rPr lang="en-US" sz="2900" i="1" dirty="0"/>
              <a:t> Check if ARCH effect is present</a:t>
            </a:r>
          </a:p>
          <a:p>
            <a:pPr marL="514350" marR="0" lvl="0" indent="-514350" defTabSz="914400" rtl="0" eaLnBrk="1" fontAlgn="auto" latinLnBrk="0" hangingPunct="1">
              <a:lnSpc>
                <a:spcPct val="100000"/>
              </a:lnSpc>
              <a:spcBef>
                <a:spcPct val="20000"/>
              </a:spcBef>
              <a:spcAft>
                <a:spcPts val="0"/>
              </a:spcAft>
              <a:buClrTx/>
              <a:buSzTx/>
              <a:buFont typeface="+mj-lt"/>
              <a:buAutoNum type="arabicPeriod"/>
              <a:tabLst/>
              <a:defRPr/>
            </a:pPr>
            <a:r>
              <a:rPr lang="en-US" sz="2900" i="1" dirty="0"/>
              <a:t> If yes, estimate ARCH models with appropriate lags.</a:t>
            </a:r>
          </a:p>
          <a:p>
            <a:pPr marL="514350" marR="0" lvl="0" indent="-514350" defTabSz="914400" rtl="0" eaLnBrk="1" fontAlgn="auto" latinLnBrk="0" hangingPunct="1">
              <a:lnSpc>
                <a:spcPct val="100000"/>
              </a:lnSpc>
              <a:spcBef>
                <a:spcPct val="20000"/>
              </a:spcBef>
              <a:spcAft>
                <a:spcPts val="0"/>
              </a:spcAft>
              <a:buClrTx/>
              <a:buSzTx/>
              <a:tabLst/>
              <a:defRPr/>
            </a:pPr>
            <a:endParaRPr lang="en-US" sz="2900" i="1" dirty="0"/>
          </a:p>
        </p:txBody>
      </p:sp>
      <p:sp>
        <p:nvSpPr>
          <p:cNvPr id="5" name="TextBox 4"/>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Estimation Steps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04800" y="1676400"/>
            <a:ext cx="8839200" cy="3276600"/>
          </a:xfrm>
          <a:prstGeom prst="rect">
            <a:avLst/>
          </a:prstGeom>
        </p:spPr>
        <p:txBody>
          <a:bodyPr vert="horz" lIns="91440" tIns="45720" rIns="91440" bIns="45720" rtlCol="0">
            <a:noAutofit/>
          </a:bodyPr>
          <a:lstStyle/>
          <a:p>
            <a:pPr marL="514350" lvl="0" indent="-514350">
              <a:spcBef>
                <a:spcPct val="20000"/>
              </a:spcBef>
              <a:defRPr/>
            </a:pPr>
            <a:r>
              <a:rPr kumimoji="0" lang="en-US" sz="2900" b="0" i="0" u="none" strike="noStrike" kern="1200" cap="none" spc="0" normalizeH="0" baseline="0" noProof="0" dirty="0">
                <a:ln>
                  <a:noFill/>
                </a:ln>
                <a:effectLst/>
                <a:uLnTx/>
                <a:uFillTx/>
                <a:latin typeface="+mn-lt"/>
                <a:ea typeface="+mn-ea"/>
                <a:cs typeface="+mn-cs"/>
              </a:rPr>
              <a:t> 7.  </a:t>
            </a:r>
            <a:r>
              <a:rPr lang="en-US" sz="2900" i="1" dirty="0"/>
              <a:t>If lag order(&lt;3) is significant ARCH is appropriate. If lags of higher order is significant, GARCH family of models are more appropriate. </a:t>
            </a:r>
          </a:p>
          <a:p>
            <a:pPr marL="514350" lvl="0" indent="-514350">
              <a:spcBef>
                <a:spcPct val="20000"/>
              </a:spcBef>
              <a:defRPr/>
            </a:pPr>
            <a:r>
              <a:rPr lang="en-US" sz="2900" i="1" dirty="0"/>
              <a:t>8.   Check the ARCH-LM test of residuals of ARCH or GARCH models. If accepted, variance of residual has become random or  homoscedastic.    </a:t>
            </a:r>
          </a:p>
        </p:txBody>
      </p:sp>
      <p:sp>
        <p:nvSpPr>
          <p:cNvPr id="5" name="TextBox 4"/>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Estimation Steps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Monthly Peak Gold Price</a:t>
            </a:r>
          </a:p>
        </p:txBody>
      </p:sp>
      <p:pic>
        <p:nvPicPr>
          <p:cNvPr id="100354" name="Picture 2"/>
          <p:cNvPicPr>
            <a:picLocks noChangeAspect="1" noChangeArrowheads="1"/>
          </p:cNvPicPr>
          <p:nvPr/>
        </p:nvPicPr>
        <p:blipFill>
          <a:blip r:embed="rId2" cstate="print"/>
          <a:srcRect/>
          <a:stretch>
            <a:fillRect/>
          </a:stretch>
        </p:blipFill>
        <p:spPr bwMode="auto">
          <a:xfrm>
            <a:off x="685800" y="990600"/>
            <a:ext cx="5895975" cy="3724275"/>
          </a:xfrm>
          <a:prstGeom prst="rect">
            <a:avLst/>
          </a:prstGeom>
          <a:noFill/>
          <a:ln w="9525">
            <a:noFill/>
            <a:miter lim="800000"/>
            <a:headEnd/>
            <a:tailEnd/>
          </a:ln>
          <a:effectLst/>
        </p:spPr>
      </p:pic>
      <p:sp>
        <p:nvSpPr>
          <p:cNvPr id="12" name="TextBox 11"/>
          <p:cNvSpPr txBox="1"/>
          <p:nvPr/>
        </p:nvSpPr>
        <p:spPr>
          <a:xfrm>
            <a:off x="3962400" y="1295400"/>
            <a:ext cx="3124200" cy="46166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Non-stationary Series</a:t>
            </a:r>
          </a:p>
        </p:txBody>
      </p:sp>
      <p:pic>
        <p:nvPicPr>
          <p:cNvPr id="100355" name="Picture 3"/>
          <p:cNvPicPr>
            <a:picLocks noChangeAspect="1" noChangeArrowheads="1"/>
          </p:cNvPicPr>
          <p:nvPr/>
        </p:nvPicPr>
        <p:blipFill>
          <a:blip r:embed="rId3" cstate="print"/>
          <a:srcRect/>
          <a:stretch>
            <a:fillRect/>
          </a:stretch>
        </p:blipFill>
        <p:spPr bwMode="auto">
          <a:xfrm>
            <a:off x="3276600" y="3124200"/>
            <a:ext cx="5350948" cy="3219450"/>
          </a:xfrm>
          <a:prstGeom prst="rect">
            <a:avLst/>
          </a:prstGeom>
          <a:noFill/>
          <a:ln w="9525">
            <a:noFill/>
            <a:miter lim="800000"/>
            <a:headEnd/>
            <a:tailEnd/>
          </a:ln>
          <a:effectLst/>
        </p:spPr>
      </p:pic>
      <p:sp>
        <p:nvSpPr>
          <p:cNvPr id="20" name="TextBox 19"/>
          <p:cNvSpPr txBox="1"/>
          <p:nvPr/>
        </p:nvSpPr>
        <p:spPr>
          <a:xfrm>
            <a:off x="5105400" y="3276600"/>
            <a:ext cx="3124200" cy="1569660"/>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Seems…there is variability, but variability is constant over the sample? </a:t>
            </a:r>
          </a:p>
        </p:txBody>
      </p:sp>
      <p:pic>
        <p:nvPicPr>
          <p:cNvPr id="100356" name="Picture 4"/>
          <p:cNvPicPr>
            <a:picLocks noChangeAspect="1" noChangeArrowheads="1"/>
          </p:cNvPicPr>
          <p:nvPr/>
        </p:nvPicPr>
        <p:blipFill>
          <a:blip r:embed="rId4" cstate="print"/>
          <a:srcRect/>
          <a:stretch>
            <a:fillRect/>
          </a:stretch>
        </p:blipFill>
        <p:spPr bwMode="auto">
          <a:xfrm>
            <a:off x="2819400" y="2514600"/>
            <a:ext cx="5950793" cy="4067175"/>
          </a:xfrm>
          <a:prstGeom prst="rect">
            <a:avLst/>
          </a:prstGeom>
          <a:noFill/>
          <a:ln w="9525">
            <a:noFill/>
            <a:miter lim="800000"/>
            <a:headEnd/>
            <a:tailEnd/>
          </a:ln>
          <a:effectLst/>
        </p:spPr>
      </p:pic>
      <p:sp>
        <p:nvSpPr>
          <p:cNvPr id="21" name="TextBox 20"/>
          <p:cNvSpPr txBox="1"/>
          <p:nvPr/>
        </p:nvSpPr>
        <p:spPr>
          <a:xfrm>
            <a:off x="3962400" y="2590800"/>
            <a:ext cx="4114800" cy="830997"/>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Residual series of ARIMA(1,0,1) SARIMA(1,1,1)</a:t>
            </a:r>
            <a:r>
              <a:rPr lang="en-US" sz="2400" baseline="30000" dirty="0"/>
              <a:t>12</a:t>
            </a:r>
            <a:endParaRPr lang="en-US" sz="2400" dirty="0"/>
          </a:p>
        </p:txBody>
      </p:sp>
      <p:sp>
        <p:nvSpPr>
          <p:cNvPr id="22" name="TextBox 21"/>
          <p:cNvSpPr txBox="1"/>
          <p:nvPr/>
        </p:nvSpPr>
        <p:spPr>
          <a:xfrm>
            <a:off x="3657600" y="4572000"/>
            <a:ext cx="4495800" cy="1938992"/>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This suggests variability in residuals  is constant over the sample period unlike ARIMA models of ‘SENSEX’, OIL PRICE’ and EXCHANGE RATE’ series.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blinds(horizontal)">
                                      <p:cBhvr>
                                        <p:cTn id="7" dur="500"/>
                                        <p:tgtEl>
                                          <p:spTgt spid="10035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0355"/>
                                        </p:tgtEl>
                                        <p:attrNameLst>
                                          <p:attrName>style.visibility</p:attrName>
                                        </p:attrNameLst>
                                      </p:cBhvr>
                                      <p:to>
                                        <p:strVal val="visible"/>
                                      </p:to>
                                    </p:set>
                                    <p:animEffect transition="in" filter="blinds(horizontal)">
                                      <p:cBhvr>
                                        <p:cTn id="15" dur="500"/>
                                        <p:tgtEl>
                                          <p:spTgt spid="10035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0356"/>
                                        </p:tgtEl>
                                        <p:attrNameLst>
                                          <p:attrName>style.visibility</p:attrName>
                                        </p:attrNameLst>
                                      </p:cBhvr>
                                      <p:to>
                                        <p:strVal val="visible"/>
                                      </p:to>
                                    </p:set>
                                    <p:animEffect transition="in" filter="blinds(horizontal)">
                                      <p:cBhvr>
                                        <p:cTn id="25" dur="500"/>
                                        <p:tgtEl>
                                          <p:spTgt spid="10035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linds(horizontal)">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0" grpId="0" animBg="1"/>
      <p:bldP spid="21" grpId="0" animBg="1"/>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33400" y="2514600"/>
            <a:ext cx="8229600" cy="1295400"/>
          </a:xfrm>
        </p:spPr>
        <p:txBody>
          <a:bodyPr vert="horz" lIns="91440" tIns="45720" rIns="91440" bIns="45720" rtlCol="0" anchor="ctr">
            <a:noAutofit/>
          </a:bodyPr>
          <a:lstStyle/>
          <a:p>
            <a:pPr>
              <a:defRPr/>
            </a:pPr>
            <a:r>
              <a:rPr lang="en-US" sz="5000" b="1" dirty="0">
                <a:solidFill>
                  <a:schemeClr val="tx1"/>
                </a:solidFill>
                <a:latin typeface="+mj-lt"/>
                <a:ea typeface="+mj-ea"/>
                <a:cs typeface="+mj-cs"/>
              </a:rPr>
              <a:t>ARCH Model </a:t>
            </a:r>
            <a:br>
              <a:rPr lang="en-US" sz="5000" b="1" dirty="0">
                <a:solidFill>
                  <a:schemeClr val="tx1"/>
                </a:solidFill>
                <a:latin typeface="+mj-lt"/>
                <a:ea typeface="+mj-ea"/>
                <a:cs typeface="+mj-cs"/>
              </a:rPr>
            </a:br>
            <a:r>
              <a:rPr lang="en-US" sz="5000" b="1" dirty="0">
                <a:solidFill>
                  <a:schemeClr val="tx1"/>
                </a:solidFill>
                <a:latin typeface="+mj-lt"/>
                <a:ea typeface="+mj-ea"/>
                <a:cs typeface="+mj-cs"/>
              </a:rPr>
              <a:t>CASES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itle 4"/>
          <p:cNvSpPr>
            <a:spLocks noGrp="1"/>
          </p:cNvSpPr>
          <p:nvPr>
            <p:ph type="title"/>
          </p:nvPr>
        </p:nvSpPr>
        <p:spPr>
          <a:xfrm>
            <a:off x="457200" y="1295400"/>
            <a:ext cx="8382000" cy="4495800"/>
          </a:xfrm>
        </p:spPr>
        <p:style>
          <a:lnRef idx="1">
            <a:schemeClr val="accent3"/>
          </a:lnRef>
          <a:fillRef idx="2">
            <a:schemeClr val="accent3"/>
          </a:fillRef>
          <a:effectRef idx="1">
            <a:schemeClr val="accent3"/>
          </a:effectRef>
          <a:fontRef idx="minor">
            <a:schemeClr val="dk1"/>
          </a:fontRef>
        </p:style>
        <p:txBody>
          <a:bodyPr>
            <a:noAutofit/>
          </a:bodyPr>
          <a:lstStyle/>
          <a:p>
            <a:r>
              <a:rPr lang="en-US" sz="2900" dirty="0">
                <a:effectLst/>
                <a:latin typeface="+mj-lt"/>
              </a:rPr>
              <a:t>CASE</a:t>
            </a:r>
            <a:br>
              <a:rPr lang="en-US" sz="2900" dirty="0">
                <a:effectLst/>
                <a:latin typeface="+mj-lt"/>
              </a:rPr>
            </a:br>
            <a:r>
              <a:rPr lang="en-US" sz="3200" b="1" dirty="0"/>
              <a:t> Modeling and forecasting of day-ahead electricity price in Indian Energy Exchange</a:t>
            </a:r>
            <a:endParaRPr lang="en-US" sz="2200" dirty="0">
              <a:effectLst/>
              <a:latin typeface="+mj-l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4" name="Title 3"/>
          <p:cNvSpPr>
            <a:spLocks noGrp="1"/>
          </p:cNvSpPr>
          <p:nvPr>
            <p:ph type="title"/>
          </p:nvPr>
        </p:nvSpPr>
        <p:spPr/>
        <p:txBody>
          <a:bodyPr/>
          <a:lstStyle/>
          <a:p>
            <a:endParaRPr lang="en-US"/>
          </a:p>
        </p:txBody>
      </p:sp>
      <p:pic>
        <p:nvPicPr>
          <p:cNvPr id="41987" name="Picture 3"/>
          <p:cNvPicPr>
            <a:picLocks noChangeAspect="1" noChangeArrowheads="1"/>
          </p:cNvPicPr>
          <p:nvPr/>
        </p:nvPicPr>
        <p:blipFill>
          <a:blip r:embed="rId2" cstate="print"/>
          <a:srcRect/>
          <a:stretch>
            <a:fillRect/>
          </a:stretch>
        </p:blipFill>
        <p:spPr bwMode="auto">
          <a:xfrm>
            <a:off x="0" y="381000"/>
            <a:ext cx="9904214" cy="5942013"/>
          </a:xfrm>
          <a:prstGeom prst="rect">
            <a:avLst/>
          </a:prstGeom>
          <a:noFill/>
          <a:ln w="9525">
            <a:noFill/>
            <a:miter lim="800000"/>
            <a:headEnd/>
            <a:tailEnd/>
          </a:ln>
        </p:spPr>
      </p:pic>
      <p:sp>
        <p:nvSpPr>
          <p:cNvPr id="7" name="TextBox 6"/>
          <p:cNvSpPr txBox="1"/>
          <p:nvPr/>
        </p:nvSpPr>
        <p:spPr>
          <a:xfrm>
            <a:off x="3810000" y="2590800"/>
            <a:ext cx="4007187"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ARIMA (1,0,0) SARIMA(1,1,1)</a:t>
            </a:r>
            <a:r>
              <a:rPr lang="en-US" sz="2400" baseline="30000" dirty="0"/>
              <a:t>24</a:t>
            </a:r>
            <a:endParaRPr 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4" name="Title 3"/>
          <p:cNvSpPr>
            <a:spLocks noGrp="1"/>
          </p:cNvSpPr>
          <p:nvPr>
            <p:ph type="title"/>
          </p:nvPr>
        </p:nvSpPr>
        <p:spPr/>
        <p:txBody>
          <a:bodyPr/>
          <a:lstStyle/>
          <a:p>
            <a:endParaRPr lang="en-US"/>
          </a:p>
        </p:txBody>
      </p:sp>
      <p:pic>
        <p:nvPicPr>
          <p:cNvPr id="43010" name="Picture 2"/>
          <p:cNvPicPr>
            <a:picLocks noChangeAspect="1" noChangeArrowheads="1"/>
          </p:cNvPicPr>
          <p:nvPr/>
        </p:nvPicPr>
        <p:blipFill>
          <a:blip r:embed="rId2" cstate="print"/>
          <a:srcRect/>
          <a:stretch>
            <a:fillRect/>
          </a:stretch>
        </p:blipFill>
        <p:spPr bwMode="auto">
          <a:xfrm>
            <a:off x="-1600200" y="-838200"/>
            <a:ext cx="12827000" cy="7696200"/>
          </a:xfrm>
          <a:prstGeom prst="rect">
            <a:avLst/>
          </a:prstGeom>
          <a:noFill/>
          <a:ln w="9525">
            <a:noFill/>
            <a:miter lim="800000"/>
            <a:headEnd/>
            <a:tailEnd/>
          </a:ln>
        </p:spPr>
      </p:pic>
      <p:sp>
        <p:nvSpPr>
          <p:cNvPr id="6" name="TextBox 5"/>
          <p:cNvSpPr txBox="1"/>
          <p:nvPr/>
        </p:nvSpPr>
        <p:spPr>
          <a:xfrm>
            <a:off x="2590800" y="0"/>
            <a:ext cx="6202660" cy="83099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MSARIMA model ARIMA (1,0,0) SARIMA(1,1,1)</a:t>
            </a:r>
            <a:r>
              <a:rPr lang="en-US" sz="2400" baseline="30000" dirty="0"/>
              <a:t>24</a:t>
            </a:r>
            <a:endParaRPr lang="en-US" sz="2400" dirty="0"/>
          </a:p>
          <a:p>
            <a:r>
              <a:rPr lang="en-US" sz="2400" dirty="0"/>
              <a:t>is estimated.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4" name="Title 3"/>
          <p:cNvSpPr>
            <a:spLocks noGrp="1"/>
          </p:cNvSpPr>
          <p:nvPr>
            <p:ph type="title"/>
          </p:nvPr>
        </p:nvSpPr>
        <p:spPr/>
        <p:txBody>
          <a:bodyPr/>
          <a:lstStyle/>
          <a:p>
            <a:endParaRPr lang="en-US"/>
          </a:p>
        </p:txBody>
      </p:sp>
      <p:pic>
        <p:nvPicPr>
          <p:cNvPr id="44034" name="Picture 2"/>
          <p:cNvPicPr>
            <a:picLocks noChangeAspect="1" noChangeArrowheads="1"/>
          </p:cNvPicPr>
          <p:nvPr/>
        </p:nvPicPr>
        <p:blipFill>
          <a:blip r:embed="rId2" cstate="print"/>
          <a:srcRect/>
          <a:stretch>
            <a:fillRect/>
          </a:stretch>
        </p:blipFill>
        <p:spPr bwMode="auto">
          <a:xfrm>
            <a:off x="-228600" y="228600"/>
            <a:ext cx="11049000" cy="6629400"/>
          </a:xfrm>
          <a:prstGeom prst="rect">
            <a:avLst/>
          </a:prstGeom>
          <a:noFill/>
          <a:ln w="9525">
            <a:noFill/>
            <a:miter lim="800000"/>
            <a:headEnd/>
            <a:tailEnd/>
          </a:ln>
        </p:spPr>
      </p:pic>
      <p:sp>
        <p:nvSpPr>
          <p:cNvPr id="6" name="TextBox 5"/>
          <p:cNvSpPr txBox="1"/>
          <p:nvPr/>
        </p:nvSpPr>
        <p:spPr>
          <a:xfrm>
            <a:off x="3505200" y="609600"/>
            <a:ext cx="3852530"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Residual has become random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4" name="Title 3"/>
          <p:cNvSpPr>
            <a:spLocks noGrp="1"/>
          </p:cNvSpPr>
          <p:nvPr>
            <p:ph type="title"/>
          </p:nvPr>
        </p:nvSpPr>
        <p:spPr/>
        <p:txBody>
          <a:bodyPr/>
          <a:lstStyle/>
          <a:p>
            <a:endParaRPr lang="en-US"/>
          </a:p>
        </p:txBody>
      </p:sp>
      <p:pic>
        <p:nvPicPr>
          <p:cNvPr id="45058" name="Picture 2"/>
          <p:cNvPicPr>
            <a:picLocks noChangeAspect="1" noChangeArrowheads="1"/>
          </p:cNvPicPr>
          <p:nvPr/>
        </p:nvPicPr>
        <p:blipFill>
          <a:blip r:embed="rId2" cstate="print"/>
          <a:srcRect/>
          <a:stretch>
            <a:fillRect/>
          </a:stretch>
        </p:blipFill>
        <p:spPr bwMode="auto">
          <a:xfrm>
            <a:off x="0" y="914400"/>
            <a:ext cx="9398000" cy="5638800"/>
          </a:xfrm>
          <a:prstGeom prst="rect">
            <a:avLst/>
          </a:prstGeom>
          <a:noFill/>
          <a:ln w="9525">
            <a:noFill/>
            <a:miter lim="800000"/>
            <a:headEnd/>
            <a:tailEnd/>
          </a:ln>
        </p:spPr>
      </p:pic>
      <p:sp>
        <p:nvSpPr>
          <p:cNvPr id="6" name="TextBox 5"/>
          <p:cNvSpPr txBox="1"/>
          <p:nvPr/>
        </p:nvSpPr>
        <p:spPr>
          <a:xfrm>
            <a:off x="4114800" y="1371600"/>
            <a:ext cx="4136389"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Squared Residual is not random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4" name="Title 3"/>
          <p:cNvSpPr>
            <a:spLocks noGrp="1"/>
          </p:cNvSpPr>
          <p:nvPr>
            <p:ph type="title"/>
          </p:nvPr>
        </p:nvSpPr>
        <p:spPr/>
        <p:txBody>
          <a:bodyPr/>
          <a:lstStyle/>
          <a:p>
            <a:endParaRPr lang="en-US"/>
          </a:p>
        </p:txBody>
      </p:sp>
      <p:pic>
        <p:nvPicPr>
          <p:cNvPr id="46082" name="Picture 2"/>
          <p:cNvPicPr>
            <a:picLocks noChangeAspect="1" noChangeArrowheads="1"/>
          </p:cNvPicPr>
          <p:nvPr/>
        </p:nvPicPr>
        <p:blipFill>
          <a:blip r:embed="rId2" cstate="print"/>
          <a:srcRect/>
          <a:stretch>
            <a:fillRect/>
          </a:stretch>
        </p:blipFill>
        <p:spPr bwMode="auto">
          <a:xfrm>
            <a:off x="228600" y="-904336"/>
            <a:ext cx="10744200" cy="7533736"/>
          </a:xfrm>
          <a:prstGeom prst="rect">
            <a:avLst/>
          </a:prstGeom>
          <a:noFill/>
          <a:ln w="9525">
            <a:noFill/>
            <a:miter lim="800000"/>
            <a:headEnd/>
            <a:tailEnd/>
          </a:ln>
        </p:spPr>
      </p:pic>
      <p:pic>
        <p:nvPicPr>
          <p:cNvPr id="46083" name="Picture 3"/>
          <p:cNvPicPr>
            <a:picLocks noChangeAspect="1" noChangeArrowheads="1"/>
          </p:cNvPicPr>
          <p:nvPr/>
        </p:nvPicPr>
        <p:blipFill>
          <a:blip r:embed="rId3" cstate="print"/>
          <a:srcRect/>
          <a:stretch>
            <a:fillRect/>
          </a:stretch>
        </p:blipFill>
        <p:spPr bwMode="auto">
          <a:xfrm>
            <a:off x="152400" y="0"/>
            <a:ext cx="10871200" cy="6522720"/>
          </a:xfrm>
          <a:prstGeom prst="rect">
            <a:avLst/>
          </a:prstGeom>
          <a:noFill/>
          <a:ln w="9525">
            <a:noFill/>
            <a:miter lim="800000"/>
            <a:headEnd/>
            <a:tailEnd/>
          </a:ln>
        </p:spPr>
      </p:pic>
      <p:pic>
        <p:nvPicPr>
          <p:cNvPr id="46084" name="Picture 4"/>
          <p:cNvPicPr>
            <a:picLocks noChangeAspect="1" noChangeArrowheads="1"/>
          </p:cNvPicPr>
          <p:nvPr/>
        </p:nvPicPr>
        <p:blipFill>
          <a:blip r:embed="rId4" cstate="print"/>
          <a:srcRect/>
          <a:stretch>
            <a:fillRect/>
          </a:stretch>
        </p:blipFill>
        <p:spPr bwMode="auto">
          <a:xfrm>
            <a:off x="609600" y="-304800"/>
            <a:ext cx="10922000" cy="6553200"/>
          </a:xfrm>
          <a:prstGeom prst="rect">
            <a:avLst/>
          </a:prstGeom>
          <a:noFill/>
          <a:ln w="9525">
            <a:noFill/>
            <a:miter lim="800000"/>
            <a:headEnd/>
            <a:tailEnd/>
          </a:ln>
        </p:spPr>
      </p:pic>
      <p:sp>
        <p:nvSpPr>
          <p:cNvPr id="6" name="TextBox 5"/>
          <p:cNvSpPr txBox="1"/>
          <p:nvPr/>
        </p:nvSpPr>
        <p:spPr>
          <a:xfrm>
            <a:off x="381000" y="228600"/>
            <a:ext cx="1542538"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ARCH- Test</a:t>
            </a:r>
          </a:p>
        </p:txBody>
      </p:sp>
      <p:sp>
        <p:nvSpPr>
          <p:cNvPr id="9" name="TextBox 8"/>
          <p:cNvSpPr txBox="1"/>
          <p:nvPr/>
        </p:nvSpPr>
        <p:spPr>
          <a:xfrm>
            <a:off x="304800" y="1447800"/>
            <a:ext cx="1524000" cy="12192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Select ARCH  test &amp; lag 10 </a:t>
            </a:r>
          </a:p>
        </p:txBody>
      </p:sp>
      <p:sp>
        <p:nvSpPr>
          <p:cNvPr id="10" name="TextBox 9"/>
          <p:cNvSpPr txBox="1"/>
          <p:nvPr/>
        </p:nvSpPr>
        <p:spPr>
          <a:xfrm>
            <a:off x="1143000" y="4572000"/>
            <a:ext cx="6395405" cy="120032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Hypothesis: there is no ARCH effect or the </a:t>
            </a:r>
          </a:p>
          <a:p>
            <a:r>
              <a:rPr lang="en-US" sz="2400" dirty="0"/>
              <a:t>Variance of error is not </a:t>
            </a:r>
            <a:r>
              <a:rPr lang="en-US" sz="2400" dirty="0" err="1"/>
              <a:t>heteroscedastic</a:t>
            </a:r>
            <a:r>
              <a:rPr lang="en-US" sz="2400" dirty="0"/>
              <a:t>.</a:t>
            </a:r>
          </a:p>
          <a:p>
            <a:r>
              <a:rPr lang="en-US" sz="2400" dirty="0"/>
              <a:t>Rejects </a:t>
            </a:r>
            <a:r>
              <a:rPr lang="en-US" sz="2400" dirty="0" err="1"/>
              <a:t>Hypthesis</a:t>
            </a:r>
            <a:r>
              <a:rPr lang="en-US" sz="2400" dirty="0"/>
              <a:t>: implies ARCH effect is present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082"/>
                                        </p:tgtEl>
                                        <p:attrNameLst>
                                          <p:attrName>style.visibility</p:attrName>
                                        </p:attrNameLst>
                                      </p:cBhvr>
                                      <p:to>
                                        <p:strVal val="visible"/>
                                      </p:to>
                                    </p:set>
                                    <p:animEffect transition="in" filter="blinds(horizontal)">
                                      <p:cBhvr>
                                        <p:cTn id="12" dur="500"/>
                                        <p:tgtEl>
                                          <p:spTgt spid="460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083"/>
                                        </p:tgtEl>
                                        <p:attrNameLst>
                                          <p:attrName>style.visibility</p:attrName>
                                        </p:attrNameLst>
                                      </p:cBhvr>
                                      <p:to>
                                        <p:strVal val="visible"/>
                                      </p:to>
                                    </p:set>
                                    <p:animEffect transition="in" filter="blinds(horizontal)">
                                      <p:cBhvr>
                                        <p:cTn id="17" dur="500"/>
                                        <p:tgtEl>
                                          <p:spTgt spid="4608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084"/>
                                        </p:tgtEl>
                                        <p:attrNameLst>
                                          <p:attrName>style.visibility</p:attrName>
                                        </p:attrNameLst>
                                      </p:cBhvr>
                                      <p:to>
                                        <p:strVal val="visible"/>
                                      </p:to>
                                    </p:set>
                                    <p:animEffect transition="in" filter="blinds(horizontal)">
                                      <p:cBhvr>
                                        <p:cTn id="27" dur="500"/>
                                        <p:tgtEl>
                                          <p:spTgt spid="4608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cstate="print"/>
          <a:srcRect/>
          <a:stretch>
            <a:fillRect/>
          </a:stretch>
        </p:blipFill>
        <p:spPr bwMode="auto">
          <a:xfrm>
            <a:off x="0" y="0"/>
            <a:ext cx="12192000" cy="7315200"/>
          </a:xfrm>
          <a:prstGeom prst="rect">
            <a:avLst/>
          </a:prstGeom>
          <a:noFill/>
          <a:ln w="9525">
            <a:noFill/>
            <a:miter lim="800000"/>
            <a:headEnd/>
            <a:tailEnd/>
          </a:ln>
        </p:spPr>
      </p:pic>
      <p:sp>
        <p:nvSpPr>
          <p:cNvPr id="11" name="TextBox 10"/>
          <p:cNvSpPr txBox="1"/>
          <p:nvPr/>
        </p:nvSpPr>
        <p:spPr>
          <a:xfrm>
            <a:off x="4191000" y="381000"/>
            <a:ext cx="33528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Select ARCH  Estimation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cstate="print"/>
          <a:srcRect/>
          <a:stretch>
            <a:fillRect/>
          </a:stretch>
        </p:blipFill>
        <p:spPr bwMode="auto">
          <a:xfrm>
            <a:off x="304800" y="228600"/>
            <a:ext cx="12192000" cy="7315200"/>
          </a:xfrm>
          <a:prstGeom prst="rect">
            <a:avLst/>
          </a:prstGeom>
          <a:noFill/>
          <a:ln w="9525">
            <a:noFill/>
            <a:miter lim="800000"/>
            <a:headEnd/>
            <a:tailEnd/>
          </a:ln>
        </p:spPr>
      </p:pic>
      <p:sp>
        <p:nvSpPr>
          <p:cNvPr id="11" name="TextBox 10"/>
          <p:cNvSpPr txBox="1"/>
          <p:nvPr/>
        </p:nvSpPr>
        <p:spPr>
          <a:xfrm>
            <a:off x="1066800" y="685800"/>
            <a:ext cx="50292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Mean equation is same as ARIMA part</a:t>
            </a:r>
          </a:p>
          <a:p>
            <a:r>
              <a:rPr lang="en-US" sz="2400" dirty="0"/>
              <a:t>In variance equation, select ARCH order 2 and make GARCH order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cstate="print"/>
          <a:srcRect/>
          <a:stretch>
            <a:fillRect/>
          </a:stretch>
        </p:blipFill>
        <p:spPr bwMode="auto">
          <a:xfrm>
            <a:off x="-533400" y="0"/>
            <a:ext cx="12192000" cy="7315200"/>
          </a:xfrm>
          <a:prstGeom prst="rect">
            <a:avLst/>
          </a:prstGeom>
          <a:noFill/>
          <a:ln w="9525">
            <a:noFill/>
            <a:miter lim="800000"/>
            <a:headEnd/>
            <a:tailEnd/>
          </a:ln>
        </p:spPr>
      </p:pic>
      <p:sp>
        <p:nvSpPr>
          <p:cNvPr id="11" name="TextBox 10"/>
          <p:cNvSpPr txBox="1"/>
          <p:nvPr/>
        </p:nvSpPr>
        <p:spPr>
          <a:xfrm>
            <a:off x="4114800" y="304800"/>
            <a:ext cx="5029200"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ARCH parameters are not significant, so some of them could be redundant.</a:t>
            </a:r>
          </a:p>
          <a:p>
            <a:r>
              <a:rPr lang="en-US" sz="2400" dirty="0"/>
              <a:t>Also, parameters are negative. So, run ARCH(1).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04800" y="762000"/>
            <a:ext cx="8610600" cy="5867400"/>
          </a:xfrm>
        </p:spPr>
        <p:txBody>
          <a:bodyPr>
            <a:noAutofit/>
          </a:bodyPr>
          <a:lstStyle/>
          <a:p>
            <a:pPr>
              <a:buClrTx/>
              <a:defRPr/>
            </a:pPr>
            <a:r>
              <a:rPr lang="en-US" sz="2900" dirty="0"/>
              <a:t>Residuals of MSARIMA models of SENSEX returns, Oil price changes and Exchange Rate changes are volatile series. </a:t>
            </a:r>
          </a:p>
          <a:p>
            <a:pPr>
              <a:buClrTx/>
              <a:defRPr/>
            </a:pPr>
            <a:r>
              <a:rPr lang="en-US" sz="2900" dirty="0"/>
              <a:t>Volatility changes over time or over the sample. At some points in time, it is highly volatile, but at some points it is less volatile and at some points it is not volatile at all. </a:t>
            </a:r>
          </a:p>
          <a:p>
            <a:pPr>
              <a:buClrTx/>
              <a:defRPr/>
            </a:pPr>
            <a:r>
              <a:rPr lang="en-US" sz="2900" dirty="0"/>
              <a:t>So, it seems residual volatility/variability has a pattern. For example, high volatile period follows high volatility and remains so for sometime. Similar is the case with low volatile period. </a:t>
            </a:r>
          </a:p>
          <a:p>
            <a:pPr>
              <a:buClrTx/>
              <a:defRPr/>
            </a:pPr>
            <a:r>
              <a:rPr lang="en-US" sz="2900" dirty="0"/>
              <a:t>Residual series of ARIMA model of Gold Price changes seems to be constant over time. </a:t>
            </a:r>
          </a:p>
          <a:p>
            <a:pPr>
              <a:buClrTx/>
              <a:defRPr/>
            </a:pPr>
            <a:endParaRPr lang="en-US" sz="2900" b="1" dirty="0"/>
          </a:p>
        </p:txBody>
      </p:sp>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latin typeface="+mj-lt"/>
                <a:ea typeface="+mj-ea"/>
                <a:cs typeface="+mj-cs"/>
              </a:rPr>
              <a:t>What do we observe?</a:t>
            </a:r>
            <a:endParaRPr lang="en-US" sz="4000" b="1" dirty="0">
              <a:solidFill>
                <a:schemeClr val="tx1"/>
              </a:solidFill>
              <a:latin typeface="+mj-lt"/>
              <a:ea typeface="+mj-ea"/>
              <a:cs typeface="+mj-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cstate="print"/>
          <a:srcRect/>
          <a:stretch>
            <a:fillRect/>
          </a:stretch>
        </p:blipFill>
        <p:spPr bwMode="auto">
          <a:xfrm>
            <a:off x="0" y="304800"/>
            <a:ext cx="12192000" cy="7315200"/>
          </a:xfrm>
          <a:prstGeom prst="rect">
            <a:avLst/>
          </a:prstGeom>
          <a:noFill/>
          <a:ln w="9525">
            <a:noFill/>
            <a:miter lim="800000"/>
            <a:headEnd/>
            <a:tailEnd/>
          </a:ln>
        </p:spPr>
      </p:pic>
      <p:sp>
        <p:nvSpPr>
          <p:cNvPr id="11" name="TextBox 10"/>
          <p:cNvSpPr txBox="1"/>
          <p:nvPr/>
        </p:nvSpPr>
        <p:spPr>
          <a:xfrm>
            <a:off x="3124200" y="381000"/>
            <a:ext cx="63246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ARCH(1) is significant, positive and less than 1.</a:t>
            </a:r>
          </a:p>
          <a:p>
            <a:r>
              <a:rPr lang="en-US" sz="2400" dirty="0"/>
              <a:t>AIC has improved.</a:t>
            </a:r>
          </a:p>
          <a:p>
            <a:r>
              <a:rPr lang="en-US" sz="2400" dirty="0"/>
              <a:t>Forecast should also improve.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cstate="print"/>
          <a:srcRect/>
          <a:stretch>
            <a:fillRect/>
          </a:stretch>
        </p:blipFill>
        <p:spPr bwMode="auto">
          <a:xfrm>
            <a:off x="-228600" y="228600"/>
            <a:ext cx="12192000" cy="7315200"/>
          </a:xfrm>
          <a:prstGeom prst="rect">
            <a:avLst/>
          </a:prstGeom>
          <a:noFill/>
          <a:ln w="9525">
            <a:noFill/>
            <a:miter lim="800000"/>
            <a:headEnd/>
            <a:tailEnd/>
          </a:ln>
        </p:spPr>
      </p:pic>
      <p:sp>
        <p:nvSpPr>
          <p:cNvPr id="11" name="TextBox 10"/>
          <p:cNvSpPr txBox="1"/>
          <p:nvPr/>
        </p:nvSpPr>
        <p:spPr>
          <a:xfrm>
            <a:off x="2133600" y="609600"/>
            <a:ext cx="26670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FORECAST PRICE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cstate="print"/>
          <a:srcRect/>
          <a:stretch>
            <a:fillRect/>
          </a:stretch>
        </p:blipFill>
        <p:spPr bwMode="auto">
          <a:xfrm>
            <a:off x="0" y="134171"/>
            <a:ext cx="7772400" cy="6723829"/>
          </a:xfrm>
          <a:prstGeom prst="rect">
            <a:avLst/>
          </a:prstGeom>
          <a:noFill/>
          <a:ln w="9525">
            <a:noFill/>
            <a:miter lim="800000"/>
            <a:headEnd/>
            <a:tailEnd/>
          </a:ln>
          <a:effectLst/>
        </p:spPr>
      </p:pic>
      <p:pic>
        <p:nvPicPr>
          <p:cNvPr id="52227" name="Picture 3"/>
          <p:cNvPicPr>
            <a:picLocks noChangeAspect="1" noChangeArrowheads="1"/>
          </p:cNvPicPr>
          <p:nvPr/>
        </p:nvPicPr>
        <p:blipFill>
          <a:blip r:embed="rId3" cstate="print"/>
          <a:srcRect/>
          <a:stretch>
            <a:fillRect/>
          </a:stretch>
        </p:blipFill>
        <p:spPr bwMode="auto">
          <a:xfrm>
            <a:off x="1981200" y="2286000"/>
            <a:ext cx="6848475" cy="3438525"/>
          </a:xfrm>
          <a:prstGeom prst="rect">
            <a:avLst/>
          </a:prstGeom>
          <a:noFill/>
          <a:ln w="9525">
            <a:noFill/>
            <a:miter lim="800000"/>
            <a:headEnd/>
            <a:tailEnd/>
          </a:ln>
          <a:effectLst/>
        </p:spPr>
      </p:pic>
      <p:sp>
        <p:nvSpPr>
          <p:cNvPr id="11" name="TextBox 10"/>
          <p:cNvSpPr txBox="1"/>
          <p:nvPr/>
        </p:nvSpPr>
        <p:spPr>
          <a:xfrm>
            <a:off x="4191000" y="4876800"/>
            <a:ext cx="42672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MAPE has improved marginally., by 10 basis point.</a:t>
            </a:r>
          </a:p>
        </p:txBody>
      </p:sp>
      <p:sp>
        <p:nvSpPr>
          <p:cNvPr id="6" name="TextBox 5"/>
          <p:cNvSpPr txBox="1"/>
          <p:nvPr/>
        </p:nvSpPr>
        <p:spPr>
          <a:xfrm>
            <a:off x="990600" y="609600"/>
            <a:ext cx="54864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Forecast by ARIMA (1,0,0) SARIMA(1,1,1)</a:t>
            </a:r>
            <a:r>
              <a:rPr lang="en-US" sz="2400" baseline="30000" dirty="0"/>
              <a:t>24</a:t>
            </a:r>
            <a:r>
              <a:rPr lang="en-US" sz="2400" dirty="0"/>
              <a:t> ARCH(1)</a:t>
            </a:r>
          </a:p>
        </p:txBody>
      </p:sp>
      <p:sp>
        <p:nvSpPr>
          <p:cNvPr id="7" name="TextBox 6"/>
          <p:cNvSpPr txBox="1"/>
          <p:nvPr/>
        </p:nvSpPr>
        <p:spPr>
          <a:xfrm>
            <a:off x="3886200" y="2514600"/>
            <a:ext cx="42672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Forecast by ARIMA (1,0,0) SARIMA(1,1,1)</a:t>
            </a:r>
            <a:r>
              <a:rPr lang="en-US" sz="2400" baseline="30000" dirty="0"/>
              <a:t>24</a:t>
            </a:r>
            <a:endParaRPr lang="en-US" sz="2400" dirty="0"/>
          </a:p>
        </p:txBody>
      </p:sp>
      <p:pic>
        <p:nvPicPr>
          <p:cNvPr id="52228" name="Picture 4"/>
          <p:cNvPicPr>
            <a:picLocks noChangeAspect="1" noChangeArrowheads="1"/>
          </p:cNvPicPr>
          <p:nvPr/>
        </p:nvPicPr>
        <p:blipFill>
          <a:blip r:embed="rId4" cstate="print"/>
          <a:srcRect/>
          <a:stretch>
            <a:fillRect/>
          </a:stretch>
        </p:blipFill>
        <p:spPr bwMode="auto">
          <a:xfrm>
            <a:off x="0" y="0"/>
            <a:ext cx="12192000" cy="7315200"/>
          </a:xfrm>
          <a:prstGeom prst="rect">
            <a:avLst/>
          </a:prstGeom>
          <a:noFill/>
          <a:ln w="9525">
            <a:noFill/>
            <a:miter lim="800000"/>
            <a:headEnd/>
            <a:tailEnd/>
          </a:ln>
        </p:spPr>
      </p:pic>
      <p:sp>
        <p:nvSpPr>
          <p:cNvPr id="9" name="TextBox 8"/>
          <p:cNvSpPr txBox="1"/>
          <p:nvPr/>
        </p:nvSpPr>
        <p:spPr>
          <a:xfrm>
            <a:off x="3429000" y="381000"/>
            <a:ext cx="37338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Variance of error is no more </a:t>
            </a:r>
            <a:r>
              <a:rPr lang="en-US" sz="2400" dirty="0" err="1"/>
              <a:t>heteroscedastic</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blinds(horizontal)">
                                      <p:cBhvr>
                                        <p:cTn id="7" dur="500"/>
                                        <p:tgtEl>
                                          <p:spTgt spid="522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227"/>
                                        </p:tgtEl>
                                        <p:attrNameLst>
                                          <p:attrName>style.visibility</p:attrName>
                                        </p:attrNameLst>
                                      </p:cBhvr>
                                      <p:to>
                                        <p:strVal val="visible"/>
                                      </p:to>
                                    </p:set>
                                    <p:animEffect transition="in" filter="blinds(horizontal)">
                                      <p:cBhvr>
                                        <p:cTn id="17" dur="500"/>
                                        <p:tgtEl>
                                          <p:spTgt spid="522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2228"/>
                                        </p:tgtEl>
                                        <p:attrNameLst>
                                          <p:attrName>style.visibility</p:attrName>
                                        </p:attrNameLst>
                                      </p:cBhvr>
                                      <p:to>
                                        <p:strVal val="visible"/>
                                      </p:to>
                                    </p:set>
                                    <p:animEffect transition="in" filter="blinds(horizontal)">
                                      <p:cBhvr>
                                        <p:cTn id="32" dur="500"/>
                                        <p:tgtEl>
                                          <p:spTgt spid="5222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7" grpId="0" animBg="1"/>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itle 4"/>
          <p:cNvSpPr>
            <a:spLocks noGrp="1"/>
          </p:cNvSpPr>
          <p:nvPr>
            <p:ph type="title"/>
          </p:nvPr>
        </p:nvSpPr>
        <p:spPr>
          <a:xfrm>
            <a:off x="381000" y="838200"/>
            <a:ext cx="8382000" cy="4495800"/>
          </a:xfrm>
        </p:spPr>
        <p:style>
          <a:lnRef idx="1">
            <a:schemeClr val="accent3"/>
          </a:lnRef>
          <a:fillRef idx="2">
            <a:schemeClr val="accent3"/>
          </a:fillRef>
          <a:effectRef idx="1">
            <a:schemeClr val="accent3"/>
          </a:effectRef>
          <a:fontRef idx="minor">
            <a:schemeClr val="dk1"/>
          </a:fontRef>
        </p:style>
        <p:txBody>
          <a:bodyPr>
            <a:noAutofit/>
          </a:bodyPr>
          <a:lstStyle/>
          <a:p>
            <a:r>
              <a:rPr lang="en-US" sz="2900" dirty="0">
                <a:effectLst/>
                <a:latin typeface="+mj-lt"/>
              </a:rPr>
              <a:t>CASE</a:t>
            </a:r>
            <a:br>
              <a:rPr lang="en-US" sz="2900" dirty="0">
                <a:effectLst/>
                <a:latin typeface="+mj-lt"/>
              </a:rPr>
            </a:br>
            <a:r>
              <a:rPr lang="en-US" sz="3200" b="1" dirty="0"/>
              <a:t> Modeling and forecasting of day-ahead </a:t>
            </a:r>
            <a:br>
              <a:rPr lang="en-US" sz="3200" b="1" dirty="0"/>
            </a:br>
            <a:r>
              <a:rPr lang="en-US" sz="3200" b="1" dirty="0"/>
              <a:t>Exchange Rate</a:t>
            </a:r>
            <a:endParaRPr lang="en-US" sz="2200" dirty="0">
              <a:effectLst/>
              <a:latin typeface="+mj-l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53250" name="Picture 2"/>
          <p:cNvPicPr>
            <a:picLocks noChangeAspect="1" noChangeArrowheads="1"/>
          </p:cNvPicPr>
          <p:nvPr/>
        </p:nvPicPr>
        <p:blipFill>
          <a:blip r:embed="rId2" cstate="print"/>
          <a:srcRect/>
          <a:stretch>
            <a:fillRect/>
          </a:stretch>
        </p:blipFill>
        <p:spPr bwMode="auto">
          <a:xfrm>
            <a:off x="0" y="-457200"/>
            <a:ext cx="12192000" cy="7315200"/>
          </a:xfrm>
          <a:prstGeom prst="rect">
            <a:avLst/>
          </a:prstGeom>
          <a:noFill/>
          <a:ln w="9525">
            <a:noFill/>
            <a:miter lim="800000"/>
            <a:headEnd/>
            <a:tailEnd/>
          </a:ln>
        </p:spPr>
      </p:pic>
      <p:pic>
        <p:nvPicPr>
          <p:cNvPr id="53251" name="Picture 3"/>
          <p:cNvPicPr>
            <a:picLocks noChangeAspect="1" noChangeArrowheads="1"/>
          </p:cNvPicPr>
          <p:nvPr/>
        </p:nvPicPr>
        <p:blipFill>
          <a:blip r:embed="rId3" cstate="print"/>
          <a:srcRect/>
          <a:stretch>
            <a:fillRect/>
          </a:stretch>
        </p:blipFill>
        <p:spPr bwMode="auto">
          <a:xfrm>
            <a:off x="914400" y="-1905000"/>
            <a:ext cx="12344400" cy="7406640"/>
          </a:xfrm>
          <a:prstGeom prst="rect">
            <a:avLst/>
          </a:prstGeom>
          <a:noFill/>
          <a:ln w="9525">
            <a:noFill/>
            <a:miter lim="800000"/>
            <a:headEnd/>
            <a:tailEnd/>
          </a:ln>
        </p:spPr>
      </p:pic>
      <p:pic>
        <p:nvPicPr>
          <p:cNvPr id="53252" name="Picture 4"/>
          <p:cNvPicPr>
            <a:picLocks noChangeAspect="1" noChangeArrowheads="1"/>
          </p:cNvPicPr>
          <p:nvPr/>
        </p:nvPicPr>
        <p:blipFill>
          <a:blip r:embed="rId4" cstate="print"/>
          <a:srcRect/>
          <a:stretch>
            <a:fillRect/>
          </a:stretch>
        </p:blipFill>
        <p:spPr bwMode="auto">
          <a:xfrm>
            <a:off x="0" y="-1066800"/>
            <a:ext cx="12192000" cy="7315200"/>
          </a:xfrm>
          <a:prstGeom prst="rect">
            <a:avLst/>
          </a:prstGeom>
          <a:noFill/>
          <a:ln w="9525">
            <a:noFill/>
            <a:miter lim="800000"/>
            <a:headEnd/>
            <a:tailEnd/>
          </a:ln>
        </p:spPr>
      </p:pic>
      <p:pic>
        <p:nvPicPr>
          <p:cNvPr id="53253" name="Picture 5"/>
          <p:cNvPicPr>
            <a:picLocks noChangeAspect="1" noChangeArrowheads="1"/>
          </p:cNvPicPr>
          <p:nvPr/>
        </p:nvPicPr>
        <p:blipFill>
          <a:blip r:embed="rId5" cstate="print"/>
          <a:srcRect/>
          <a:stretch>
            <a:fillRect/>
          </a:stretch>
        </p:blipFill>
        <p:spPr bwMode="auto">
          <a:xfrm>
            <a:off x="0" y="-609600"/>
            <a:ext cx="12192000" cy="7315200"/>
          </a:xfrm>
          <a:prstGeom prst="rect">
            <a:avLst/>
          </a:prstGeom>
          <a:noFill/>
          <a:ln w="9525">
            <a:noFill/>
            <a:miter lim="800000"/>
            <a:headEnd/>
            <a:tailEnd/>
          </a:ln>
        </p:spPr>
      </p:pic>
      <p:sp>
        <p:nvSpPr>
          <p:cNvPr id="10" name="TextBox 9"/>
          <p:cNvSpPr txBox="1"/>
          <p:nvPr/>
        </p:nvSpPr>
        <p:spPr>
          <a:xfrm>
            <a:off x="3962400" y="1676400"/>
            <a:ext cx="4764189" cy="83099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ARCH effect is present at higher lags.</a:t>
            </a:r>
          </a:p>
          <a:p>
            <a:r>
              <a:rPr lang="en-US" sz="2400" dirty="0"/>
              <a:t>Estimate ARCH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blinds(horizontal)">
                                      <p:cBhvr>
                                        <p:cTn id="7" dur="500"/>
                                        <p:tgtEl>
                                          <p:spTgt spid="532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51"/>
                                        </p:tgtEl>
                                        <p:attrNameLst>
                                          <p:attrName>style.visibility</p:attrName>
                                        </p:attrNameLst>
                                      </p:cBhvr>
                                      <p:to>
                                        <p:strVal val="visible"/>
                                      </p:to>
                                    </p:set>
                                    <p:animEffect transition="in" filter="blinds(horizontal)">
                                      <p:cBhvr>
                                        <p:cTn id="12" dur="500"/>
                                        <p:tgtEl>
                                          <p:spTgt spid="532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252"/>
                                        </p:tgtEl>
                                        <p:attrNameLst>
                                          <p:attrName>style.visibility</p:attrName>
                                        </p:attrNameLst>
                                      </p:cBhvr>
                                      <p:to>
                                        <p:strVal val="visible"/>
                                      </p:to>
                                    </p:set>
                                    <p:animEffect transition="in" filter="blinds(horizontal)">
                                      <p:cBhvr>
                                        <p:cTn id="17" dur="500"/>
                                        <p:tgtEl>
                                          <p:spTgt spid="532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253"/>
                                        </p:tgtEl>
                                        <p:attrNameLst>
                                          <p:attrName>style.visibility</p:attrName>
                                        </p:attrNameLst>
                                      </p:cBhvr>
                                      <p:to>
                                        <p:strVal val="visible"/>
                                      </p:to>
                                    </p:set>
                                    <p:animEffect transition="in" filter="blinds(horizontal)">
                                      <p:cBhvr>
                                        <p:cTn id="22" dur="500"/>
                                        <p:tgtEl>
                                          <p:spTgt spid="5325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54274" name="Picture 2"/>
          <p:cNvPicPr>
            <a:picLocks noChangeAspect="1" noChangeArrowheads="1"/>
          </p:cNvPicPr>
          <p:nvPr/>
        </p:nvPicPr>
        <p:blipFill>
          <a:blip r:embed="rId2" cstate="print"/>
          <a:srcRect/>
          <a:stretch>
            <a:fillRect/>
          </a:stretch>
        </p:blipFill>
        <p:spPr bwMode="auto">
          <a:xfrm>
            <a:off x="0" y="-228600"/>
            <a:ext cx="12192000" cy="7315200"/>
          </a:xfrm>
          <a:prstGeom prst="rect">
            <a:avLst/>
          </a:prstGeom>
          <a:noFill/>
          <a:ln w="9525">
            <a:noFill/>
            <a:miter lim="800000"/>
            <a:headEnd/>
            <a:tailEnd/>
          </a:ln>
        </p:spPr>
      </p:pic>
      <p:sp>
        <p:nvSpPr>
          <p:cNvPr id="7" name="TextBox 6"/>
          <p:cNvSpPr txBox="1"/>
          <p:nvPr/>
        </p:nvSpPr>
        <p:spPr>
          <a:xfrm>
            <a:off x="2667000" y="1143000"/>
            <a:ext cx="4281044" cy="83099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Higher order lags are significant. </a:t>
            </a:r>
          </a:p>
          <a:p>
            <a:r>
              <a:rPr lang="en-US" sz="2400" dirty="0"/>
              <a:t>Positive and less than 1</a:t>
            </a:r>
          </a:p>
        </p:txBody>
      </p:sp>
      <p:pic>
        <p:nvPicPr>
          <p:cNvPr id="54275" name="Picture 3"/>
          <p:cNvPicPr>
            <a:picLocks noChangeAspect="1" noChangeArrowheads="1"/>
          </p:cNvPicPr>
          <p:nvPr/>
        </p:nvPicPr>
        <p:blipFill>
          <a:blip r:embed="rId3" cstate="print"/>
          <a:srcRect/>
          <a:stretch>
            <a:fillRect/>
          </a:stretch>
        </p:blipFill>
        <p:spPr bwMode="auto">
          <a:xfrm>
            <a:off x="-457200" y="0"/>
            <a:ext cx="12192000" cy="7315200"/>
          </a:xfrm>
          <a:prstGeom prst="rect">
            <a:avLst/>
          </a:prstGeom>
          <a:noFill/>
          <a:ln w="9525">
            <a:noFill/>
            <a:miter lim="800000"/>
            <a:headEnd/>
            <a:tailEnd/>
          </a:ln>
        </p:spPr>
      </p:pic>
      <p:sp>
        <p:nvSpPr>
          <p:cNvPr id="9" name="TextBox 8"/>
          <p:cNvSpPr txBox="1"/>
          <p:nvPr/>
        </p:nvSpPr>
        <p:spPr>
          <a:xfrm>
            <a:off x="5105400" y="2057400"/>
            <a:ext cx="1507657"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ARCH (2)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blinds(horizontal)">
                                      <p:cBhvr>
                                        <p:cTn id="7" dur="5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275"/>
                                        </p:tgtEl>
                                        <p:attrNameLst>
                                          <p:attrName>style.visibility</p:attrName>
                                        </p:attrNameLst>
                                      </p:cBhvr>
                                      <p:to>
                                        <p:strVal val="visible"/>
                                      </p:to>
                                    </p:set>
                                    <p:animEffect transition="in" filter="blinds(horizontal)">
                                      <p:cBhvr>
                                        <p:cTn id="17" dur="500"/>
                                        <p:tgtEl>
                                          <p:spTgt spid="542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cstate="print"/>
          <a:srcRect/>
          <a:stretch>
            <a:fillRect/>
          </a:stretch>
        </p:blipFill>
        <p:spPr bwMode="auto">
          <a:xfrm>
            <a:off x="0" y="0"/>
            <a:ext cx="12192000" cy="7315200"/>
          </a:xfrm>
          <a:prstGeom prst="rect">
            <a:avLst/>
          </a:prstGeom>
          <a:noFill/>
          <a:ln w="9525">
            <a:noFill/>
            <a:miter lim="800000"/>
            <a:headEnd/>
            <a:tailEnd/>
          </a:ln>
        </p:spPr>
      </p:pic>
      <p:pic>
        <p:nvPicPr>
          <p:cNvPr id="56323" name="Picture 3"/>
          <p:cNvPicPr>
            <a:picLocks noChangeAspect="1" noChangeArrowheads="1"/>
          </p:cNvPicPr>
          <p:nvPr/>
        </p:nvPicPr>
        <p:blipFill>
          <a:blip r:embed="rId3" cstate="print"/>
          <a:srcRect/>
          <a:stretch>
            <a:fillRect/>
          </a:stretch>
        </p:blipFill>
        <p:spPr bwMode="auto">
          <a:xfrm>
            <a:off x="-457200" y="0"/>
            <a:ext cx="12192000" cy="7315200"/>
          </a:xfrm>
          <a:prstGeom prst="rect">
            <a:avLst/>
          </a:prstGeom>
          <a:noFill/>
          <a:ln w="9525">
            <a:noFill/>
            <a:miter lim="800000"/>
            <a:headEnd/>
            <a:tailEnd/>
          </a:ln>
        </p:spPr>
      </p:pic>
      <p:pic>
        <p:nvPicPr>
          <p:cNvPr id="56324" name="Picture 4"/>
          <p:cNvPicPr>
            <a:picLocks noChangeAspect="1" noChangeArrowheads="1"/>
          </p:cNvPicPr>
          <p:nvPr/>
        </p:nvPicPr>
        <p:blipFill>
          <a:blip r:embed="rId4" cstate="print"/>
          <a:srcRect/>
          <a:stretch>
            <a:fillRect/>
          </a:stretch>
        </p:blipFill>
        <p:spPr bwMode="auto">
          <a:xfrm>
            <a:off x="-381000" y="0"/>
            <a:ext cx="12192000" cy="7315200"/>
          </a:xfrm>
          <a:prstGeom prst="rect">
            <a:avLst/>
          </a:prstGeom>
          <a:noFill/>
          <a:ln w="9525">
            <a:noFill/>
            <a:miter lim="800000"/>
            <a:headEnd/>
            <a:tailEnd/>
          </a:ln>
        </p:spPr>
      </p:pic>
      <p:sp>
        <p:nvSpPr>
          <p:cNvPr id="10" name="TextBox 9"/>
          <p:cNvSpPr txBox="1"/>
          <p:nvPr/>
        </p:nvSpPr>
        <p:spPr>
          <a:xfrm>
            <a:off x="5105400" y="2057400"/>
            <a:ext cx="3063083"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Volatility is still present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blinds(horizontal)">
                                      <p:cBhvr>
                                        <p:cTn id="7" dur="500"/>
                                        <p:tgtEl>
                                          <p:spTgt spid="563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323"/>
                                        </p:tgtEl>
                                        <p:attrNameLst>
                                          <p:attrName>style.visibility</p:attrName>
                                        </p:attrNameLst>
                                      </p:cBhvr>
                                      <p:to>
                                        <p:strVal val="visible"/>
                                      </p:to>
                                    </p:set>
                                    <p:animEffect transition="in" filter="blinds(horizontal)">
                                      <p:cBhvr>
                                        <p:cTn id="12" dur="500"/>
                                        <p:tgtEl>
                                          <p:spTgt spid="563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324"/>
                                        </p:tgtEl>
                                        <p:attrNameLst>
                                          <p:attrName>style.visibility</p:attrName>
                                        </p:attrNameLst>
                                      </p:cBhvr>
                                      <p:to>
                                        <p:strVal val="visible"/>
                                      </p:to>
                                    </p:set>
                                    <p:animEffect transition="in" filter="blinds(horizontal)">
                                      <p:cBhvr>
                                        <p:cTn id="17" dur="500"/>
                                        <p:tgtEl>
                                          <p:spTgt spid="563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55298" name="Picture 2"/>
          <p:cNvPicPr>
            <a:picLocks noChangeAspect="1" noChangeArrowheads="1"/>
          </p:cNvPicPr>
          <p:nvPr/>
        </p:nvPicPr>
        <p:blipFill>
          <a:blip r:embed="rId2" cstate="print"/>
          <a:srcRect/>
          <a:stretch>
            <a:fillRect/>
          </a:stretch>
        </p:blipFill>
        <p:spPr bwMode="auto">
          <a:xfrm>
            <a:off x="152400" y="-228600"/>
            <a:ext cx="7843837" cy="7320187"/>
          </a:xfrm>
          <a:prstGeom prst="rect">
            <a:avLst/>
          </a:prstGeom>
          <a:noFill/>
          <a:ln w="9525">
            <a:noFill/>
            <a:miter lim="800000"/>
            <a:headEnd/>
            <a:tailEnd/>
          </a:ln>
          <a:effectLst/>
        </p:spPr>
      </p:pic>
      <p:sp>
        <p:nvSpPr>
          <p:cNvPr id="7" name="TextBox 6"/>
          <p:cNvSpPr txBox="1"/>
          <p:nvPr/>
        </p:nvSpPr>
        <p:spPr>
          <a:xfrm>
            <a:off x="2057400" y="0"/>
            <a:ext cx="6029086" cy="83099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Forecast of </a:t>
            </a:r>
          </a:p>
          <a:p>
            <a:r>
              <a:rPr lang="en-US" sz="2400" dirty="0"/>
              <a:t>ARIMA (1,0,0) SARIMA(0,1,1)</a:t>
            </a:r>
            <a:r>
              <a:rPr lang="en-US" sz="2400" baseline="30000" dirty="0"/>
              <a:t>5</a:t>
            </a:r>
            <a:r>
              <a:rPr lang="en-US" sz="2400" dirty="0"/>
              <a:t> ARCH (2) Model </a:t>
            </a:r>
          </a:p>
        </p:txBody>
      </p:sp>
      <p:pic>
        <p:nvPicPr>
          <p:cNvPr id="55299" name="Picture 3"/>
          <p:cNvPicPr>
            <a:picLocks noChangeAspect="1" noChangeArrowheads="1"/>
          </p:cNvPicPr>
          <p:nvPr/>
        </p:nvPicPr>
        <p:blipFill>
          <a:blip r:embed="rId3" cstate="print"/>
          <a:srcRect/>
          <a:stretch>
            <a:fillRect/>
          </a:stretch>
        </p:blipFill>
        <p:spPr bwMode="auto">
          <a:xfrm>
            <a:off x="1295400" y="2743200"/>
            <a:ext cx="6848475" cy="3724275"/>
          </a:xfrm>
          <a:prstGeom prst="rect">
            <a:avLst/>
          </a:prstGeom>
          <a:noFill/>
          <a:ln w="9525">
            <a:noFill/>
            <a:miter lim="800000"/>
            <a:headEnd/>
            <a:tailEnd/>
          </a:ln>
          <a:effectLst/>
        </p:spPr>
      </p:pic>
      <p:sp>
        <p:nvSpPr>
          <p:cNvPr id="9" name="TextBox 8"/>
          <p:cNvSpPr txBox="1"/>
          <p:nvPr/>
        </p:nvSpPr>
        <p:spPr>
          <a:xfrm>
            <a:off x="2819400" y="5105400"/>
            <a:ext cx="4851969" cy="83099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Forecast of </a:t>
            </a:r>
          </a:p>
          <a:p>
            <a:r>
              <a:rPr lang="en-US" sz="2400" dirty="0"/>
              <a:t>ARIMA (1,0,0) SARIMA(0,1,1)</a:t>
            </a:r>
            <a:r>
              <a:rPr lang="en-US" sz="2400" baseline="30000" dirty="0"/>
              <a:t>5</a:t>
            </a:r>
            <a:r>
              <a:rPr lang="en-US" sz="2400" dirty="0"/>
              <a:t> Model </a:t>
            </a:r>
          </a:p>
        </p:txBody>
      </p:sp>
      <p:sp>
        <p:nvSpPr>
          <p:cNvPr id="10" name="TextBox 9"/>
          <p:cNvSpPr txBox="1"/>
          <p:nvPr/>
        </p:nvSpPr>
        <p:spPr>
          <a:xfrm>
            <a:off x="3886200" y="2514600"/>
            <a:ext cx="42672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Suggests …ARCH(2) is not appropriate, other volatility models may be appropriate.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blinds(horizontal)">
                                      <p:cBhvr>
                                        <p:cTn id="7" dur="500"/>
                                        <p:tgtEl>
                                          <p:spTgt spid="552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299"/>
                                        </p:tgtEl>
                                        <p:attrNameLst>
                                          <p:attrName>style.visibility</p:attrName>
                                        </p:attrNameLst>
                                      </p:cBhvr>
                                      <p:to>
                                        <p:strVal val="visible"/>
                                      </p:to>
                                    </p:set>
                                    <p:animEffect transition="in" filter="blinds(horizontal)">
                                      <p:cBhvr>
                                        <p:cTn id="17" dur="500"/>
                                        <p:tgtEl>
                                          <p:spTgt spid="5529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itle 4"/>
          <p:cNvSpPr>
            <a:spLocks noGrp="1"/>
          </p:cNvSpPr>
          <p:nvPr>
            <p:ph type="title"/>
          </p:nvPr>
        </p:nvSpPr>
        <p:spPr>
          <a:xfrm>
            <a:off x="457200" y="1295400"/>
            <a:ext cx="8382000" cy="4495800"/>
          </a:xfrm>
        </p:spPr>
        <p:style>
          <a:lnRef idx="1">
            <a:schemeClr val="accent3"/>
          </a:lnRef>
          <a:fillRef idx="2">
            <a:schemeClr val="accent3"/>
          </a:fillRef>
          <a:effectRef idx="1">
            <a:schemeClr val="accent3"/>
          </a:effectRef>
          <a:fontRef idx="minor">
            <a:schemeClr val="dk1"/>
          </a:fontRef>
        </p:style>
        <p:txBody>
          <a:bodyPr>
            <a:noAutofit/>
          </a:bodyPr>
          <a:lstStyle/>
          <a:p>
            <a:r>
              <a:rPr lang="en-US" sz="2900" dirty="0">
                <a:effectLst/>
                <a:latin typeface="+mj-lt"/>
              </a:rPr>
              <a:t>CASE</a:t>
            </a:r>
            <a:br>
              <a:rPr lang="en-US" sz="2900" dirty="0">
                <a:effectLst/>
                <a:latin typeface="+mj-lt"/>
              </a:rPr>
            </a:br>
            <a:r>
              <a:rPr lang="en-US" sz="3200" b="1" dirty="0"/>
              <a:t> Modelling and forecasting of day-ahead </a:t>
            </a:r>
            <a:br>
              <a:rPr lang="en-US" sz="3200" b="1" dirty="0"/>
            </a:br>
            <a:r>
              <a:rPr lang="en-US" sz="3200" b="1" dirty="0"/>
              <a:t>Oil Price</a:t>
            </a:r>
            <a:endParaRPr lang="en-US" sz="2200" dirty="0">
              <a:effectLst/>
              <a:latin typeface="+mj-l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6" name="Title 1"/>
          <p:cNvSpPr>
            <a:spLocks noGrp="1"/>
          </p:cNvSpPr>
          <p:nvPr>
            <p:ph type="title"/>
          </p:nvPr>
        </p:nvSpPr>
        <p:spPr>
          <a:xfrm>
            <a:off x="738550" y="-61555"/>
            <a:ext cx="825305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ARCH Test</a:t>
            </a:r>
          </a:p>
        </p:txBody>
      </p:sp>
      <p:pic>
        <p:nvPicPr>
          <p:cNvPr id="65538" name="Picture 2"/>
          <p:cNvPicPr>
            <a:picLocks noChangeAspect="1" noChangeArrowheads="1"/>
          </p:cNvPicPr>
          <p:nvPr/>
        </p:nvPicPr>
        <p:blipFill>
          <a:blip r:embed="rId2" cstate="print"/>
          <a:srcRect/>
          <a:stretch>
            <a:fillRect/>
          </a:stretch>
        </p:blipFill>
        <p:spPr bwMode="auto">
          <a:xfrm>
            <a:off x="-990600" y="-457200"/>
            <a:ext cx="11684000" cy="7010400"/>
          </a:xfrm>
          <a:prstGeom prst="rect">
            <a:avLst/>
          </a:prstGeom>
          <a:noFill/>
          <a:ln w="9525">
            <a:noFill/>
            <a:miter lim="800000"/>
            <a:headEnd/>
            <a:tailEnd/>
          </a:ln>
        </p:spPr>
      </p:pic>
      <p:sp>
        <p:nvSpPr>
          <p:cNvPr id="9" name="TextBox 8"/>
          <p:cNvSpPr txBox="1"/>
          <p:nvPr/>
        </p:nvSpPr>
        <p:spPr>
          <a:xfrm>
            <a:off x="3124200" y="1143000"/>
            <a:ext cx="4724400" cy="53860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900" dirty="0"/>
              <a:t>ARCH effect is present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228600" y="1143000"/>
            <a:ext cx="8610600" cy="4114800"/>
          </a:xfrm>
        </p:spPr>
        <p:txBody>
          <a:bodyPr>
            <a:noAutofit/>
          </a:bodyPr>
          <a:lstStyle/>
          <a:p>
            <a:pPr>
              <a:buClrTx/>
              <a:defRPr/>
            </a:pPr>
            <a:r>
              <a:rPr lang="en-US" sz="2900" dirty="0"/>
              <a:t>Graphically it seems variability in residual series shows a pattern, but it is indicative. </a:t>
            </a:r>
          </a:p>
          <a:p>
            <a:pPr>
              <a:buClrTx/>
              <a:defRPr/>
            </a:pPr>
            <a:r>
              <a:rPr lang="en-US" sz="2900" dirty="0"/>
              <a:t>How can we confirm it? Is there any statistical test which confirms that the variability in residual series is not constant?  </a:t>
            </a:r>
          </a:p>
          <a:p>
            <a:pPr>
              <a:buClrTx/>
              <a:defRPr/>
            </a:pPr>
            <a:r>
              <a:rPr lang="en-US" sz="2900" dirty="0"/>
              <a:t>If the residual series of ARIMA models exhibit some pattern, is the ARIMA model forecast accurate? </a:t>
            </a:r>
          </a:p>
          <a:p>
            <a:pPr>
              <a:buClrTx/>
              <a:defRPr/>
            </a:pPr>
            <a:r>
              <a:rPr lang="en-US" sz="2900" dirty="0"/>
              <a:t>If not, what should be done to correct it?</a:t>
            </a:r>
          </a:p>
        </p:txBody>
      </p:sp>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latin typeface="+mj-lt"/>
                <a:ea typeface="+mj-ea"/>
                <a:cs typeface="+mj-cs"/>
              </a:rPr>
              <a:t>Some Obvious Questions…  </a:t>
            </a:r>
            <a:endParaRPr lang="en-US" sz="4000" b="1" dirty="0">
              <a:solidFill>
                <a:schemeClr val="tx1"/>
              </a:solidFill>
              <a:latin typeface="+mj-lt"/>
              <a:ea typeface="+mj-ea"/>
              <a:cs typeface="+mj-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6" name="Title 1"/>
          <p:cNvSpPr>
            <a:spLocks noGrp="1"/>
          </p:cNvSpPr>
          <p:nvPr>
            <p:ph type="title"/>
          </p:nvPr>
        </p:nvSpPr>
        <p:spPr>
          <a:xfrm>
            <a:off x="738550" y="-61555"/>
            <a:ext cx="825305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Estimate ARCH Model</a:t>
            </a:r>
          </a:p>
        </p:txBody>
      </p:sp>
      <p:pic>
        <p:nvPicPr>
          <p:cNvPr id="66562" name="Picture 2"/>
          <p:cNvPicPr>
            <a:picLocks noChangeAspect="1" noChangeArrowheads="1"/>
          </p:cNvPicPr>
          <p:nvPr/>
        </p:nvPicPr>
        <p:blipFill>
          <a:blip r:embed="rId2" cstate="print"/>
          <a:srcRect/>
          <a:stretch>
            <a:fillRect/>
          </a:stretch>
        </p:blipFill>
        <p:spPr bwMode="auto">
          <a:xfrm>
            <a:off x="-1600200" y="-45720"/>
            <a:ext cx="11811000" cy="7086600"/>
          </a:xfrm>
          <a:prstGeom prst="rect">
            <a:avLst/>
          </a:prstGeom>
          <a:noFill/>
          <a:ln w="9525">
            <a:noFill/>
            <a:miter lim="800000"/>
            <a:headEnd/>
            <a:tailEnd/>
          </a:ln>
        </p:spPr>
      </p:pic>
      <p:sp>
        <p:nvSpPr>
          <p:cNvPr id="9" name="TextBox 8"/>
          <p:cNvSpPr txBox="1"/>
          <p:nvPr/>
        </p:nvSpPr>
        <p:spPr>
          <a:xfrm>
            <a:off x="3810000" y="381000"/>
            <a:ext cx="4724400" cy="187743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900" dirty="0"/>
              <a:t>Lower order ARCH parameters are significant.</a:t>
            </a:r>
          </a:p>
          <a:p>
            <a:r>
              <a:rPr lang="en-US" sz="2900" dirty="0"/>
              <a:t>ARCH(1) model gives better result.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itle 4"/>
          <p:cNvSpPr>
            <a:spLocks noGrp="1"/>
          </p:cNvSpPr>
          <p:nvPr>
            <p:ph type="title"/>
          </p:nvPr>
        </p:nvSpPr>
        <p:spPr>
          <a:xfrm>
            <a:off x="457200" y="1295400"/>
            <a:ext cx="8382000" cy="4495800"/>
          </a:xfrm>
        </p:spPr>
        <p:style>
          <a:lnRef idx="1">
            <a:schemeClr val="accent3"/>
          </a:lnRef>
          <a:fillRef idx="2">
            <a:schemeClr val="accent3"/>
          </a:fillRef>
          <a:effectRef idx="1">
            <a:schemeClr val="accent3"/>
          </a:effectRef>
          <a:fontRef idx="minor">
            <a:schemeClr val="dk1"/>
          </a:fontRef>
        </p:style>
        <p:txBody>
          <a:bodyPr>
            <a:noAutofit/>
          </a:bodyPr>
          <a:lstStyle/>
          <a:p>
            <a:r>
              <a:rPr lang="en-US" sz="2900" dirty="0">
                <a:effectLst/>
                <a:latin typeface="+mj-lt"/>
              </a:rPr>
              <a:t>CASE</a:t>
            </a:r>
            <a:br>
              <a:rPr lang="en-US" sz="2900" dirty="0">
                <a:effectLst/>
                <a:latin typeface="+mj-lt"/>
              </a:rPr>
            </a:br>
            <a:r>
              <a:rPr lang="en-US" sz="2900" b="1" dirty="0">
                <a:effectLst/>
                <a:latin typeface="+mj-lt"/>
              </a:rPr>
              <a:t>Examining crude oil price-exchange rate nexus for India during the period of extreme oil price volatility</a:t>
            </a:r>
            <a:br>
              <a:rPr lang="en-US" sz="2900" b="1" dirty="0">
                <a:effectLst/>
                <a:latin typeface="+mj-lt"/>
              </a:rPr>
            </a:br>
            <a:br>
              <a:rPr lang="en-US" sz="2900" dirty="0">
                <a:effectLst/>
                <a:latin typeface="+mj-lt"/>
              </a:rPr>
            </a:br>
            <a:r>
              <a:rPr lang="en-US" sz="2900" dirty="0">
                <a:effectLst/>
                <a:latin typeface="+mj-lt"/>
              </a:rPr>
              <a:t>Published in </a:t>
            </a:r>
            <a:br>
              <a:rPr lang="en-US" sz="2900" dirty="0">
                <a:effectLst/>
                <a:latin typeface="+mj-lt"/>
              </a:rPr>
            </a:br>
            <a:r>
              <a:rPr lang="en-US" sz="2200" i="1" dirty="0">
                <a:effectLst/>
                <a:latin typeface="+mj-lt"/>
              </a:rPr>
              <a:t>Applied Energy (Elsevier Publication): </a:t>
            </a:r>
            <a:r>
              <a:rPr lang="en-US" sz="2200" i="1" dirty="0" err="1">
                <a:effectLst/>
                <a:latin typeface="+mj-lt"/>
              </a:rPr>
              <a:t>Vol</a:t>
            </a:r>
            <a:r>
              <a:rPr lang="en-US" sz="2200" i="1" dirty="0">
                <a:effectLst/>
                <a:latin typeface="+mj-lt"/>
              </a:rPr>
              <a:t> -88 : 2011</a:t>
            </a:r>
            <a:br>
              <a:rPr lang="en-US" sz="2200" i="1" dirty="0">
                <a:effectLst/>
                <a:latin typeface="+mj-lt"/>
              </a:rPr>
            </a:br>
            <a:r>
              <a:rPr lang="en-US" sz="2200" dirty="0">
                <a:effectLst/>
                <a:latin typeface="+mj-lt"/>
              </a:rPr>
              <a:t>Author : Dr. Sajal Ghosh, Faculty at MDI, </a:t>
            </a:r>
            <a:r>
              <a:rPr lang="en-US" sz="2200" dirty="0" err="1">
                <a:effectLst/>
                <a:latin typeface="+mj-lt"/>
              </a:rPr>
              <a:t>Gurgaon</a:t>
            </a:r>
            <a:br>
              <a:rPr lang="en-US" sz="2200" dirty="0">
                <a:effectLst/>
                <a:latin typeface="+mj-lt"/>
              </a:rPr>
            </a:br>
            <a:endParaRPr lang="en-US" sz="2200" dirty="0">
              <a:effectLst/>
              <a:latin typeface="+mj-l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57346" name="Picture 2"/>
          <p:cNvPicPr>
            <a:picLocks noChangeAspect="1" noChangeArrowheads="1"/>
          </p:cNvPicPr>
          <p:nvPr/>
        </p:nvPicPr>
        <p:blipFill>
          <a:blip r:embed="rId2" cstate="print"/>
          <a:srcRect/>
          <a:stretch>
            <a:fillRect/>
          </a:stretch>
        </p:blipFill>
        <p:spPr bwMode="auto">
          <a:xfrm>
            <a:off x="-609600" y="-228600"/>
            <a:ext cx="12192000" cy="7315200"/>
          </a:xfrm>
          <a:prstGeom prst="rect">
            <a:avLst/>
          </a:prstGeom>
          <a:noFill/>
          <a:ln w="9525">
            <a:noFill/>
            <a:miter lim="800000"/>
            <a:headEnd/>
            <a:tailEnd/>
          </a:ln>
        </p:spPr>
      </p:pic>
      <p:sp>
        <p:nvSpPr>
          <p:cNvPr id="6" name="TextBox 5"/>
          <p:cNvSpPr txBox="1"/>
          <p:nvPr/>
        </p:nvSpPr>
        <p:spPr>
          <a:xfrm>
            <a:off x="533400" y="152400"/>
            <a:ext cx="4953000" cy="143116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900" dirty="0"/>
              <a:t>OLS regression of </a:t>
            </a:r>
          </a:p>
          <a:p>
            <a:r>
              <a:rPr lang="en-US" sz="2900" dirty="0"/>
              <a:t>Changes in exchanges rate as a function of changes in oil price</a:t>
            </a:r>
          </a:p>
        </p:txBody>
      </p:sp>
      <p:pic>
        <p:nvPicPr>
          <p:cNvPr id="57347" name="Picture 3"/>
          <p:cNvPicPr>
            <a:picLocks noChangeAspect="1" noChangeArrowheads="1"/>
          </p:cNvPicPr>
          <p:nvPr/>
        </p:nvPicPr>
        <p:blipFill>
          <a:blip r:embed="rId3" cstate="print"/>
          <a:srcRect/>
          <a:stretch>
            <a:fillRect/>
          </a:stretch>
        </p:blipFill>
        <p:spPr bwMode="auto">
          <a:xfrm>
            <a:off x="-609600" y="-152400"/>
            <a:ext cx="12192000" cy="7315200"/>
          </a:xfrm>
          <a:prstGeom prst="rect">
            <a:avLst/>
          </a:prstGeom>
          <a:noFill/>
          <a:ln w="9525">
            <a:noFill/>
            <a:miter lim="800000"/>
            <a:headEnd/>
            <a:tailEnd/>
          </a:ln>
        </p:spPr>
      </p:pic>
      <p:sp>
        <p:nvSpPr>
          <p:cNvPr id="8" name="TextBox 7"/>
          <p:cNvSpPr txBox="1"/>
          <p:nvPr/>
        </p:nvSpPr>
        <p:spPr>
          <a:xfrm>
            <a:off x="3962400" y="609600"/>
            <a:ext cx="5486400" cy="232371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900" dirty="0"/>
              <a:t>ARCH effect is present at higher lags….6,20,21, 30. Estimate ARCH model of higher lags. ARCH (6). </a:t>
            </a:r>
          </a:p>
          <a:p>
            <a:r>
              <a:rPr lang="en-US" sz="2900" dirty="0"/>
              <a:t>Test ARCH-LM test after running ARCH(6)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blinds(horizontal)">
                                      <p:cBhvr>
                                        <p:cTn id="7" dur="500"/>
                                        <p:tgtEl>
                                          <p:spTgt spid="573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347"/>
                                        </p:tgtEl>
                                        <p:attrNameLst>
                                          <p:attrName>style.visibility</p:attrName>
                                        </p:attrNameLst>
                                      </p:cBhvr>
                                      <p:to>
                                        <p:strVal val="visible"/>
                                      </p:to>
                                    </p:set>
                                    <p:animEffect transition="in" filter="blinds(horizontal)">
                                      <p:cBhvr>
                                        <p:cTn id="17" dur="500"/>
                                        <p:tgtEl>
                                          <p:spTgt spid="573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33400" y="2514600"/>
            <a:ext cx="8229600" cy="1295400"/>
          </a:xfrm>
        </p:spPr>
        <p:txBody>
          <a:bodyPr vert="horz" lIns="91440" tIns="45720" rIns="91440" bIns="45720" rtlCol="0" anchor="ctr">
            <a:noAutofit/>
          </a:bodyPr>
          <a:lstStyle/>
          <a:p>
            <a:pPr>
              <a:defRPr/>
            </a:pPr>
            <a:r>
              <a:rPr lang="en-US" sz="5000" b="1" dirty="0">
                <a:solidFill>
                  <a:schemeClr val="tx1"/>
                </a:solidFill>
                <a:latin typeface="+mj-lt"/>
                <a:ea typeface="+mj-ea"/>
                <a:cs typeface="+mj-cs"/>
              </a:rPr>
              <a:t>GARCH Model </a:t>
            </a:r>
            <a:br>
              <a:rPr lang="en-US" sz="5000" b="1" dirty="0">
                <a:solidFill>
                  <a:schemeClr val="tx1"/>
                </a:solidFill>
                <a:latin typeface="+mj-lt"/>
                <a:ea typeface="+mj-ea"/>
                <a:cs typeface="+mj-cs"/>
              </a:rPr>
            </a:br>
            <a:r>
              <a:rPr lang="en-US" sz="5000" b="1" dirty="0">
                <a:solidFill>
                  <a:schemeClr val="tx1"/>
                </a:solidFill>
                <a:latin typeface="+mj-lt"/>
                <a:ea typeface="+mj-ea"/>
                <a:cs typeface="+mj-cs"/>
              </a:rPr>
              <a:t>CASES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itle 4"/>
          <p:cNvSpPr>
            <a:spLocks noGrp="1"/>
          </p:cNvSpPr>
          <p:nvPr>
            <p:ph type="title"/>
          </p:nvPr>
        </p:nvSpPr>
        <p:spPr>
          <a:xfrm>
            <a:off x="457200" y="1295400"/>
            <a:ext cx="8382000" cy="4495800"/>
          </a:xfrm>
        </p:spPr>
        <p:style>
          <a:lnRef idx="1">
            <a:schemeClr val="accent3"/>
          </a:lnRef>
          <a:fillRef idx="2">
            <a:schemeClr val="accent3"/>
          </a:fillRef>
          <a:effectRef idx="1">
            <a:schemeClr val="accent3"/>
          </a:effectRef>
          <a:fontRef idx="minor">
            <a:schemeClr val="dk1"/>
          </a:fontRef>
        </p:style>
        <p:txBody>
          <a:bodyPr>
            <a:noAutofit/>
          </a:bodyPr>
          <a:lstStyle/>
          <a:p>
            <a:r>
              <a:rPr lang="en-US" sz="2900" dirty="0">
                <a:effectLst/>
                <a:latin typeface="+mj-lt"/>
              </a:rPr>
              <a:t>CASE</a:t>
            </a:r>
            <a:br>
              <a:rPr lang="en-US" sz="2900" dirty="0">
                <a:effectLst/>
                <a:latin typeface="+mj-lt"/>
              </a:rPr>
            </a:br>
            <a:r>
              <a:rPr lang="en-US" sz="3200" b="1" dirty="0"/>
              <a:t> Modeling and forecasting of day-ahead electricity price in Indian Energy Exchange</a:t>
            </a:r>
            <a:endParaRPr lang="en-US" sz="2200" dirty="0">
              <a:effectLst/>
              <a:latin typeface="+mj-lt"/>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11265" name="Picture 1"/>
          <p:cNvPicPr>
            <a:picLocks noChangeAspect="1" noChangeArrowheads="1"/>
          </p:cNvPicPr>
          <p:nvPr/>
        </p:nvPicPr>
        <p:blipFill>
          <a:blip r:embed="rId2" cstate="print"/>
          <a:srcRect/>
          <a:stretch>
            <a:fillRect/>
          </a:stretch>
        </p:blipFill>
        <p:spPr bwMode="auto">
          <a:xfrm>
            <a:off x="152400" y="0"/>
            <a:ext cx="12192000" cy="7315200"/>
          </a:xfrm>
          <a:prstGeom prst="rect">
            <a:avLst/>
          </a:prstGeom>
          <a:noFill/>
          <a:ln w="9525">
            <a:noFill/>
            <a:miter lim="800000"/>
            <a:headEnd/>
            <a:tailEnd/>
          </a:ln>
        </p:spPr>
      </p:pic>
      <p:sp>
        <p:nvSpPr>
          <p:cNvPr id="9" name="TextBox 8"/>
          <p:cNvSpPr txBox="1"/>
          <p:nvPr/>
        </p:nvSpPr>
        <p:spPr>
          <a:xfrm>
            <a:off x="5638800" y="533400"/>
            <a:ext cx="2590800" cy="53860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900" dirty="0"/>
              <a:t>GARCH(1,1)</a:t>
            </a:r>
          </a:p>
        </p:txBody>
      </p:sp>
      <p:sp>
        <p:nvSpPr>
          <p:cNvPr id="10" name="TextBox 9"/>
          <p:cNvSpPr txBox="1"/>
          <p:nvPr/>
        </p:nvSpPr>
        <p:spPr>
          <a:xfrm>
            <a:off x="2057400" y="304800"/>
            <a:ext cx="6705600" cy="53860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900" dirty="0"/>
              <a:t>IEX Energy Price CASE GARCH(1,1)</a:t>
            </a:r>
          </a:p>
        </p:txBody>
      </p:sp>
      <p:pic>
        <p:nvPicPr>
          <p:cNvPr id="11266" name="Picture 2"/>
          <p:cNvPicPr>
            <a:picLocks noChangeAspect="1" noChangeArrowheads="1"/>
          </p:cNvPicPr>
          <p:nvPr/>
        </p:nvPicPr>
        <p:blipFill>
          <a:blip r:embed="rId3" cstate="print"/>
          <a:srcRect/>
          <a:stretch>
            <a:fillRect/>
          </a:stretch>
        </p:blipFill>
        <p:spPr bwMode="auto">
          <a:xfrm>
            <a:off x="0" y="0"/>
            <a:ext cx="12192000" cy="7315200"/>
          </a:xfrm>
          <a:prstGeom prst="rect">
            <a:avLst/>
          </a:prstGeom>
          <a:noFill/>
          <a:ln w="9525">
            <a:noFill/>
            <a:miter lim="800000"/>
            <a:headEnd/>
            <a:tailEnd/>
          </a:ln>
        </p:spPr>
      </p:pic>
      <p:sp>
        <p:nvSpPr>
          <p:cNvPr id="12" name="TextBox 11"/>
          <p:cNvSpPr txBox="1"/>
          <p:nvPr/>
        </p:nvSpPr>
        <p:spPr>
          <a:xfrm>
            <a:off x="4572000" y="533400"/>
            <a:ext cx="4800600" cy="53860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900" dirty="0"/>
              <a:t>Not an appropriate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5"/>
                                        </p:tgtEl>
                                        <p:attrNameLst>
                                          <p:attrName>style.visibility</p:attrName>
                                        </p:attrNameLst>
                                      </p:cBhvr>
                                      <p:to>
                                        <p:strVal val="visible"/>
                                      </p:to>
                                    </p:set>
                                    <p:animEffect transition="in" filter="blinds(horizontal)">
                                      <p:cBhvr>
                                        <p:cTn id="12" dur="500"/>
                                        <p:tgtEl>
                                          <p:spTgt spid="112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66"/>
                                        </p:tgtEl>
                                        <p:attrNameLst>
                                          <p:attrName>style.visibility</p:attrName>
                                        </p:attrNameLst>
                                      </p:cBhvr>
                                      <p:to>
                                        <p:strVal val="visible"/>
                                      </p:to>
                                    </p:set>
                                    <p:animEffect transition="in" filter="blinds(horizontal)">
                                      <p:cBhvr>
                                        <p:cTn id="22" dur="500"/>
                                        <p:tgtEl>
                                          <p:spTgt spid="112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itle 4"/>
          <p:cNvSpPr>
            <a:spLocks noGrp="1"/>
          </p:cNvSpPr>
          <p:nvPr>
            <p:ph type="title"/>
          </p:nvPr>
        </p:nvSpPr>
        <p:spPr>
          <a:xfrm>
            <a:off x="381000" y="838200"/>
            <a:ext cx="8382000" cy="4495800"/>
          </a:xfrm>
        </p:spPr>
        <p:style>
          <a:lnRef idx="1">
            <a:schemeClr val="accent3"/>
          </a:lnRef>
          <a:fillRef idx="2">
            <a:schemeClr val="accent3"/>
          </a:fillRef>
          <a:effectRef idx="1">
            <a:schemeClr val="accent3"/>
          </a:effectRef>
          <a:fontRef idx="minor">
            <a:schemeClr val="dk1"/>
          </a:fontRef>
        </p:style>
        <p:txBody>
          <a:bodyPr>
            <a:noAutofit/>
          </a:bodyPr>
          <a:lstStyle/>
          <a:p>
            <a:r>
              <a:rPr lang="en-US" sz="2900" dirty="0">
                <a:effectLst/>
                <a:latin typeface="+mj-lt"/>
              </a:rPr>
              <a:t>CASE</a:t>
            </a:r>
            <a:br>
              <a:rPr lang="en-US" sz="2900" dirty="0">
                <a:effectLst/>
                <a:latin typeface="+mj-lt"/>
              </a:rPr>
            </a:br>
            <a:r>
              <a:rPr lang="en-US" sz="3200" b="1" dirty="0"/>
              <a:t> Modeling and forecasting of day-ahead </a:t>
            </a:r>
            <a:br>
              <a:rPr lang="en-US" sz="3200" b="1" dirty="0"/>
            </a:br>
            <a:r>
              <a:rPr lang="en-US" sz="3200" b="1" dirty="0"/>
              <a:t>Exchange Rate</a:t>
            </a:r>
            <a:endParaRPr lang="en-US" sz="2200" dirty="0">
              <a:effectLst/>
              <a:latin typeface="+mj-l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10242" name="Picture 2"/>
          <p:cNvPicPr>
            <a:picLocks noChangeAspect="1" noChangeArrowheads="1"/>
          </p:cNvPicPr>
          <p:nvPr/>
        </p:nvPicPr>
        <p:blipFill>
          <a:blip r:embed="rId2" cstate="print"/>
          <a:srcRect/>
          <a:stretch>
            <a:fillRect/>
          </a:stretch>
        </p:blipFill>
        <p:spPr bwMode="auto">
          <a:xfrm>
            <a:off x="0" y="0"/>
            <a:ext cx="12192000" cy="7315200"/>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0" y="0"/>
            <a:ext cx="12192000" cy="7315200"/>
          </a:xfrm>
          <a:prstGeom prst="rect">
            <a:avLst/>
          </a:prstGeom>
          <a:noFill/>
          <a:ln w="9525">
            <a:noFill/>
            <a:miter lim="800000"/>
            <a:headEnd/>
            <a:tailEnd/>
          </a:ln>
        </p:spPr>
      </p:pic>
      <p:sp>
        <p:nvSpPr>
          <p:cNvPr id="10" name="TextBox 9"/>
          <p:cNvSpPr txBox="1"/>
          <p:nvPr/>
        </p:nvSpPr>
        <p:spPr>
          <a:xfrm>
            <a:off x="3352800" y="609600"/>
            <a:ext cx="3596483"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Volatility is still present</a:t>
            </a:r>
          </a:p>
        </p:txBody>
      </p:sp>
      <p:sp>
        <p:nvSpPr>
          <p:cNvPr id="13" name="TextBox 12"/>
          <p:cNvSpPr txBox="1"/>
          <p:nvPr/>
        </p:nvSpPr>
        <p:spPr>
          <a:xfrm>
            <a:off x="3505200" y="152400"/>
            <a:ext cx="2645596"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Exchange Rate Case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blinds(horizontal)">
                                      <p:cBhvr>
                                        <p:cTn id="12" dur="500"/>
                                        <p:tgtEl>
                                          <p:spTgt spid="102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43"/>
                                        </p:tgtEl>
                                        <p:attrNameLst>
                                          <p:attrName>style.visibility</p:attrName>
                                        </p:attrNameLst>
                                      </p:cBhvr>
                                      <p:to>
                                        <p:strVal val="visible"/>
                                      </p:to>
                                    </p:set>
                                    <p:animEffect transition="in" filter="blinds(horizontal)">
                                      <p:cBhvr>
                                        <p:cTn id="17" dur="500"/>
                                        <p:tgtEl>
                                          <p:spTgt spid="102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10241" name="Picture 1"/>
          <p:cNvPicPr>
            <a:picLocks noChangeAspect="1" noChangeArrowheads="1"/>
          </p:cNvPicPr>
          <p:nvPr/>
        </p:nvPicPr>
        <p:blipFill>
          <a:blip r:embed="rId2" cstate="print"/>
          <a:srcRect/>
          <a:stretch>
            <a:fillRect/>
          </a:stretch>
        </p:blipFill>
        <p:spPr bwMode="auto">
          <a:xfrm>
            <a:off x="228600" y="0"/>
            <a:ext cx="12192000" cy="7315200"/>
          </a:xfrm>
          <a:prstGeom prst="rect">
            <a:avLst/>
          </a:prstGeom>
          <a:noFill/>
          <a:ln w="9525">
            <a:noFill/>
            <a:miter lim="800000"/>
            <a:headEnd/>
            <a:tailEnd/>
          </a:ln>
        </p:spPr>
      </p:pic>
      <p:pic>
        <p:nvPicPr>
          <p:cNvPr id="10244" name="Picture 4"/>
          <p:cNvPicPr>
            <a:picLocks noChangeAspect="1" noChangeArrowheads="1"/>
          </p:cNvPicPr>
          <p:nvPr/>
        </p:nvPicPr>
        <p:blipFill>
          <a:blip r:embed="rId3" cstate="print"/>
          <a:srcRect/>
          <a:stretch>
            <a:fillRect/>
          </a:stretch>
        </p:blipFill>
        <p:spPr bwMode="auto">
          <a:xfrm>
            <a:off x="0" y="0"/>
            <a:ext cx="12192000" cy="7315200"/>
          </a:xfrm>
          <a:prstGeom prst="rect">
            <a:avLst/>
          </a:prstGeom>
          <a:noFill/>
          <a:ln w="9525">
            <a:noFill/>
            <a:miter lim="800000"/>
            <a:headEnd/>
            <a:tailEnd/>
          </a:ln>
        </p:spPr>
      </p:pic>
      <p:sp>
        <p:nvSpPr>
          <p:cNvPr id="12" name="TextBox 11"/>
          <p:cNvSpPr txBox="1"/>
          <p:nvPr/>
        </p:nvSpPr>
        <p:spPr>
          <a:xfrm>
            <a:off x="2895600" y="685800"/>
            <a:ext cx="5792740"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Variance of error has become homoscedastic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1"/>
                                        </p:tgtEl>
                                        <p:attrNameLst>
                                          <p:attrName>style.visibility</p:attrName>
                                        </p:attrNameLst>
                                      </p:cBhvr>
                                      <p:to>
                                        <p:strVal val="visible"/>
                                      </p:to>
                                    </p:set>
                                    <p:animEffect transition="in" filter="blinds(horizontal)">
                                      <p:cBhvr>
                                        <p:cTn id="7" dur="500"/>
                                        <p:tgtEl>
                                          <p:spTgt spid="102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blinds(horizontal)">
                                      <p:cBhvr>
                                        <p:cTn id="12" dur="500"/>
                                        <p:tgtEl>
                                          <p:spTgt spid="102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itle 4"/>
          <p:cNvSpPr>
            <a:spLocks noGrp="1"/>
          </p:cNvSpPr>
          <p:nvPr>
            <p:ph type="title"/>
          </p:nvPr>
        </p:nvSpPr>
        <p:spPr>
          <a:xfrm>
            <a:off x="457200" y="1295400"/>
            <a:ext cx="8382000" cy="4495800"/>
          </a:xfrm>
        </p:spPr>
        <p:style>
          <a:lnRef idx="1">
            <a:schemeClr val="accent3"/>
          </a:lnRef>
          <a:fillRef idx="2">
            <a:schemeClr val="accent3"/>
          </a:fillRef>
          <a:effectRef idx="1">
            <a:schemeClr val="accent3"/>
          </a:effectRef>
          <a:fontRef idx="minor">
            <a:schemeClr val="dk1"/>
          </a:fontRef>
        </p:style>
        <p:txBody>
          <a:bodyPr>
            <a:noAutofit/>
          </a:bodyPr>
          <a:lstStyle/>
          <a:p>
            <a:r>
              <a:rPr lang="en-US" sz="2900" dirty="0">
                <a:effectLst/>
                <a:latin typeface="+mj-lt"/>
              </a:rPr>
              <a:t>CASE</a:t>
            </a:r>
            <a:br>
              <a:rPr lang="en-US" sz="2900" dirty="0">
                <a:effectLst/>
                <a:latin typeface="+mj-lt"/>
              </a:rPr>
            </a:br>
            <a:r>
              <a:rPr lang="en-US" sz="3200" b="1" dirty="0"/>
              <a:t> Modelling and forecasting of day-ahead </a:t>
            </a:r>
            <a:br>
              <a:rPr lang="en-US" sz="3200" b="1" dirty="0"/>
            </a:br>
            <a:r>
              <a:rPr lang="en-US" sz="3200" b="1" dirty="0"/>
              <a:t>Oil Price</a:t>
            </a:r>
            <a:endParaRPr lang="en-US" sz="2200" dirty="0">
              <a:effectLst/>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228600" y="990600"/>
            <a:ext cx="8610600" cy="5334000"/>
          </a:xfrm>
        </p:spPr>
        <p:txBody>
          <a:bodyPr>
            <a:noAutofit/>
          </a:bodyPr>
          <a:lstStyle/>
          <a:p>
            <a:pPr>
              <a:buClrTx/>
              <a:defRPr/>
            </a:pPr>
            <a:r>
              <a:rPr lang="en-US" sz="2900" dirty="0"/>
              <a:t>ARIMA/SARIMA estimates conditional mean. </a:t>
            </a:r>
          </a:p>
          <a:p>
            <a:pPr>
              <a:buClrTx/>
              <a:defRPr/>
            </a:pPr>
            <a:r>
              <a:rPr lang="en-US" sz="2900" dirty="0"/>
              <a:t>This means it estimates and predicts on average what would be the </a:t>
            </a:r>
            <a:r>
              <a:rPr lang="en-US" sz="2900" dirty="0" err="1"/>
              <a:t>sensex</a:t>
            </a:r>
            <a:r>
              <a:rPr lang="en-US" sz="2900" dirty="0"/>
              <a:t> return or oil price return or exchange rate return in future assuming that the variation in residual or prediction error is constant.</a:t>
            </a:r>
          </a:p>
          <a:p>
            <a:pPr>
              <a:buClrTx/>
              <a:defRPr/>
            </a:pPr>
            <a:r>
              <a:rPr lang="en-US" sz="2900" dirty="0"/>
              <a:t>So, it predicts mean return without taking into account the risk or variability or volatility that mean return might face in future.</a:t>
            </a:r>
          </a:p>
          <a:p>
            <a:pPr>
              <a:buClrTx/>
              <a:defRPr/>
            </a:pPr>
            <a:r>
              <a:rPr lang="en-US" sz="2900" dirty="0"/>
              <a:t>Hence,  along with the prediction of mean return, prediction of variability or risk in return is essential to forecast the future return accurately.</a:t>
            </a:r>
          </a:p>
        </p:txBody>
      </p:sp>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latin typeface="+mj-lt"/>
                <a:ea typeface="+mj-ea"/>
                <a:cs typeface="+mj-cs"/>
              </a:rPr>
              <a:t>What ARIMA Model does…</a:t>
            </a:r>
            <a:endParaRPr lang="en-US" sz="4000" b="1" dirty="0">
              <a:solidFill>
                <a:schemeClr val="tx1"/>
              </a:solidFill>
              <a:latin typeface="+mj-lt"/>
              <a:ea typeface="+mj-ea"/>
              <a:cs typeface="+mj-cs"/>
            </a:endParaRPr>
          </a:p>
        </p:txBody>
      </p:sp>
      <p:sp>
        <p:nvSpPr>
          <p:cNvPr id="4" name="TextBox 3"/>
          <p:cNvSpPr txBox="1"/>
          <p:nvPr/>
        </p:nvSpPr>
        <p:spPr>
          <a:xfrm>
            <a:off x="990600" y="609600"/>
            <a:ext cx="7543800" cy="589392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900" dirty="0"/>
              <a:t>GARCH family of models estimate and predict both mean and risk return for </a:t>
            </a:r>
          </a:p>
          <a:p>
            <a:r>
              <a:rPr lang="en-US" sz="2900" dirty="0"/>
              <a:t>those time series data where volatility changes over time and follows a pattern.</a:t>
            </a:r>
          </a:p>
          <a:p>
            <a:endParaRPr lang="en-US" sz="2900" dirty="0"/>
          </a:p>
          <a:p>
            <a:r>
              <a:rPr lang="en-US" sz="2900" dirty="0"/>
              <a:t>How is it modelled? Like AR models, GARCH family models volatility as a function of its past having different weights. But how should we decide -how far in the past the model should delve into ? Just a few periods in the past or long periods? </a:t>
            </a:r>
          </a:p>
          <a:p>
            <a:r>
              <a:rPr lang="en-US" sz="2900" dirty="0"/>
              <a:t>In other words, risk return should be modelled as a  short memory or long memory process?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4" name="Title 3"/>
          <p:cNvSpPr>
            <a:spLocks noGrp="1"/>
          </p:cNvSpPr>
          <p:nvPr>
            <p:ph type="title"/>
          </p:nvPr>
        </p:nvSpPr>
        <p:spPr/>
        <p:txBody>
          <a:bodyPr/>
          <a:lstStyle/>
          <a:p>
            <a:endParaRPr lang="en-US"/>
          </a:p>
        </p:txBody>
      </p:sp>
      <p:pic>
        <p:nvPicPr>
          <p:cNvPr id="58370" name="Picture 2"/>
          <p:cNvPicPr>
            <a:picLocks noChangeAspect="1" noChangeArrowheads="1"/>
          </p:cNvPicPr>
          <p:nvPr/>
        </p:nvPicPr>
        <p:blipFill>
          <a:blip r:embed="rId2" cstate="print"/>
          <a:srcRect/>
          <a:stretch>
            <a:fillRect/>
          </a:stretch>
        </p:blipFill>
        <p:spPr bwMode="auto">
          <a:xfrm>
            <a:off x="0" y="0"/>
            <a:ext cx="12192000" cy="7315200"/>
          </a:xfrm>
          <a:prstGeom prst="rect">
            <a:avLst/>
          </a:prstGeom>
          <a:noFill/>
          <a:ln w="9525">
            <a:noFill/>
            <a:miter lim="800000"/>
            <a:headEnd/>
            <a:tailEnd/>
          </a:ln>
        </p:spPr>
      </p:pic>
      <p:pic>
        <p:nvPicPr>
          <p:cNvPr id="58372" name="Picture 4"/>
          <p:cNvPicPr>
            <a:picLocks noChangeAspect="1" noChangeArrowheads="1"/>
          </p:cNvPicPr>
          <p:nvPr/>
        </p:nvPicPr>
        <p:blipFill>
          <a:blip r:embed="rId3" cstate="print"/>
          <a:srcRect/>
          <a:stretch>
            <a:fillRect/>
          </a:stretch>
        </p:blipFill>
        <p:spPr bwMode="auto">
          <a:xfrm>
            <a:off x="-1524000" y="-228600"/>
            <a:ext cx="12192000" cy="7315200"/>
          </a:xfrm>
          <a:prstGeom prst="rect">
            <a:avLst/>
          </a:prstGeom>
          <a:noFill/>
          <a:ln w="9525">
            <a:noFill/>
            <a:miter lim="800000"/>
            <a:headEnd/>
            <a:tailEnd/>
          </a:ln>
        </p:spPr>
      </p:pic>
      <p:sp>
        <p:nvSpPr>
          <p:cNvPr id="8" name="TextBox 7"/>
          <p:cNvSpPr txBox="1"/>
          <p:nvPr/>
        </p:nvSpPr>
        <p:spPr>
          <a:xfrm>
            <a:off x="2895600" y="685800"/>
            <a:ext cx="2563202"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Volatility is present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blinds(horizontal)">
                                      <p:cBhvr>
                                        <p:cTn id="7" dur="500"/>
                                        <p:tgtEl>
                                          <p:spTgt spid="583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372"/>
                                        </p:tgtEl>
                                        <p:attrNameLst>
                                          <p:attrName>style.visibility</p:attrName>
                                        </p:attrNameLst>
                                      </p:cBhvr>
                                      <p:to>
                                        <p:strVal val="visible"/>
                                      </p:to>
                                    </p:set>
                                    <p:animEffect transition="in" filter="blinds(horizontal)">
                                      <p:cBhvr>
                                        <p:cTn id="12" dur="500"/>
                                        <p:tgtEl>
                                          <p:spTgt spid="583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59394" name="Picture 2"/>
          <p:cNvPicPr>
            <a:picLocks noChangeAspect="1" noChangeArrowheads="1"/>
          </p:cNvPicPr>
          <p:nvPr/>
        </p:nvPicPr>
        <p:blipFill>
          <a:blip r:embed="rId2" cstate="print"/>
          <a:srcRect/>
          <a:stretch>
            <a:fillRect/>
          </a:stretch>
        </p:blipFill>
        <p:spPr bwMode="auto">
          <a:xfrm>
            <a:off x="-381000" y="0"/>
            <a:ext cx="12192000" cy="7315200"/>
          </a:xfrm>
          <a:prstGeom prst="rect">
            <a:avLst/>
          </a:prstGeom>
          <a:noFill/>
          <a:ln w="9525">
            <a:noFill/>
            <a:miter lim="800000"/>
            <a:headEnd/>
            <a:tailEnd/>
          </a:ln>
        </p:spPr>
      </p:pic>
      <p:pic>
        <p:nvPicPr>
          <p:cNvPr id="59396" name="Picture 4"/>
          <p:cNvPicPr>
            <a:picLocks noChangeAspect="1" noChangeArrowheads="1"/>
          </p:cNvPicPr>
          <p:nvPr/>
        </p:nvPicPr>
        <p:blipFill>
          <a:blip r:embed="rId3" cstate="print"/>
          <a:srcRect/>
          <a:stretch>
            <a:fillRect/>
          </a:stretch>
        </p:blipFill>
        <p:spPr bwMode="auto">
          <a:xfrm>
            <a:off x="-304800" y="0"/>
            <a:ext cx="12192000" cy="7315200"/>
          </a:xfrm>
          <a:prstGeom prst="rect">
            <a:avLst/>
          </a:prstGeom>
          <a:noFill/>
          <a:ln w="9525">
            <a:noFill/>
            <a:miter lim="800000"/>
            <a:headEnd/>
            <a:tailEnd/>
          </a:ln>
        </p:spPr>
      </p:pic>
      <p:sp>
        <p:nvSpPr>
          <p:cNvPr id="8" name="TextBox 7"/>
          <p:cNvSpPr txBox="1"/>
          <p:nvPr/>
        </p:nvSpPr>
        <p:spPr>
          <a:xfrm>
            <a:off x="2133600" y="457200"/>
            <a:ext cx="5441490"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Error variance has become homoscedastic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blinds(horizontal)">
                                      <p:cBhvr>
                                        <p:cTn id="7" dur="500"/>
                                        <p:tgtEl>
                                          <p:spTgt spid="593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396"/>
                                        </p:tgtEl>
                                        <p:attrNameLst>
                                          <p:attrName>style.visibility</p:attrName>
                                        </p:attrNameLst>
                                      </p:cBhvr>
                                      <p:to>
                                        <p:strVal val="visible"/>
                                      </p:to>
                                    </p:set>
                                    <p:animEffect transition="in" filter="blinds(horizontal)">
                                      <p:cBhvr>
                                        <p:cTn id="12" dur="500"/>
                                        <p:tgtEl>
                                          <p:spTgt spid="593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itle 4"/>
          <p:cNvSpPr>
            <a:spLocks noGrp="1"/>
          </p:cNvSpPr>
          <p:nvPr>
            <p:ph type="title"/>
          </p:nvPr>
        </p:nvSpPr>
        <p:spPr>
          <a:xfrm>
            <a:off x="457200" y="1295400"/>
            <a:ext cx="8382000" cy="4495800"/>
          </a:xfrm>
        </p:spPr>
        <p:style>
          <a:lnRef idx="1">
            <a:schemeClr val="accent3"/>
          </a:lnRef>
          <a:fillRef idx="2">
            <a:schemeClr val="accent3"/>
          </a:fillRef>
          <a:effectRef idx="1">
            <a:schemeClr val="accent3"/>
          </a:effectRef>
          <a:fontRef idx="minor">
            <a:schemeClr val="dk1"/>
          </a:fontRef>
        </p:style>
        <p:txBody>
          <a:bodyPr>
            <a:noAutofit/>
          </a:bodyPr>
          <a:lstStyle/>
          <a:p>
            <a:r>
              <a:rPr lang="en-US" sz="2900" dirty="0">
                <a:effectLst/>
                <a:latin typeface="+mj-lt"/>
              </a:rPr>
              <a:t>CASE</a:t>
            </a:r>
            <a:br>
              <a:rPr lang="en-US" sz="2900" dirty="0">
                <a:effectLst/>
                <a:latin typeface="+mj-lt"/>
              </a:rPr>
            </a:br>
            <a:r>
              <a:rPr lang="en-US" sz="2900" b="1" dirty="0">
                <a:effectLst/>
                <a:latin typeface="+mj-lt"/>
              </a:rPr>
              <a:t>Examining crude oil price-exchange rate nexus for India during the period of extreme oil price volatility</a:t>
            </a:r>
            <a:br>
              <a:rPr lang="en-US" sz="2900" b="1" dirty="0">
                <a:effectLst/>
                <a:latin typeface="+mj-lt"/>
              </a:rPr>
            </a:br>
            <a:br>
              <a:rPr lang="en-US" sz="2900" dirty="0">
                <a:effectLst/>
                <a:latin typeface="+mj-lt"/>
              </a:rPr>
            </a:br>
            <a:r>
              <a:rPr lang="en-US" sz="2900" dirty="0">
                <a:effectLst/>
                <a:latin typeface="+mj-lt"/>
              </a:rPr>
              <a:t>Published in </a:t>
            </a:r>
            <a:br>
              <a:rPr lang="en-US" sz="2900" dirty="0">
                <a:effectLst/>
                <a:latin typeface="+mj-lt"/>
              </a:rPr>
            </a:br>
            <a:r>
              <a:rPr lang="en-US" sz="2200" i="1" dirty="0">
                <a:effectLst/>
                <a:latin typeface="+mj-lt"/>
              </a:rPr>
              <a:t>Applied Energy (Elsevier Publication): </a:t>
            </a:r>
            <a:r>
              <a:rPr lang="en-US" sz="2200" i="1" dirty="0" err="1">
                <a:effectLst/>
                <a:latin typeface="+mj-lt"/>
              </a:rPr>
              <a:t>Vol</a:t>
            </a:r>
            <a:r>
              <a:rPr lang="en-US" sz="2200" i="1" dirty="0">
                <a:effectLst/>
                <a:latin typeface="+mj-lt"/>
              </a:rPr>
              <a:t> -88 : 2011</a:t>
            </a:r>
            <a:br>
              <a:rPr lang="en-US" sz="2200" i="1" dirty="0">
                <a:effectLst/>
                <a:latin typeface="+mj-lt"/>
              </a:rPr>
            </a:br>
            <a:r>
              <a:rPr lang="en-US" sz="2200" dirty="0">
                <a:effectLst/>
                <a:latin typeface="+mj-lt"/>
              </a:rPr>
              <a:t>Author : Dr. Sajal Ghosh, Faculty at MDI, </a:t>
            </a:r>
            <a:r>
              <a:rPr lang="en-US" sz="2200" dirty="0" err="1">
                <a:effectLst/>
                <a:latin typeface="+mj-lt"/>
              </a:rPr>
              <a:t>Gurgaon</a:t>
            </a:r>
            <a:br>
              <a:rPr lang="en-US" sz="2200" dirty="0">
                <a:effectLst/>
                <a:latin typeface="+mj-lt"/>
              </a:rPr>
            </a:br>
            <a:endParaRPr lang="en-US" sz="2200" dirty="0">
              <a:effectLst/>
              <a:latin typeface="+mj-l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066800" y="-304800"/>
            <a:ext cx="11430000" cy="6858000"/>
          </a:xfrm>
          <a:prstGeom prst="rect">
            <a:avLst/>
          </a:prstGeom>
          <a:noFill/>
          <a:ln w="9525">
            <a:noFill/>
            <a:miter lim="800000"/>
            <a:headEnd/>
            <a:tailEnd/>
          </a:ln>
        </p:spPr>
      </p:pic>
      <p:sp>
        <p:nvSpPr>
          <p:cNvPr id="6" name="TextBox 5"/>
          <p:cNvSpPr txBox="1"/>
          <p:nvPr/>
        </p:nvSpPr>
        <p:spPr>
          <a:xfrm>
            <a:off x="533400" y="457200"/>
            <a:ext cx="86106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An 1% increase in oil price return, will result 0.05% or 5 BP decline in exchange rate of 5 BP depreciation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1066800" y="0"/>
            <a:ext cx="12192000" cy="7315200"/>
          </a:xfrm>
          <a:prstGeom prst="rect">
            <a:avLst/>
          </a:prstGeom>
          <a:noFill/>
          <a:ln w="9525">
            <a:noFill/>
            <a:miter lim="800000"/>
            <a:headEnd/>
            <a:tailEnd/>
          </a:ln>
        </p:spPr>
      </p:pic>
      <p:sp>
        <p:nvSpPr>
          <p:cNvPr id="6" name="TextBox 5"/>
          <p:cNvSpPr txBox="1"/>
          <p:nvPr/>
        </p:nvSpPr>
        <p:spPr>
          <a:xfrm>
            <a:off x="762000" y="762000"/>
            <a:ext cx="73914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ARCH effect is present, so requires volatility modelling</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1524000" y="0"/>
            <a:ext cx="12192000" cy="7315200"/>
          </a:xfrm>
          <a:prstGeom prst="rect">
            <a:avLst/>
          </a:prstGeom>
          <a:noFill/>
          <a:ln w="9525">
            <a:noFill/>
            <a:miter lim="800000"/>
            <a:headEnd/>
            <a:tailEnd/>
          </a:ln>
        </p:spPr>
      </p:pic>
      <p:sp>
        <p:nvSpPr>
          <p:cNvPr id="6" name="TextBox 5"/>
          <p:cNvSpPr txBox="1"/>
          <p:nvPr/>
        </p:nvSpPr>
        <p:spPr>
          <a:xfrm>
            <a:off x="3048000" y="1143000"/>
            <a:ext cx="31242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GARCH (1,1) Model</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1143000" y="152400"/>
            <a:ext cx="12192000" cy="7315200"/>
          </a:xfrm>
          <a:prstGeom prst="rect">
            <a:avLst/>
          </a:prstGeom>
          <a:noFill/>
          <a:ln w="9525">
            <a:noFill/>
            <a:miter lim="800000"/>
            <a:headEnd/>
            <a:tailEnd/>
          </a:ln>
        </p:spPr>
      </p:pic>
      <p:sp>
        <p:nvSpPr>
          <p:cNvPr id="6" name="TextBox 5"/>
          <p:cNvSpPr txBox="1"/>
          <p:nvPr/>
        </p:nvSpPr>
        <p:spPr>
          <a:xfrm>
            <a:off x="7239000" y="3124200"/>
            <a:ext cx="22098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Select Variance</a:t>
            </a:r>
          </a:p>
        </p:txBody>
      </p:sp>
      <p:pic>
        <p:nvPicPr>
          <p:cNvPr id="4100" name="Picture 4"/>
          <p:cNvPicPr>
            <a:picLocks noChangeAspect="1" noChangeArrowheads="1"/>
          </p:cNvPicPr>
          <p:nvPr/>
        </p:nvPicPr>
        <p:blipFill>
          <a:blip r:embed="rId3" cstate="print"/>
          <a:srcRect/>
          <a:stretch>
            <a:fillRect/>
          </a:stretch>
        </p:blipFill>
        <p:spPr bwMode="auto">
          <a:xfrm>
            <a:off x="0" y="0"/>
            <a:ext cx="12192000" cy="7315200"/>
          </a:xfrm>
          <a:prstGeom prst="rect">
            <a:avLst/>
          </a:prstGeom>
          <a:noFill/>
          <a:ln w="9525">
            <a:noFill/>
            <a:miter lim="800000"/>
            <a:headEnd/>
            <a:tailEnd/>
          </a:ln>
        </p:spPr>
      </p:pic>
      <p:sp>
        <p:nvSpPr>
          <p:cNvPr id="8" name="TextBox 7"/>
          <p:cNvSpPr txBox="1"/>
          <p:nvPr/>
        </p:nvSpPr>
        <p:spPr>
          <a:xfrm>
            <a:off x="3048000" y="1143000"/>
            <a:ext cx="44196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GARCH-M (1,1) Model. Exchange Rate Return is not a function of its volatility or its own risk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blinds(horizontal)">
                                      <p:cBhvr>
                                        <p:cTn id="17" dur="500"/>
                                        <p:tgtEl>
                                          <p:spTgt spid="41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5122" name="Picture 2"/>
          <p:cNvPicPr>
            <a:picLocks noChangeAspect="1" noChangeArrowheads="1"/>
          </p:cNvPicPr>
          <p:nvPr/>
        </p:nvPicPr>
        <p:blipFill>
          <a:blip r:embed="rId2" cstate="print"/>
          <a:srcRect/>
          <a:stretch>
            <a:fillRect/>
          </a:stretch>
        </p:blipFill>
        <p:spPr bwMode="auto">
          <a:xfrm>
            <a:off x="0" y="0"/>
            <a:ext cx="12192000" cy="7315200"/>
          </a:xfrm>
          <a:prstGeom prst="rect">
            <a:avLst/>
          </a:prstGeom>
          <a:noFill/>
          <a:ln w="9525">
            <a:noFill/>
            <a:miter lim="800000"/>
            <a:headEnd/>
            <a:tailEnd/>
          </a:ln>
        </p:spPr>
      </p:pic>
      <p:sp>
        <p:nvSpPr>
          <p:cNvPr id="6" name="TextBox 5"/>
          <p:cNvSpPr txBox="1"/>
          <p:nvPr/>
        </p:nvSpPr>
        <p:spPr>
          <a:xfrm>
            <a:off x="6248400" y="3810000"/>
            <a:ext cx="31242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TGARCH (1,1) Model. Select 1 as threshold order</a:t>
            </a:r>
          </a:p>
        </p:txBody>
      </p:sp>
      <p:pic>
        <p:nvPicPr>
          <p:cNvPr id="5123" name="Picture 3"/>
          <p:cNvPicPr>
            <a:picLocks noChangeAspect="1" noChangeArrowheads="1"/>
          </p:cNvPicPr>
          <p:nvPr/>
        </p:nvPicPr>
        <p:blipFill>
          <a:blip r:embed="rId3" cstate="print"/>
          <a:srcRect/>
          <a:stretch>
            <a:fillRect/>
          </a:stretch>
        </p:blipFill>
        <p:spPr bwMode="auto">
          <a:xfrm>
            <a:off x="-1524000" y="-228600"/>
            <a:ext cx="12192000" cy="7315200"/>
          </a:xfrm>
          <a:prstGeom prst="rect">
            <a:avLst/>
          </a:prstGeom>
          <a:noFill/>
          <a:ln w="9525">
            <a:noFill/>
            <a:miter lim="800000"/>
            <a:headEnd/>
            <a:tailEnd/>
          </a:ln>
        </p:spPr>
      </p:pic>
      <p:sp>
        <p:nvSpPr>
          <p:cNvPr id="7" name="TextBox 6"/>
          <p:cNvSpPr txBox="1"/>
          <p:nvPr/>
        </p:nvSpPr>
        <p:spPr>
          <a:xfrm>
            <a:off x="3124200" y="0"/>
            <a:ext cx="5715000"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TGARCH (1,1) Model. There is no asymmetric  effect  in exchange rate return when there is a shock in the market or the effect of positive or negative shock has similar effect in magnitude in exchange rate volatility in India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3"/>
                                        </p:tgtEl>
                                        <p:attrNameLst>
                                          <p:attrName>style.visibility</p:attrName>
                                        </p:attrNameLst>
                                      </p:cBhvr>
                                      <p:to>
                                        <p:strVal val="visible"/>
                                      </p:to>
                                    </p:set>
                                    <p:animEffect transition="in" filter="blinds(horizontal)">
                                      <p:cBhvr>
                                        <p:cTn id="17" dur="500"/>
                                        <p:tgtEl>
                                          <p:spTgt spid="51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6146" name="Picture 2"/>
          <p:cNvPicPr>
            <a:picLocks noChangeAspect="1" noChangeArrowheads="1"/>
          </p:cNvPicPr>
          <p:nvPr/>
        </p:nvPicPr>
        <p:blipFill>
          <a:blip r:embed="rId2" cstate="print"/>
          <a:srcRect/>
          <a:stretch>
            <a:fillRect/>
          </a:stretch>
        </p:blipFill>
        <p:spPr bwMode="auto">
          <a:xfrm>
            <a:off x="0" y="0"/>
            <a:ext cx="12192000" cy="7315200"/>
          </a:xfrm>
          <a:prstGeom prst="rect">
            <a:avLst/>
          </a:prstGeom>
          <a:noFill/>
          <a:ln w="9525">
            <a:noFill/>
            <a:miter lim="800000"/>
            <a:headEnd/>
            <a:tailEnd/>
          </a:ln>
        </p:spPr>
      </p:pic>
      <p:sp>
        <p:nvSpPr>
          <p:cNvPr id="8" name="TextBox 7"/>
          <p:cNvSpPr txBox="1"/>
          <p:nvPr/>
        </p:nvSpPr>
        <p:spPr>
          <a:xfrm>
            <a:off x="6019800" y="3429000"/>
            <a:ext cx="31242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Select EGARCH (1,1) Model</a:t>
            </a:r>
          </a:p>
        </p:txBody>
      </p:sp>
      <p:pic>
        <p:nvPicPr>
          <p:cNvPr id="6147" name="Picture 3"/>
          <p:cNvPicPr>
            <a:picLocks noChangeAspect="1" noChangeArrowheads="1"/>
          </p:cNvPicPr>
          <p:nvPr/>
        </p:nvPicPr>
        <p:blipFill>
          <a:blip r:embed="rId3" cstate="print"/>
          <a:srcRect/>
          <a:stretch>
            <a:fillRect/>
          </a:stretch>
        </p:blipFill>
        <p:spPr bwMode="auto">
          <a:xfrm>
            <a:off x="0" y="0"/>
            <a:ext cx="12192000" cy="7315200"/>
          </a:xfrm>
          <a:prstGeom prst="rect">
            <a:avLst/>
          </a:prstGeom>
          <a:noFill/>
          <a:ln w="9525">
            <a:noFill/>
            <a:miter lim="800000"/>
            <a:headEnd/>
            <a:tailEnd/>
          </a:ln>
        </p:spPr>
      </p:pic>
      <p:sp>
        <p:nvSpPr>
          <p:cNvPr id="10" name="TextBox 9"/>
          <p:cNvSpPr txBox="1"/>
          <p:nvPr/>
        </p:nvSpPr>
        <p:spPr>
          <a:xfrm>
            <a:off x="5334000" y="1066800"/>
            <a:ext cx="4114800"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EGARCH (1,1) Model. The coefficient to measure asymmetric effect  is insignificant.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gtEl>
                                        <p:attrNameLst>
                                          <p:attrName>style.visibility</p:attrName>
                                        </p:attrNameLst>
                                      </p:cBhvr>
                                      <p:to>
                                        <p:strVal val="visible"/>
                                      </p:to>
                                    </p:set>
                                    <p:animEffect transition="in" filter="blinds(horizontal)">
                                      <p:cBhvr>
                                        <p:cTn id="17" dur="500"/>
                                        <p:tgtEl>
                                          <p:spTgt spid="61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7170" name="Picture 2"/>
          <p:cNvPicPr>
            <a:picLocks noChangeAspect="1" noChangeArrowheads="1"/>
          </p:cNvPicPr>
          <p:nvPr/>
        </p:nvPicPr>
        <p:blipFill>
          <a:blip r:embed="rId2" cstate="print"/>
          <a:srcRect/>
          <a:stretch>
            <a:fillRect/>
          </a:stretch>
        </p:blipFill>
        <p:spPr bwMode="auto">
          <a:xfrm>
            <a:off x="0" y="0"/>
            <a:ext cx="12192000" cy="7315200"/>
          </a:xfrm>
          <a:prstGeom prst="rect">
            <a:avLst/>
          </a:prstGeom>
          <a:noFill/>
          <a:ln w="9525">
            <a:noFill/>
            <a:miter lim="800000"/>
            <a:headEnd/>
            <a:tailEnd/>
          </a:ln>
        </p:spPr>
      </p:pic>
      <p:sp>
        <p:nvSpPr>
          <p:cNvPr id="8" name="TextBox 7"/>
          <p:cNvSpPr txBox="1"/>
          <p:nvPr/>
        </p:nvSpPr>
        <p:spPr>
          <a:xfrm>
            <a:off x="4800600" y="609600"/>
            <a:ext cx="31242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The error variance has become homoscedastic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04800" y="762000"/>
            <a:ext cx="8610600" cy="5867400"/>
          </a:xfrm>
        </p:spPr>
        <p:txBody>
          <a:bodyPr>
            <a:noAutofit/>
          </a:bodyPr>
          <a:lstStyle/>
          <a:p>
            <a:pPr>
              <a:buClrTx/>
              <a:defRPr/>
            </a:pPr>
            <a:r>
              <a:rPr lang="en-US" sz="2900" dirty="0"/>
              <a:t>SENSEX returns and Oil price changes are stationary but volatile series. </a:t>
            </a:r>
          </a:p>
          <a:p>
            <a:pPr>
              <a:buClrTx/>
              <a:defRPr/>
            </a:pPr>
            <a:r>
              <a:rPr lang="en-US" sz="2900" dirty="0"/>
              <a:t>Univariate ARIMA modelling to forecast the daily </a:t>
            </a:r>
            <a:r>
              <a:rPr lang="en-US" sz="2900" b="1" dirty="0"/>
              <a:t>‘SENSEX returns’</a:t>
            </a:r>
            <a:r>
              <a:rPr lang="en-US" sz="2900" dirty="0"/>
              <a:t> OR </a:t>
            </a:r>
            <a:r>
              <a:rPr lang="en-US" sz="2900" b="1" dirty="0"/>
              <a:t>‘Oil Price changes’</a:t>
            </a:r>
            <a:r>
              <a:rPr lang="en-US" sz="2900" dirty="0"/>
              <a:t> </a:t>
            </a:r>
            <a:r>
              <a:rPr lang="en-US" sz="2900" b="1" dirty="0"/>
              <a:t> </a:t>
            </a:r>
            <a:r>
              <a:rPr lang="en-US" sz="2900" dirty="0"/>
              <a:t>using OLS estimation will predict the </a:t>
            </a:r>
            <a:r>
              <a:rPr lang="en-US" sz="2900" b="1" dirty="0"/>
              <a:t>‘conditional mean’</a:t>
            </a:r>
            <a:r>
              <a:rPr lang="en-US" sz="2900" dirty="0"/>
              <a:t> of these series based on past information with the assumption that the residual variance is constant over time. </a:t>
            </a:r>
          </a:p>
          <a:p>
            <a:pPr>
              <a:buClrTx/>
              <a:defRPr/>
            </a:pPr>
            <a:r>
              <a:rPr lang="en-US" sz="2900" dirty="0"/>
              <a:t> But these series exhibit high variability suggesting that conclusion/forecast based on OLS is likely to be inaccurate, hence a correction is required to reduce this </a:t>
            </a:r>
            <a:r>
              <a:rPr lang="en-US" sz="2900" b="1" dirty="0"/>
              <a:t>variability</a:t>
            </a:r>
            <a:r>
              <a:rPr lang="en-US" sz="2900" dirty="0"/>
              <a:t> or </a:t>
            </a:r>
            <a:r>
              <a:rPr lang="en-US" sz="2900" b="1" dirty="0"/>
              <a:t>volatility</a:t>
            </a:r>
            <a:r>
              <a:rPr lang="en-US" sz="2900" dirty="0"/>
              <a:t> or </a:t>
            </a:r>
            <a:r>
              <a:rPr lang="en-US" sz="2900" b="1" dirty="0"/>
              <a:t>risk</a:t>
            </a:r>
            <a:r>
              <a:rPr lang="en-US" sz="2900" dirty="0"/>
              <a:t> or </a:t>
            </a:r>
            <a:r>
              <a:rPr lang="en-US" sz="2900" b="1" dirty="0" err="1"/>
              <a:t>heteroscedastic</a:t>
            </a:r>
            <a:r>
              <a:rPr lang="en-US" sz="2900" b="1" dirty="0"/>
              <a:t> error variance.    </a:t>
            </a:r>
          </a:p>
        </p:txBody>
      </p:sp>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latin typeface="+mj-lt"/>
                <a:ea typeface="+mj-ea"/>
                <a:cs typeface="+mj-cs"/>
              </a:rPr>
              <a:t>Problem with ARIMA</a:t>
            </a:r>
            <a:r>
              <a:rPr lang="en-US" sz="4000" b="1" dirty="0">
                <a:solidFill>
                  <a:schemeClr val="tx1"/>
                </a:solidFill>
                <a:latin typeface="+mj-lt"/>
                <a:ea typeface="+mj-ea"/>
                <a:cs typeface="+mj-cs"/>
              </a:rPr>
              <a:t> Modeling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itle 4"/>
          <p:cNvSpPr>
            <a:spLocks noGrp="1"/>
          </p:cNvSpPr>
          <p:nvPr>
            <p:ph type="title"/>
          </p:nvPr>
        </p:nvSpPr>
        <p:spPr>
          <a:xfrm>
            <a:off x="457200" y="1295400"/>
            <a:ext cx="8382000" cy="4495800"/>
          </a:xfrm>
        </p:spPr>
        <p:style>
          <a:lnRef idx="1">
            <a:schemeClr val="accent3"/>
          </a:lnRef>
          <a:fillRef idx="2">
            <a:schemeClr val="accent3"/>
          </a:fillRef>
          <a:effectRef idx="1">
            <a:schemeClr val="accent3"/>
          </a:effectRef>
          <a:fontRef idx="minor">
            <a:schemeClr val="dk1"/>
          </a:fontRef>
        </p:style>
        <p:txBody>
          <a:bodyPr>
            <a:noAutofit/>
          </a:bodyPr>
          <a:lstStyle/>
          <a:p>
            <a:r>
              <a:rPr lang="en-US" sz="2800" dirty="0"/>
              <a:t>CASE</a:t>
            </a:r>
            <a:br>
              <a:rPr lang="en-US" sz="2800" dirty="0"/>
            </a:br>
            <a:r>
              <a:rPr lang="en-US" sz="2800" b="1" dirty="0"/>
              <a:t> Modeling and forecasting of day-ahead </a:t>
            </a:r>
            <a:br>
              <a:rPr lang="en-US" sz="2800" b="1" dirty="0"/>
            </a:br>
            <a:r>
              <a:rPr lang="en-US" sz="2800" b="1" dirty="0"/>
              <a:t>Sensex</a:t>
            </a:r>
            <a:endParaRPr lang="en-US" sz="2200" dirty="0">
              <a:effectLst/>
              <a:latin typeface="+mj-lt"/>
            </a:endParaRPr>
          </a:p>
        </p:txBody>
      </p:sp>
      <p:sp>
        <p:nvSpPr>
          <p:cNvPr id="6" name="TextBox 5"/>
          <p:cNvSpPr txBox="1"/>
          <p:nvPr/>
        </p:nvSpPr>
        <p:spPr>
          <a:xfrm>
            <a:off x="1676400" y="5867400"/>
            <a:ext cx="7338099"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GARCH (1,1), GARCH-M(1,1), EGARCH (1,1), TGARCH(1,1)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26425</TotalTime>
  <Words>4201</Words>
  <Application>Microsoft Office PowerPoint</Application>
  <PresentationFormat>On-screen Show (4:3)</PresentationFormat>
  <Paragraphs>425</Paragraphs>
  <Slides>90</Slides>
  <Notes>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90</vt:i4>
      </vt:variant>
    </vt:vector>
  </HeadingPairs>
  <TitlesOfParts>
    <vt:vector size="95" baseType="lpstr">
      <vt:lpstr>Arial</vt:lpstr>
      <vt:lpstr>Calibri</vt:lpstr>
      <vt:lpstr>Wingdings</vt:lpstr>
      <vt:lpstr>Office Theme</vt:lpstr>
      <vt:lpstr>Equation</vt:lpstr>
      <vt:lpstr>Volatility Modeling  Generalized Auto Regressive Conditional Heteroscedasticity (GARCH) Models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 Models</vt:lpstr>
      <vt:lpstr>ARCH Models</vt:lpstr>
      <vt:lpstr>ARCH Models</vt:lpstr>
      <vt:lpstr>ARCH Models</vt:lpstr>
      <vt:lpstr>Estimation Steps</vt:lpstr>
      <vt:lpstr>Estimation Steps</vt:lpstr>
      <vt:lpstr>Estimation Steps</vt:lpstr>
      <vt:lpstr>ARCH Effect Test</vt:lpstr>
      <vt:lpstr>Important Notes</vt:lpstr>
      <vt:lpstr>Problems of ARCH Models</vt:lpstr>
      <vt:lpstr>GARCH Models</vt:lpstr>
      <vt:lpstr>GARCH Models</vt:lpstr>
      <vt:lpstr>GARCH Models</vt:lpstr>
      <vt:lpstr>GARCH Models</vt:lpstr>
      <vt:lpstr>GARCH (p,q) Models</vt:lpstr>
      <vt:lpstr>GARCH (p,q) Models</vt:lpstr>
      <vt:lpstr>GARCH (p,q) Models</vt:lpstr>
      <vt:lpstr>GARCH (p,q) Models</vt:lpstr>
      <vt:lpstr>GARCH (p,q) Models</vt:lpstr>
      <vt:lpstr>GARCH-M (p,q) Models</vt:lpstr>
      <vt:lpstr>Problem of ARCH/GARCH</vt:lpstr>
      <vt:lpstr>Problem of ARCH/GARCH</vt:lpstr>
      <vt:lpstr>TGARCH (p,q) Models </vt:lpstr>
      <vt:lpstr>TGARCH (p,q) Models </vt:lpstr>
      <vt:lpstr>EGARCH (p,q) Models </vt:lpstr>
      <vt:lpstr>EGARCH (p,q) Models </vt:lpstr>
      <vt:lpstr>EGARCH (p,q) Models </vt:lpstr>
      <vt:lpstr>I-GARCH (p, q) Models</vt:lpstr>
      <vt:lpstr>I-GARCH (p, q) Models</vt:lpstr>
      <vt:lpstr>I-GARCH (p, q) Models</vt:lpstr>
      <vt:lpstr>Volatility Modelling  CASES</vt:lpstr>
      <vt:lpstr>PowerPoint Presentation</vt:lpstr>
      <vt:lpstr>PowerPoint Presentation</vt:lpstr>
      <vt:lpstr>ARCH Model  CASES</vt:lpstr>
      <vt:lpstr>CASE  Modeling and forecasting of day-ahead electricity price in Indian Energy Exchange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Modeling and forecasting of day-ahead  Exchange Rate</vt:lpstr>
      <vt:lpstr>PowerPoint Presentation</vt:lpstr>
      <vt:lpstr>PowerPoint Presentation</vt:lpstr>
      <vt:lpstr>PowerPoint Presentation</vt:lpstr>
      <vt:lpstr>PowerPoint Presentation</vt:lpstr>
      <vt:lpstr>CASE  Modelling and forecasting of day-ahead  Oil Price</vt:lpstr>
      <vt:lpstr>ARCH Test</vt:lpstr>
      <vt:lpstr>Estimate ARCH Model</vt:lpstr>
      <vt:lpstr>CASE Examining crude oil price-exchange rate nexus for India during the period of extreme oil price volatility  Published in  Applied Energy (Elsevier Publication): Vol -88 : 2011 Author : Dr. Sajal Ghosh, Faculty at MDI, Gurgaon </vt:lpstr>
      <vt:lpstr>PowerPoint Presentation</vt:lpstr>
      <vt:lpstr>GARCH Model  CASES</vt:lpstr>
      <vt:lpstr>CASE  Modeling and forecasting of day-ahead electricity price in Indian Energy Exchange</vt:lpstr>
      <vt:lpstr>PowerPoint Presentation</vt:lpstr>
      <vt:lpstr>CASE  Modeling and forecasting of day-ahead  Exchange Rate</vt:lpstr>
      <vt:lpstr>PowerPoint Presentation</vt:lpstr>
      <vt:lpstr>PowerPoint Presentation</vt:lpstr>
      <vt:lpstr>CASE  Modelling and forecasting of day-ahead  Oil Price</vt:lpstr>
      <vt:lpstr>PowerPoint Presentation</vt:lpstr>
      <vt:lpstr>PowerPoint Presentation</vt:lpstr>
      <vt:lpstr>CASE Examining crude oil price-exchange rate nexus for India during the period of extreme oil price volatility  Published in  Applied Energy (Elsevier Publication): Vol -88 : 2011 Author : Dr. Sajal Ghosh, Faculty at MDI, Gurgaon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Modeling and forecasting of day-ahead  Sensex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Econometrics Term IV June-Aug 2011</dc:title>
  <dc:creator>kkanjilal</dc:creator>
  <cp:lastModifiedBy>Kakali Kanjilal</cp:lastModifiedBy>
  <cp:revision>850</cp:revision>
  <dcterms:created xsi:type="dcterms:W3CDTF">2011-05-09T05:23:18Z</dcterms:created>
  <dcterms:modified xsi:type="dcterms:W3CDTF">2019-10-14T17:54:39Z</dcterms:modified>
</cp:coreProperties>
</file>