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9" r:id="rId3"/>
    <p:sldId id="260" r:id="rId4"/>
    <p:sldId id="261" r:id="rId5"/>
    <p:sldId id="262" r:id="rId6"/>
    <p:sldId id="279" r:id="rId7"/>
    <p:sldId id="263" r:id="rId8"/>
    <p:sldId id="264" r:id="rId9"/>
    <p:sldId id="282" r:id="rId10"/>
    <p:sldId id="265" r:id="rId11"/>
    <p:sldId id="281" r:id="rId12"/>
    <p:sldId id="266" r:id="rId13"/>
    <p:sldId id="267" r:id="rId14"/>
    <p:sldId id="269" r:id="rId15"/>
    <p:sldId id="270" r:id="rId16"/>
    <p:sldId id="271" r:id="rId17"/>
    <p:sldId id="272" r:id="rId18"/>
    <p:sldId id="273" r:id="rId19"/>
    <p:sldId id="283" r:id="rId20"/>
    <p:sldId id="274" r:id="rId21"/>
    <p:sldId id="275" r:id="rId22"/>
    <p:sldId id="276" r:id="rId23"/>
    <p:sldId id="286" r:id="rId24"/>
    <p:sldId id="287" r:id="rId25"/>
    <p:sldId id="285" r:id="rId26"/>
    <p:sldId id="288" r:id="rId27"/>
    <p:sldId id="289" r:id="rId28"/>
    <p:sldId id="290" r:id="rId29"/>
    <p:sldId id="291" r:id="rId30"/>
    <p:sldId id="292" r:id="rId31"/>
    <p:sldId id="293" r:id="rId32"/>
    <p:sldId id="294" r:id="rId33"/>
    <p:sldId id="295" r:id="rId34"/>
    <p:sldId id="29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0" autoAdjust="0"/>
    <p:restoredTop sz="94712" autoAdjust="0"/>
  </p:normalViewPr>
  <p:slideViewPr>
    <p:cSldViewPr snapToGrid="0" snapToObjects="1">
      <p:cViewPr>
        <p:scale>
          <a:sx n="120" d="100"/>
          <a:sy n="120" d="100"/>
        </p:scale>
        <p:origin x="13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6D11C-7656-8A43-AC51-C120B4D72728}" type="datetimeFigureOut">
              <a:rPr lang="en-US" smtClean="0"/>
              <a:t>8/12/20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8A7A3-8EA2-F34A-A307-4F332FAD2A69}" type="slidenum">
              <a:rPr lang="en-US" smtClean="0"/>
              <a:t>‹#›</a:t>
            </a:fld>
            <a:endParaRPr lang="en-US"/>
          </a:p>
        </p:txBody>
      </p:sp>
    </p:spTree>
    <p:extLst>
      <p:ext uri="{BB962C8B-B14F-4D97-AF65-F5344CB8AC3E}">
        <p14:creationId xmlns:p14="http://schemas.microsoft.com/office/powerpoint/2010/main" val="424253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8A7A3-8EA2-F34A-A307-4F332FAD2A69}" type="slidenum">
              <a:rPr lang="en-US" smtClean="0"/>
              <a:t>18</a:t>
            </a:fld>
            <a:endParaRPr lang="en-US"/>
          </a:p>
        </p:txBody>
      </p:sp>
    </p:spTree>
    <p:extLst>
      <p:ext uri="{BB962C8B-B14F-4D97-AF65-F5344CB8AC3E}">
        <p14:creationId xmlns:p14="http://schemas.microsoft.com/office/powerpoint/2010/main" val="288262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8A7A3-8EA2-F34A-A307-4F332FAD2A69}" type="slidenum">
              <a:rPr lang="en-US" smtClean="0"/>
              <a:t>19</a:t>
            </a:fld>
            <a:endParaRPr lang="en-US"/>
          </a:p>
        </p:txBody>
      </p:sp>
    </p:spTree>
    <p:extLst>
      <p:ext uri="{BB962C8B-B14F-4D97-AF65-F5344CB8AC3E}">
        <p14:creationId xmlns:p14="http://schemas.microsoft.com/office/powerpoint/2010/main" val="198385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8/12/20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1493" y="1800815"/>
            <a:ext cx="7772400" cy="1470025"/>
          </a:xfrm>
        </p:spPr>
        <p:txBody>
          <a:bodyPr>
            <a:noAutofit/>
          </a:bodyPr>
          <a:lstStyle/>
          <a:p>
            <a:pPr marL="0" lvl="0" indent="0">
              <a:buNone/>
            </a:pPr>
            <a:r>
              <a:rPr lang="en-IN" sz="7200" dirty="0"/>
              <a:t>PREDICTIVE ANALYTICS </a:t>
            </a:r>
            <a:br>
              <a:rPr lang="en-IN" sz="7200" dirty="0"/>
            </a:br>
            <a:r>
              <a:rPr lang="en-IN" sz="7200" dirty="0"/>
              <a:t>GROUP ASSIGNMENT</a:t>
            </a:r>
          </a:p>
        </p:txBody>
      </p:sp>
      <p:sp>
        <p:nvSpPr>
          <p:cNvPr id="3" name="Subtitle 2"/>
          <p:cNvSpPr>
            <a:spLocks noGrp="1"/>
          </p:cNvSpPr>
          <p:nvPr>
            <p:ph type="subTitle" idx="1"/>
          </p:nvPr>
        </p:nvSpPr>
        <p:spPr>
          <a:xfrm>
            <a:off x="1467293" y="4035057"/>
            <a:ext cx="6400800" cy="1752600"/>
          </a:xfrm>
        </p:spPr>
        <p:txBody>
          <a:bodyPr/>
          <a:lstStyle/>
          <a:p>
            <a:pPr marL="0" lvl="0" indent="0">
              <a:buNone/>
            </a:pPr>
            <a:br>
              <a:rPr dirty="0"/>
            </a:br>
            <a:br>
              <a:rPr dirty="0"/>
            </a:br>
            <a:r>
              <a:rPr dirty="0"/>
              <a:t>Group - 5</a:t>
            </a:r>
          </a:p>
        </p:txBody>
      </p:sp>
      <p:sp>
        <p:nvSpPr>
          <p:cNvPr id="4" name="Date Placeholder 3"/>
          <p:cNvSpPr>
            <a:spLocks noGrp="1"/>
          </p:cNvSpPr>
          <p:nvPr>
            <p:ph type="dt" sz="half" idx="10"/>
          </p:nvPr>
        </p:nvSpPr>
        <p:spPr/>
        <p:txBody>
          <a:bodyPr/>
          <a:lstStyle/>
          <a:p>
            <a:pPr marL="0" lvl="0" indent="0">
              <a:buNone/>
            </a:pPr>
            <a:r>
              <a:t>06/08/2020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A749FE-D59C-6242-A623-A6A5D4CD5847}"/>
              </a:ext>
            </a:extLst>
          </p:cNvPr>
          <p:cNvSpPr/>
          <p:nvPr/>
        </p:nvSpPr>
        <p:spPr>
          <a:xfrm>
            <a:off x="-896973" y="900643"/>
            <a:ext cx="3948517" cy="369332"/>
          </a:xfrm>
          <a:prstGeom prst="rect">
            <a:avLst/>
          </a:prstGeom>
        </p:spPr>
        <p:txBody>
          <a:bodyPr wrap="none">
            <a:spAutoFit/>
          </a:bodyPr>
          <a:lstStyle/>
          <a:p>
            <a:pPr marL="1270000" lvl="0" indent="0">
              <a:buNone/>
            </a:pPr>
            <a:r>
              <a:rPr lang="en-IN" dirty="0">
                <a:latin typeface="Courier"/>
              </a:rPr>
              <a:t>-&gt;b2&lt;-</a:t>
            </a:r>
            <a:r>
              <a:rPr lang="en-IN" b="1" dirty="0" err="1">
                <a:solidFill>
                  <a:srgbClr val="007020"/>
                </a:solidFill>
                <a:latin typeface="Courier"/>
              </a:rPr>
              <a:t>tsdiag</a:t>
            </a:r>
            <a:r>
              <a:rPr lang="en-IN" dirty="0">
                <a:latin typeface="Courier"/>
              </a:rPr>
              <a:t>(fit1)</a:t>
            </a:r>
          </a:p>
        </p:txBody>
      </p:sp>
      <p:sp>
        <p:nvSpPr>
          <p:cNvPr id="4" name="TextBox 3">
            <a:extLst>
              <a:ext uri="{FF2B5EF4-FFF2-40B4-BE49-F238E27FC236}">
                <a16:creationId xmlns:a16="http://schemas.microsoft.com/office/drawing/2014/main" id="{6877FFCD-352F-9140-933D-289128BECC34}"/>
              </a:ext>
            </a:extLst>
          </p:cNvPr>
          <p:cNvSpPr txBox="1"/>
          <p:nvPr/>
        </p:nvSpPr>
        <p:spPr>
          <a:xfrm>
            <a:off x="3051544" y="318977"/>
            <a:ext cx="4072269" cy="400110"/>
          </a:xfrm>
          <a:prstGeom prst="rect">
            <a:avLst/>
          </a:prstGeom>
          <a:noFill/>
        </p:spPr>
        <p:txBody>
          <a:bodyPr wrap="square" rtlCol="0">
            <a:spAutoFit/>
          </a:bodyPr>
          <a:lstStyle/>
          <a:p>
            <a:r>
              <a:rPr lang="en-US" sz="2000" b="1" dirty="0"/>
              <a:t>RESIDUAL PLOT OF MODEL 1</a:t>
            </a:r>
          </a:p>
        </p:txBody>
      </p:sp>
      <p:pic>
        <p:nvPicPr>
          <p:cNvPr id="5" name="Picture 4">
            <a:extLst>
              <a:ext uri="{FF2B5EF4-FFF2-40B4-BE49-F238E27FC236}">
                <a16:creationId xmlns:a16="http://schemas.microsoft.com/office/drawing/2014/main" id="{A6609B2F-2A69-D649-AC93-C041EBF1752A}"/>
              </a:ext>
            </a:extLst>
          </p:cNvPr>
          <p:cNvPicPr>
            <a:picLocks noChangeAspect="1"/>
          </p:cNvPicPr>
          <p:nvPr/>
        </p:nvPicPr>
        <p:blipFill>
          <a:blip r:embed="rId2"/>
          <a:stretch>
            <a:fillRect/>
          </a:stretch>
        </p:blipFill>
        <p:spPr>
          <a:xfrm>
            <a:off x="254833" y="1269975"/>
            <a:ext cx="7315200" cy="5400675"/>
          </a:xfrm>
          <a:prstGeom prst="rect">
            <a:avLst/>
          </a:prstGeom>
          <a:ln>
            <a:solidFill>
              <a:schemeClr val="tx1"/>
            </a:solidFill>
          </a:ln>
        </p:spPr>
      </p:pic>
      <p:sp>
        <p:nvSpPr>
          <p:cNvPr id="6" name="Rectangle 5">
            <a:extLst>
              <a:ext uri="{FF2B5EF4-FFF2-40B4-BE49-F238E27FC236}">
                <a16:creationId xmlns:a16="http://schemas.microsoft.com/office/drawing/2014/main" id="{D6A3DDBA-2DB7-354B-9806-7FC5A25BCBEB}"/>
              </a:ext>
            </a:extLst>
          </p:cNvPr>
          <p:cNvSpPr/>
          <p:nvPr/>
        </p:nvSpPr>
        <p:spPr>
          <a:xfrm>
            <a:off x="7699890" y="1419877"/>
            <a:ext cx="1264228" cy="4801314"/>
          </a:xfrm>
          <a:prstGeom prst="rect">
            <a:avLst/>
          </a:prstGeom>
          <a:solidFill>
            <a:schemeClr val="accent1">
              <a:lumMod val="60000"/>
              <a:lumOff val="40000"/>
            </a:schemeClr>
          </a:solidFill>
          <a:ln>
            <a:solidFill>
              <a:schemeClr val="tx1"/>
            </a:solidFill>
          </a:ln>
        </p:spPr>
        <p:txBody>
          <a:bodyPr wrap="square">
            <a:spAutoFit/>
          </a:bodyPr>
          <a:lstStyle/>
          <a:p>
            <a:pPr algn="ctr"/>
            <a:r>
              <a:rPr lang="en-IN" dirty="0">
                <a:solidFill>
                  <a:srgbClr val="202124"/>
                </a:solidFill>
                <a:latin typeface="Roboto"/>
              </a:rPr>
              <a:t>It can be seen in the p values plot that some of the error terms are closer to 0 which means that there is presence of </a:t>
            </a:r>
            <a:r>
              <a:rPr lang="en-IN" dirty="0" err="1">
                <a:solidFill>
                  <a:srgbClr val="202124"/>
                </a:solidFill>
                <a:latin typeface="Roboto"/>
              </a:rPr>
              <a:t>autocorrel</a:t>
            </a:r>
            <a:r>
              <a:rPr lang="en-IN" dirty="0">
                <a:solidFill>
                  <a:srgbClr val="202124"/>
                </a:solidFill>
                <a:latin typeface="Roboto"/>
              </a:rPr>
              <a:t>- </a:t>
            </a:r>
            <a:r>
              <a:rPr lang="en-IN" dirty="0" err="1">
                <a:solidFill>
                  <a:srgbClr val="202124"/>
                </a:solidFill>
                <a:latin typeface="Roboto"/>
              </a:rPr>
              <a:t>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4A88C9-7250-994B-A8C8-7F114B81EAAD}"/>
              </a:ext>
            </a:extLst>
          </p:cNvPr>
          <p:cNvSpPr/>
          <p:nvPr/>
        </p:nvSpPr>
        <p:spPr>
          <a:xfrm>
            <a:off x="-794478" y="1154414"/>
            <a:ext cx="9668655" cy="3785652"/>
          </a:xfrm>
          <a:prstGeom prst="rect">
            <a:avLst/>
          </a:prstGeom>
        </p:spPr>
        <p:txBody>
          <a:bodyPr wrap="square">
            <a:spAutoFit/>
          </a:bodyPr>
          <a:lstStyle/>
          <a:p>
            <a:pPr marL="1270000" lvl="0" indent="0">
              <a:buNone/>
            </a:pPr>
            <a:r>
              <a:rPr lang="en-IN" sz="1200" dirty="0">
                <a:latin typeface="Courier"/>
              </a:rPr>
              <a:t>fit2 &lt;-</a:t>
            </a:r>
            <a:r>
              <a:rPr lang="en-IN" sz="1200" dirty="0">
                <a:solidFill>
                  <a:srgbClr val="4070A0"/>
                </a:solidFill>
                <a:latin typeface="Courier"/>
              </a:rPr>
              <a:t> </a:t>
            </a:r>
            <a:r>
              <a:rPr lang="en-IN" sz="1200" b="1" dirty="0">
                <a:solidFill>
                  <a:srgbClr val="007020"/>
                </a:solidFill>
                <a:latin typeface="Courier"/>
              </a:rPr>
              <a:t>Arima</a:t>
            </a:r>
            <a:r>
              <a:rPr lang="en-IN" sz="1200" dirty="0">
                <a:latin typeface="Courier"/>
              </a:rPr>
              <a:t>(</a:t>
            </a:r>
            <a:r>
              <a:rPr lang="en-IN" sz="1200" dirty="0" err="1">
                <a:latin typeface="Courier"/>
              </a:rPr>
              <a:t>df</a:t>
            </a:r>
            <a:r>
              <a:rPr lang="en-IN" sz="1200" dirty="0" err="1">
                <a:solidFill>
                  <a:srgbClr val="666666"/>
                </a:solidFill>
                <a:latin typeface="Courier"/>
              </a:rPr>
              <a:t>$</a:t>
            </a:r>
            <a:r>
              <a:rPr lang="en-IN" sz="1200" dirty="0" err="1">
                <a:latin typeface="Courier"/>
              </a:rPr>
              <a:t>Close</a:t>
            </a:r>
            <a:r>
              <a:rPr lang="en-IN" sz="1200" dirty="0">
                <a:latin typeface="Courier"/>
              </a:rPr>
              <a:t>, </a:t>
            </a:r>
            <a:r>
              <a:rPr lang="en-IN" sz="1200" dirty="0">
                <a:solidFill>
                  <a:srgbClr val="902000"/>
                </a:solidFill>
                <a:latin typeface="Courier"/>
              </a:rPr>
              <a:t>order=</a:t>
            </a:r>
            <a:r>
              <a:rPr lang="en-IN" sz="1200" b="1" dirty="0">
                <a:solidFill>
                  <a:srgbClr val="007020"/>
                </a:solidFill>
                <a:latin typeface="Courier"/>
              </a:rPr>
              <a:t>c</a:t>
            </a:r>
            <a:r>
              <a:rPr lang="en-IN" sz="1200" dirty="0">
                <a:latin typeface="Courier"/>
              </a:rPr>
              <a:t>(</a:t>
            </a:r>
            <a:r>
              <a:rPr lang="en-IN" sz="1200" dirty="0">
                <a:solidFill>
                  <a:srgbClr val="40A070"/>
                </a:solidFill>
                <a:latin typeface="Courier"/>
              </a:rPr>
              <a:t>1</a:t>
            </a:r>
            <a:r>
              <a:rPr lang="en-IN" sz="1200" dirty="0">
                <a:latin typeface="Courier"/>
              </a:rPr>
              <a:t>,</a:t>
            </a:r>
            <a:r>
              <a:rPr lang="en-IN" sz="1200" dirty="0">
                <a:solidFill>
                  <a:srgbClr val="40A070"/>
                </a:solidFill>
                <a:latin typeface="Courier"/>
              </a:rPr>
              <a:t>0</a:t>
            </a:r>
            <a:r>
              <a:rPr lang="en-IN" sz="1200" dirty="0">
                <a:latin typeface="Courier"/>
              </a:rPr>
              <a:t>,</a:t>
            </a:r>
            <a:r>
              <a:rPr lang="en-IN" sz="1200" dirty="0">
                <a:solidFill>
                  <a:srgbClr val="40A070"/>
                </a:solidFill>
                <a:latin typeface="Courier"/>
              </a:rPr>
              <a:t>1</a:t>
            </a:r>
            <a:r>
              <a:rPr lang="en-IN" sz="1200" dirty="0">
                <a:latin typeface="Courier"/>
              </a:rPr>
              <a:t>), </a:t>
            </a:r>
            <a:r>
              <a:rPr lang="en-IN" sz="1200" dirty="0">
                <a:solidFill>
                  <a:srgbClr val="902000"/>
                </a:solidFill>
                <a:latin typeface="Courier"/>
              </a:rPr>
              <a:t>seasonal =</a:t>
            </a:r>
            <a:r>
              <a:rPr lang="en-IN" sz="1200" dirty="0">
                <a:latin typeface="Courier"/>
              </a:rPr>
              <a:t> </a:t>
            </a:r>
            <a:r>
              <a:rPr lang="en-IN" sz="1200" b="1" dirty="0">
                <a:solidFill>
                  <a:srgbClr val="007020"/>
                </a:solidFill>
                <a:latin typeface="Courier"/>
              </a:rPr>
              <a:t>list</a:t>
            </a:r>
            <a:r>
              <a:rPr lang="en-IN" sz="1200" dirty="0">
                <a:latin typeface="Courier"/>
              </a:rPr>
              <a:t>(</a:t>
            </a:r>
            <a:r>
              <a:rPr lang="en-IN" sz="1200" dirty="0">
                <a:solidFill>
                  <a:srgbClr val="902000"/>
                </a:solidFill>
                <a:latin typeface="Courier"/>
              </a:rPr>
              <a:t>order =</a:t>
            </a:r>
            <a:r>
              <a:rPr lang="en-IN" sz="1200" dirty="0">
                <a:latin typeface="Courier"/>
              </a:rPr>
              <a:t> </a:t>
            </a:r>
            <a:r>
              <a:rPr lang="en-IN" sz="1200" b="1" dirty="0">
                <a:solidFill>
                  <a:srgbClr val="007020"/>
                </a:solidFill>
                <a:latin typeface="Courier"/>
              </a:rPr>
              <a:t>c</a:t>
            </a:r>
            <a:r>
              <a:rPr lang="en-IN" sz="1200" dirty="0">
                <a:latin typeface="Courier"/>
              </a:rPr>
              <a:t>(</a:t>
            </a:r>
            <a:r>
              <a:rPr lang="en-IN" sz="1200" dirty="0">
                <a:solidFill>
                  <a:srgbClr val="40A070"/>
                </a:solidFill>
                <a:latin typeface="Courier"/>
              </a:rPr>
              <a:t>4</a:t>
            </a:r>
            <a:r>
              <a:rPr lang="en-IN" sz="1200" dirty="0">
                <a:latin typeface="Courier"/>
              </a:rPr>
              <a:t>, </a:t>
            </a:r>
            <a:r>
              <a:rPr lang="en-IN" sz="1200" dirty="0">
                <a:solidFill>
                  <a:srgbClr val="40A070"/>
                </a:solidFill>
                <a:latin typeface="Courier"/>
              </a:rPr>
              <a:t>1</a:t>
            </a:r>
            <a:r>
              <a:rPr lang="en-IN" sz="1200" dirty="0">
                <a:latin typeface="Courier"/>
              </a:rPr>
              <a:t>, </a:t>
            </a:r>
            <a:r>
              <a:rPr lang="en-IN" sz="1200" dirty="0">
                <a:solidFill>
                  <a:srgbClr val="40A070"/>
                </a:solidFill>
                <a:latin typeface="Courier"/>
              </a:rPr>
              <a:t>0</a:t>
            </a:r>
            <a:r>
              <a:rPr lang="en-IN" sz="1200" dirty="0">
                <a:latin typeface="Courier"/>
              </a:rPr>
              <a:t>), </a:t>
            </a:r>
            <a:r>
              <a:rPr lang="en-IN" sz="1200" dirty="0">
                <a:solidFill>
                  <a:srgbClr val="902000"/>
                </a:solidFill>
                <a:latin typeface="Courier"/>
              </a:rPr>
              <a:t>period=</a:t>
            </a:r>
            <a:r>
              <a:rPr lang="en-IN" sz="1200" dirty="0">
                <a:solidFill>
                  <a:srgbClr val="40A070"/>
                </a:solidFill>
                <a:latin typeface="Courier"/>
              </a:rPr>
              <a:t>5</a:t>
            </a:r>
            <a:r>
              <a:rPr lang="en-IN" sz="1200" dirty="0">
                <a:latin typeface="Courier"/>
              </a:rPr>
              <a:t>))</a:t>
            </a:r>
          </a:p>
          <a:p>
            <a:pPr marL="1270000" lvl="0" indent="0">
              <a:buNone/>
            </a:pPr>
            <a:endParaRPr lang="en-IN" sz="1200" dirty="0">
              <a:latin typeface="Courier"/>
            </a:endParaRPr>
          </a:p>
          <a:p>
            <a:pPr marL="1270000" lvl="0" indent="0">
              <a:buNone/>
            </a:pPr>
            <a:endParaRPr lang="en-IN" sz="1200" dirty="0">
              <a:latin typeface="Courier"/>
            </a:endParaRPr>
          </a:p>
          <a:p>
            <a:pPr marL="1270000" lvl="0" indent="0">
              <a:buNone/>
            </a:pPr>
            <a:r>
              <a:rPr lang="en-IN" sz="1400" b="1" dirty="0">
                <a:latin typeface="Courier"/>
              </a:rPr>
              <a:t>OUTPUT</a:t>
            </a:r>
          </a:p>
          <a:p>
            <a:pPr marL="1270000" lvl="0" indent="0">
              <a:buNone/>
            </a:pPr>
            <a:br>
              <a:rPr lang="en-IN" sz="1200" dirty="0"/>
            </a:br>
            <a:r>
              <a:rPr lang="en-IN" sz="1200" b="1" dirty="0">
                <a:solidFill>
                  <a:srgbClr val="007020"/>
                </a:solidFill>
                <a:latin typeface="Courier"/>
              </a:rPr>
              <a:t>summary</a:t>
            </a:r>
            <a:r>
              <a:rPr lang="en-IN" sz="1200" dirty="0">
                <a:latin typeface="Courier"/>
              </a:rPr>
              <a:t>(fit2)</a:t>
            </a:r>
          </a:p>
          <a:p>
            <a:pPr marL="1270000" lvl="0" indent="0">
              <a:buNone/>
            </a:pPr>
            <a:r>
              <a:rPr lang="en-IN" sz="1200" dirty="0">
                <a:latin typeface="Courier"/>
              </a:rPr>
              <a:t>## Series: </a:t>
            </a:r>
            <a:r>
              <a:rPr lang="en-IN" sz="1200" dirty="0" err="1">
                <a:latin typeface="Courier"/>
              </a:rPr>
              <a:t>df$Close</a:t>
            </a:r>
            <a:r>
              <a:rPr lang="en-IN" sz="1200" dirty="0">
                <a:latin typeface="Courier"/>
              </a:rPr>
              <a:t> 
## ARIMA(1,0,1)(4,1,0)[5] 
## 
## Coefficients:
##          ar1     ma1     sar1     sar2     sar3     sar4
##       0.8827  0.1916  -0.4621  -0.5062  -0.3223  -0.1898
## </a:t>
            </a:r>
            <a:r>
              <a:rPr lang="en-IN" sz="1200" dirty="0" err="1">
                <a:latin typeface="Courier"/>
              </a:rPr>
              <a:t>s.e.</a:t>
            </a:r>
            <a:r>
              <a:rPr lang="en-IN" sz="1200" dirty="0">
                <a:latin typeface="Courier"/>
              </a:rPr>
              <a:t>  0.0354  0.0719   0.0682   0.0691   0.0685   0.0646
## 
## sigma^2 estimated as 23026:  log likelihood=-1544.99
## AIC=3103.98   </a:t>
            </a:r>
            <a:r>
              <a:rPr lang="en-IN" sz="1200" dirty="0" err="1">
                <a:latin typeface="Courier"/>
              </a:rPr>
              <a:t>AICc</a:t>
            </a:r>
            <a:r>
              <a:rPr lang="en-IN" sz="1200" dirty="0">
                <a:latin typeface="Courier"/>
              </a:rPr>
              <a:t>=3104.47   BIC=3128.35
## 
## Training set error measures:
##                    ME     RMSE     MAE        MPE      MAPE    MASE        ACF1
## Training set 7.906678 148.2991 106.305 0.06555591 0.9792476 1.08536 0.003728149</a:t>
            </a:r>
          </a:p>
        </p:txBody>
      </p:sp>
      <p:sp>
        <p:nvSpPr>
          <p:cNvPr id="3" name="TextBox 2">
            <a:extLst>
              <a:ext uri="{FF2B5EF4-FFF2-40B4-BE49-F238E27FC236}">
                <a16:creationId xmlns:a16="http://schemas.microsoft.com/office/drawing/2014/main" id="{318538F7-CDA0-6D47-BD35-42CF606D5E8B}"/>
              </a:ext>
            </a:extLst>
          </p:cNvPr>
          <p:cNvSpPr txBox="1"/>
          <p:nvPr/>
        </p:nvSpPr>
        <p:spPr>
          <a:xfrm>
            <a:off x="3285460" y="134326"/>
            <a:ext cx="4625163" cy="400110"/>
          </a:xfrm>
          <a:prstGeom prst="rect">
            <a:avLst/>
          </a:prstGeom>
          <a:noFill/>
        </p:spPr>
        <p:txBody>
          <a:bodyPr wrap="square" rtlCol="0">
            <a:spAutoFit/>
          </a:bodyPr>
          <a:lstStyle/>
          <a:p>
            <a:r>
              <a:rPr lang="en-US" sz="2000" b="1" dirty="0"/>
              <a:t>ESTIMATION MODEL 2</a:t>
            </a:r>
          </a:p>
        </p:txBody>
      </p:sp>
      <p:sp>
        <p:nvSpPr>
          <p:cNvPr id="4" name="TextBox 3">
            <a:extLst>
              <a:ext uri="{FF2B5EF4-FFF2-40B4-BE49-F238E27FC236}">
                <a16:creationId xmlns:a16="http://schemas.microsoft.com/office/drawing/2014/main" id="{916EF86F-1199-4245-A0CE-E662E232EFCF}"/>
              </a:ext>
            </a:extLst>
          </p:cNvPr>
          <p:cNvSpPr txBox="1"/>
          <p:nvPr/>
        </p:nvSpPr>
        <p:spPr>
          <a:xfrm>
            <a:off x="297712" y="1131843"/>
            <a:ext cx="8410353" cy="369332"/>
          </a:xfrm>
          <a:prstGeom prst="rect">
            <a:avLst/>
          </a:prstGeom>
          <a:noFill/>
          <a:ln>
            <a:solidFill>
              <a:schemeClr val="tx1"/>
            </a:solidFill>
          </a:ln>
        </p:spPr>
        <p:txBody>
          <a:bodyPr wrap="square" rtlCol="0">
            <a:spAutoFit/>
          </a:bodyPr>
          <a:lstStyle/>
          <a:p>
            <a:r>
              <a:rPr lang="en-US" dirty="0"/>
              <a:t>   </a:t>
            </a:r>
          </a:p>
        </p:txBody>
      </p:sp>
      <p:sp>
        <p:nvSpPr>
          <p:cNvPr id="6" name="TextBox 5">
            <a:extLst>
              <a:ext uri="{FF2B5EF4-FFF2-40B4-BE49-F238E27FC236}">
                <a16:creationId xmlns:a16="http://schemas.microsoft.com/office/drawing/2014/main" id="{63D1ADDD-9238-B247-BED3-9A5549957634}"/>
              </a:ext>
            </a:extLst>
          </p:cNvPr>
          <p:cNvSpPr txBox="1"/>
          <p:nvPr/>
        </p:nvSpPr>
        <p:spPr>
          <a:xfrm>
            <a:off x="297712" y="2098581"/>
            <a:ext cx="8410353" cy="2864055"/>
          </a:xfrm>
          <a:prstGeom prst="rect">
            <a:avLst/>
          </a:prstGeom>
          <a:noFill/>
          <a:ln>
            <a:solidFill>
              <a:schemeClr val="tx1"/>
            </a:solidFill>
          </a:ln>
        </p:spPr>
        <p:txBody>
          <a:bodyPr wrap="square" rtlCol="0">
            <a:spAutoFit/>
          </a:bodyPr>
          <a:lstStyle/>
          <a:p>
            <a:endParaRPr lang="en-US" dirty="0"/>
          </a:p>
        </p:txBody>
      </p:sp>
      <p:sp>
        <p:nvSpPr>
          <p:cNvPr id="7" name="Rectangle 6">
            <a:extLst>
              <a:ext uri="{FF2B5EF4-FFF2-40B4-BE49-F238E27FC236}">
                <a16:creationId xmlns:a16="http://schemas.microsoft.com/office/drawing/2014/main" id="{1C4CE854-DD4C-D74B-A897-D31C7B2F7365}"/>
              </a:ext>
            </a:extLst>
          </p:cNvPr>
          <p:cNvSpPr/>
          <p:nvPr/>
        </p:nvSpPr>
        <p:spPr>
          <a:xfrm>
            <a:off x="297712" y="5288339"/>
            <a:ext cx="8410353" cy="646331"/>
          </a:xfrm>
          <a:prstGeom prst="rect">
            <a:avLst/>
          </a:prstGeom>
          <a:solidFill>
            <a:schemeClr val="accent1">
              <a:lumMod val="60000"/>
              <a:lumOff val="40000"/>
            </a:schemeClr>
          </a:solidFill>
        </p:spPr>
        <p:txBody>
          <a:bodyPr wrap="square">
            <a:spAutoFit/>
          </a:bodyPr>
          <a:lstStyle/>
          <a:p>
            <a:pPr algn="ctr"/>
            <a:r>
              <a:rPr lang="en-IN" dirty="0">
                <a:solidFill>
                  <a:srgbClr val="202124"/>
                </a:solidFill>
                <a:latin typeface="Roboto"/>
              </a:rPr>
              <a:t>We can see that this model is better than the previous model as it has lower AIC and MAPE value. Hence, we will go forward with this model</a:t>
            </a:r>
            <a:endParaRPr lang="en-US" dirty="0"/>
          </a:p>
        </p:txBody>
      </p:sp>
    </p:spTree>
    <p:extLst>
      <p:ext uri="{BB962C8B-B14F-4D97-AF65-F5344CB8AC3E}">
        <p14:creationId xmlns:p14="http://schemas.microsoft.com/office/powerpoint/2010/main" val="301878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062" y="1051405"/>
            <a:ext cx="9421318" cy="4525963"/>
          </a:xfrm>
        </p:spPr>
        <p:txBody>
          <a:bodyPr>
            <a:normAutofit/>
          </a:bodyPr>
          <a:lstStyle/>
          <a:p>
            <a:pPr marL="0" lvl="0" indent="0">
              <a:buNone/>
            </a:pPr>
            <a:endParaRPr sz="1400" dirty="0"/>
          </a:p>
          <a:p>
            <a:pPr marL="1270000" lvl="0" indent="0">
              <a:buNone/>
            </a:pPr>
            <a:r>
              <a:rPr sz="1400" b="1" dirty="0" err="1">
                <a:solidFill>
                  <a:srgbClr val="007020"/>
                </a:solidFill>
                <a:latin typeface="Courier"/>
              </a:rPr>
              <a:t>Box.test</a:t>
            </a:r>
            <a:r>
              <a:rPr sz="1400" dirty="0">
                <a:latin typeface="Courier"/>
              </a:rPr>
              <a:t>(</a:t>
            </a:r>
            <a:r>
              <a:rPr sz="1400" b="1" dirty="0">
                <a:solidFill>
                  <a:srgbClr val="007020"/>
                </a:solidFill>
                <a:latin typeface="Courier"/>
              </a:rPr>
              <a:t>residuals</a:t>
            </a:r>
            <a:r>
              <a:rPr sz="1400" dirty="0">
                <a:latin typeface="Courier"/>
              </a:rPr>
              <a:t>(fit2), </a:t>
            </a:r>
            <a:r>
              <a:rPr sz="1400" dirty="0">
                <a:solidFill>
                  <a:srgbClr val="902000"/>
                </a:solidFill>
                <a:latin typeface="Courier"/>
              </a:rPr>
              <a:t>lag=</a:t>
            </a:r>
            <a:r>
              <a:rPr sz="1400" dirty="0">
                <a:solidFill>
                  <a:srgbClr val="40A070"/>
                </a:solidFill>
                <a:latin typeface="Courier"/>
              </a:rPr>
              <a:t>10</a:t>
            </a:r>
            <a:r>
              <a:rPr sz="1400" dirty="0">
                <a:latin typeface="Courier"/>
              </a:rPr>
              <a:t>, </a:t>
            </a:r>
            <a:r>
              <a:rPr sz="1400" dirty="0" err="1">
                <a:solidFill>
                  <a:srgbClr val="902000"/>
                </a:solidFill>
                <a:latin typeface="Courier"/>
              </a:rPr>
              <a:t>fitdf</a:t>
            </a:r>
            <a:r>
              <a:rPr sz="1400" dirty="0">
                <a:solidFill>
                  <a:srgbClr val="902000"/>
                </a:solidFill>
                <a:latin typeface="Courier"/>
              </a:rPr>
              <a:t>=</a:t>
            </a:r>
            <a:r>
              <a:rPr sz="1400" dirty="0">
                <a:solidFill>
                  <a:srgbClr val="40A070"/>
                </a:solidFill>
                <a:latin typeface="Courier"/>
              </a:rPr>
              <a:t>6</a:t>
            </a:r>
            <a:r>
              <a:rPr sz="1400" dirty="0">
                <a:latin typeface="Courier"/>
              </a:rPr>
              <a:t>, </a:t>
            </a:r>
            <a:r>
              <a:rPr sz="1400" dirty="0">
                <a:solidFill>
                  <a:srgbClr val="902000"/>
                </a:solidFill>
                <a:latin typeface="Courier"/>
              </a:rPr>
              <a:t>type=</a:t>
            </a:r>
            <a:r>
              <a:rPr sz="1400" dirty="0">
                <a:solidFill>
                  <a:srgbClr val="4070A0"/>
                </a:solidFill>
                <a:latin typeface="Courier"/>
              </a:rPr>
              <a:t>"</a:t>
            </a:r>
            <a:r>
              <a:rPr sz="1400" dirty="0" err="1">
                <a:solidFill>
                  <a:srgbClr val="4070A0"/>
                </a:solidFill>
                <a:latin typeface="Courier"/>
              </a:rPr>
              <a:t>Ljung</a:t>
            </a:r>
            <a:r>
              <a:rPr sz="1400" dirty="0">
                <a:solidFill>
                  <a:srgbClr val="4070A0"/>
                </a:solidFill>
                <a:latin typeface="Courier"/>
              </a:rPr>
              <a:t>"</a:t>
            </a:r>
            <a:r>
              <a:rPr sz="1400" dirty="0">
                <a:latin typeface="Courier"/>
              </a:rPr>
              <a:t>)</a:t>
            </a:r>
          </a:p>
          <a:p>
            <a:pPr marL="1270000" lvl="0" indent="0">
              <a:buNone/>
            </a:pPr>
            <a:endParaRPr lang="en-US" sz="1400" dirty="0">
              <a:latin typeface="Courier"/>
            </a:endParaRPr>
          </a:p>
          <a:p>
            <a:pPr marL="1270000" lvl="0" indent="0">
              <a:buNone/>
            </a:pPr>
            <a:endParaRPr lang="en-IN" sz="1400" dirty="0">
              <a:latin typeface="Courier"/>
            </a:endParaRPr>
          </a:p>
          <a:p>
            <a:pPr marL="1270000" lvl="0" indent="0">
              <a:buNone/>
            </a:pPr>
            <a:endParaRPr lang="en-IN" sz="1400" dirty="0">
              <a:latin typeface="Courier"/>
            </a:endParaRPr>
          </a:p>
          <a:p>
            <a:pPr marL="1270000" lvl="0" indent="0">
              <a:buNone/>
            </a:pPr>
            <a:r>
              <a:rPr sz="1400" dirty="0">
                <a:latin typeface="Courier"/>
              </a:rPr>
              <a:t>
##  Box-</a:t>
            </a:r>
            <a:r>
              <a:rPr sz="1400" dirty="0" err="1">
                <a:latin typeface="Courier"/>
              </a:rPr>
              <a:t>Ljung</a:t>
            </a:r>
            <a:r>
              <a:rPr sz="1400" dirty="0">
                <a:latin typeface="Courier"/>
              </a:rPr>
              <a:t> test
## 
## data:  residuals(fit2)
## X-squared = 4.5058, </a:t>
            </a:r>
            <a:r>
              <a:rPr sz="1400" dirty="0" err="1">
                <a:latin typeface="Courier"/>
              </a:rPr>
              <a:t>df</a:t>
            </a:r>
            <a:r>
              <a:rPr sz="1400" dirty="0">
                <a:latin typeface="Courier"/>
              </a:rPr>
              <a:t> = 4, p-value = 0.3419</a:t>
            </a:r>
          </a:p>
        </p:txBody>
      </p:sp>
      <p:sp>
        <p:nvSpPr>
          <p:cNvPr id="4" name="TextBox 3">
            <a:extLst>
              <a:ext uri="{FF2B5EF4-FFF2-40B4-BE49-F238E27FC236}">
                <a16:creationId xmlns:a16="http://schemas.microsoft.com/office/drawing/2014/main" id="{D70C3160-5DA3-784F-A9F6-49AC73536959}"/>
              </a:ext>
            </a:extLst>
          </p:cNvPr>
          <p:cNvSpPr txBox="1"/>
          <p:nvPr/>
        </p:nvSpPr>
        <p:spPr>
          <a:xfrm>
            <a:off x="3561907" y="261550"/>
            <a:ext cx="2934586" cy="400110"/>
          </a:xfrm>
          <a:prstGeom prst="rect">
            <a:avLst/>
          </a:prstGeom>
          <a:noFill/>
        </p:spPr>
        <p:txBody>
          <a:bodyPr wrap="square" rtlCol="0">
            <a:spAutoFit/>
          </a:bodyPr>
          <a:lstStyle/>
          <a:p>
            <a:r>
              <a:rPr lang="en-US" sz="2000" b="1" dirty="0"/>
              <a:t>BOX LJUNG TEST</a:t>
            </a:r>
          </a:p>
        </p:txBody>
      </p:sp>
      <p:sp>
        <p:nvSpPr>
          <p:cNvPr id="5" name="TextBox 4">
            <a:extLst>
              <a:ext uri="{FF2B5EF4-FFF2-40B4-BE49-F238E27FC236}">
                <a16:creationId xmlns:a16="http://schemas.microsoft.com/office/drawing/2014/main" id="{E22FB321-BFCA-224B-A63C-C5036D534C6D}"/>
              </a:ext>
            </a:extLst>
          </p:cNvPr>
          <p:cNvSpPr txBox="1"/>
          <p:nvPr/>
        </p:nvSpPr>
        <p:spPr>
          <a:xfrm>
            <a:off x="489098" y="1180214"/>
            <a:ext cx="6642020" cy="609968"/>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D7330F86-2678-7B41-9484-92C29EA78724}"/>
              </a:ext>
            </a:extLst>
          </p:cNvPr>
          <p:cNvSpPr txBox="1"/>
          <p:nvPr/>
        </p:nvSpPr>
        <p:spPr>
          <a:xfrm>
            <a:off x="489098" y="2503561"/>
            <a:ext cx="6642020" cy="1180214"/>
          </a:xfrm>
          <a:prstGeom prst="rect">
            <a:avLst/>
          </a:prstGeom>
          <a:noFill/>
          <a:ln>
            <a:solidFill>
              <a:schemeClr val="tx1"/>
            </a:solidFill>
          </a:ln>
        </p:spPr>
        <p:txBody>
          <a:bodyPr wrap="square" rtlCol="0">
            <a:spAutoFit/>
          </a:bodyPr>
          <a:lstStyle/>
          <a:p>
            <a:endParaRPr lang="en-US" dirty="0"/>
          </a:p>
        </p:txBody>
      </p:sp>
      <p:sp>
        <p:nvSpPr>
          <p:cNvPr id="7" name="Rectangle 6">
            <a:extLst>
              <a:ext uri="{FF2B5EF4-FFF2-40B4-BE49-F238E27FC236}">
                <a16:creationId xmlns:a16="http://schemas.microsoft.com/office/drawing/2014/main" id="{E0400DE9-76C4-7748-9FB8-418B3D5F3DBF}"/>
              </a:ext>
            </a:extLst>
          </p:cNvPr>
          <p:cNvSpPr/>
          <p:nvPr/>
        </p:nvSpPr>
        <p:spPr>
          <a:xfrm>
            <a:off x="489099" y="4397154"/>
            <a:ext cx="6642020" cy="1200329"/>
          </a:xfrm>
          <a:prstGeom prst="rect">
            <a:avLst/>
          </a:prstGeom>
          <a:solidFill>
            <a:schemeClr val="accent1">
              <a:lumMod val="60000"/>
              <a:lumOff val="40000"/>
            </a:schemeClr>
          </a:solidFill>
          <a:ln>
            <a:solidFill>
              <a:schemeClr val="tx1"/>
            </a:solidFill>
          </a:ln>
        </p:spPr>
        <p:txBody>
          <a:bodyPr wrap="square">
            <a:spAutoFit/>
          </a:bodyPr>
          <a:lstStyle/>
          <a:p>
            <a:endParaRPr lang="en-IN" dirty="0">
              <a:solidFill>
                <a:srgbClr val="202124"/>
              </a:solidFill>
              <a:latin typeface="Roboto"/>
            </a:endParaRPr>
          </a:p>
          <a:p>
            <a:r>
              <a:rPr lang="en-IN" dirty="0">
                <a:solidFill>
                  <a:srgbClr val="202124"/>
                </a:solidFill>
                <a:latin typeface="Roboto"/>
              </a:rPr>
              <a:t>The box test confirms the absence of autocorrelation in the residual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912680-814E-E146-A98D-19C98A37943C}"/>
              </a:ext>
            </a:extLst>
          </p:cNvPr>
          <p:cNvSpPr/>
          <p:nvPr/>
        </p:nvSpPr>
        <p:spPr>
          <a:xfrm>
            <a:off x="-397345" y="1070760"/>
            <a:ext cx="4086375" cy="369332"/>
          </a:xfrm>
          <a:prstGeom prst="rect">
            <a:avLst/>
          </a:prstGeom>
        </p:spPr>
        <p:txBody>
          <a:bodyPr wrap="none">
            <a:spAutoFit/>
          </a:bodyPr>
          <a:lstStyle/>
          <a:p>
            <a:pPr marL="1270000" lvl="0" indent="0">
              <a:buNone/>
            </a:pPr>
            <a:r>
              <a:rPr lang="en-IN" dirty="0">
                <a:latin typeface="Courier"/>
              </a:rPr>
              <a:t>-&gt; b2&lt;-</a:t>
            </a:r>
            <a:r>
              <a:rPr lang="en-IN" b="1" dirty="0" err="1">
                <a:solidFill>
                  <a:srgbClr val="007020"/>
                </a:solidFill>
                <a:latin typeface="Courier"/>
              </a:rPr>
              <a:t>tsdiag</a:t>
            </a:r>
            <a:r>
              <a:rPr lang="en-IN" dirty="0">
                <a:latin typeface="Courier"/>
              </a:rPr>
              <a:t>(fit2)</a:t>
            </a:r>
          </a:p>
        </p:txBody>
      </p:sp>
      <p:sp>
        <p:nvSpPr>
          <p:cNvPr id="4" name="TextBox 3">
            <a:extLst>
              <a:ext uri="{FF2B5EF4-FFF2-40B4-BE49-F238E27FC236}">
                <a16:creationId xmlns:a16="http://schemas.microsoft.com/office/drawing/2014/main" id="{ACE27C65-4FD9-8F46-83D4-71110FA65EFB}"/>
              </a:ext>
            </a:extLst>
          </p:cNvPr>
          <p:cNvSpPr txBox="1"/>
          <p:nvPr/>
        </p:nvSpPr>
        <p:spPr>
          <a:xfrm>
            <a:off x="3051544" y="318977"/>
            <a:ext cx="4072269" cy="400110"/>
          </a:xfrm>
          <a:prstGeom prst="rect">
            <a:avLst/>
          </a:prstGeom>
          <a:noFill/>
        </p:spPr>
        <p:txBody>
          <a:bodyPr wrap="square" rtlCol="0">
            <a:spAutoFit/>
          </a:bodyPr>
          <a:lstStyle/>
          <a:p>
            <a:r>
              <a:rPr lang="en-US" sz="2000" b="1" dirty="0"/>
              <a:t>RESIDUAL PLOT OF MODEL 2</a:t>
            </a:r>
          </a:p>
        </p:txBody>
      </p:sp>
      <p:pic>
        <p:nvPicPr>
          <p:cNvPr id="5" name="Picture 4">
            <a:extLst>
              <a:ext uri="{FF2B5EF4-FFF2-40B4-BE49-F238E27FC236}">
                <a16:creationId xmlns:a16="http://schemas.microsoft.com/office/drawing/2014/main" id="{D275F89B-63CD-6348-A98B-591E6E394124}"/>
              </a:ext>
            </a:extLst>
          </p:cNvPr>
          <p:cNvPicPr>
            <a:picLocks noChangeAspect="1"/>
          </p:cNvPicPr>
          <p:nvPr/>
        </p:nvPicPr>
        <p:blipFill>
          <a:blip r:embed="rId2"/>
          <a:stretch>
            <a:fillRect/>
          </a:stretch>
        </p:blipFill>
        <p:spPr>
          <a:xfrm>
            <a:off x="243328" y="1440092"/>
            <a:ext cx="6880485" cy="5079733"/>
          </a:xfrm>
          <a:prstGeom prst="rect">
            <a:avLst/>
          </a:prstGeom>
          <a:ln>
            <a:solidFill>
              <a:schemeClr val="tx1"/>
            </a:solidFill>
          </a:ln>
        </p:spPr>
      </p:pic>
      <p:sp>
        <p:nvSpPr>
          <p:cNvPr id="6" name="Rectangle 5">
            <a:extLst>
              <a:ext uri="{FF2B5EF4-FFF2-40B4-BE49-F238E27FC236}">
                <a16:creationId xmlns:a16="http://schemas.microsoft.com/office/drawing/2014/main" id="{BADA1E8A-CC78-7545-A114-56D84C93EBB6}"/>
              </a:ext>
            </a:extLst>
          </p:cNvPr>
          <p:cNvSpPr/>
          <p:nvPr/>
        </p:nvSpPr>
        <p:spPr>
          <a:xfrm>
            <a:off x="7251406" y="1865300"/>
            <a:ext cx="1722474" cy="4247317"/>
          </a:xfrm>
          <a:prstGeom prst="rect">
            <a:avLst/>
          </a:prstGeom>
          <a:solidFill>
            <a:schemeClr val="accent1">
              <a:lumMod val="60000"/>
              <a:lumOff val="40000"/>
            </a:schemeClr>
          </a:solidFill>
          <a:ln>
            <a:solidFill>
              <a:schemeClr val="tx1"/>
            </a:solidFill>
          </a:ln>
        </p:spPr>
        <p:txBody>
          <a:bodyPr wrap="square">
            <a:spAutoFit/>
          </a:bodyPr>
          <a:lstStyle/>
          <a:p>
            <a:pPr algn="ctr"/>
            <a:r>
              <a:rPr lang="en-IN" dirty="0">
                <a:solidFill>
                  <a:srgbClr val="202124"/>
                </a:solidFill>
                <a:latin typeface="Roboto"/>
              </a:rPr>
              <a:t>All the p-values are greater than 0.05 so we are accepting the alternative hypothesis that there is no autocorrelation and all the predictable information has been captured by our model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092" y="535898"/>
            <a:ext cx="9001593" cy="7738672"/>
          </a:xfrm>
        </p:spPr>
        <p:txBody>
          <a:bodyPr>
            <a:noAutofit/>
          </a:bodyPr>
          <a:lstStyle/>
          <a:p>
            <a:pPr marL="1270000" lvl="0" indent="0">
              <a:buNone/>
            </a:pPr>
            <a:br>
              <a:rPr lang="en-IN" sz="800" dirty="0"/>
            </a:br>
            <a:r>
              <a:rPr lang="en-IN" sz="800" dirty="0" err="1">
                <a:latin typeface="Courier"/>
              </a:rPr>
              <a:t>rel_ses</a:t>
            </a:r>
            <a:r>
              <a:rPr lang="en-IN" sz="800" dirty="0">
                <a:latin typeface="Courier"/>
              </a:rPr>
              <a:t> &lt;-</a:t>
            </a:r>
            <a:r>
              <a:rPr lang="en-IN" sz="800" dirty="0">
                <a:solidFill>
                  <a:srgbClr val="4070A0"/>
                </a:solidFill>
                <a:latin typeface="Courier"/>
              </a:rPr>
              <a:t> </a:t>
            </a:r>
            <a:r>
              <a:rPr lang="en-IN" sz="800" b="1" dirty="0" err="1">
                <a:solidFill>
                  <a:srgbClr val="007020"/>
                </a:solidFill>
                <a:latin typeface="Courier"/>
              </a:rPr>
              <a:t>ses</a:t>
            </a:r>
            <a:r>
              <a:rPr lang="en-IN" sz="800" dirty="0">
                <a:latin typeface="Courier"/>
              </a:rPr>
              <a:t>(</a:t>
            </a:r>
            <a:r>
              <a:rPr lang="en-IN" sz="800" dirty="0" err="1">
                <a:latin typeface="Courier"/>
              </a:rPr>
              <a:t>df</a:t>
            </a:r>
            <a:r>
              <a:rPr lang="en-IN" sz="800" dirty="0" err="1">
                <a:solidFill>
                  <a:srgbClr val="666666"/>
                </a:solidFill>
                <a:latin typeface="Courier"/>
              </a:rPr>
              <a:t>$</a:t>
            </a:r>
            <a:r>
              <a:rPr lang="en-IN" sz="800" dirty="0" err="1">
                <a:latin typeface="Courier"/>
              </a:rPr>
              <a:t>Close</a:t>
            </a:r>
            <a:r>
              <a:rPr lang="en-IN" sz="800" dirty="0">
                <a:latin typeface="Courier"/>
              </a:rPr>
              <a:t>)</a:t>
            </a:r>
          </a:p>
          <a:p>
            <a:pPr marL="1270000" lvl="0" indent="0">
              <a:buNone/>
            </a:pPr>
            <a:br>
              <a:rPr lang="en-IN" sz="800" dirty="0"/>
            </a:br>
            <a:r>
              <a:rPr sz="800" b="1" dirty="0">
                <a:solidFill>
                  <a:srgbClr val="007020"/>
                </a:solidFill>
                <a:latin typeface="Courier"/>
              </a:rPr>
              <a:t>summary</a:t>
            </a:r>
            <a:r>
              <a:rPr sz="800" dirty="0">
                <a:latin typeface="Courier"/>
              </a:rPr>
              <a:t>(</a:t>
            </a:r>
            <a:r>
              <a:rPr sz="800" dirty="0" err="1">
                <a:latin typeface="Courier"/>
              </a:rPr>
              <a:t>rel_ses</a:t>
            </a:r>
            <a:r>
              <a:rPr sz="800" dirty="0">
                <a:latin typeface="Courier"/>
              </a:rPr>
              <a:t>)</a:t>
            </a:r>
          </a:p>
          <a:p>
            <a:pPr marL="1270000" lvl="0" indent="0">
              <a:buNone/>
            </a:pPr>
            <a:r>
              <a:rPr sz="800" dirty="0">
                <a:latin typeface="Courier"/>
              </a:rPr>
              <a:t>## 
## Forecast method: Simple exponential smoothing
## 
## Model Information:
## Simple exponential smoothing 
## 
## Call:
##  </a:t>
            </a:r>
            <a:r>
              <a:rPr sz="800" dirty="0" err="1">
                <a:latin typeface="Courier"/>
              </a:rPr>
              <a:t>ses</a:t>
            </a:r>
            <a:r>
              <a:rPr sz="800" dirty="0">
                <a:latin typeface="Courier"/>
              </a:rPr>
              <a:t>(y = </a:t>
            </a:r>
            <a:r>
              <a:rPr sz="800" dirty="0" err="1">
                <a:latin typeface="Courier"/>
              </a:rPr>
              <a:t>df$Close</a:t>
            </a:r>
            <a:r>
              <a:rPr sz="800" dirty="0">
                <a:latin typeface="Courier"/>
              </a:rPr>
              <a:t>) 
## 
##   Smoothing parameters:
##     alpha = 0.9999 
## 
##   Initial states:
##     l = 9917.9666 
## 
##   sigma:  144.6369
## 
##      AIC     </a:t>
            </a:r>
            <a:r>
              <a:rPr sz="800" dirty="0" err="1">
                <a:latin typeface="Courier"/>
              </a:rPr>
              <a:t>AICc</a:t>
            </a:r>
            <a:r>
              <a:rPr sz="800" dirty="0">
                <a:latin typeface="Courier"/>
              </a:rPr>
              <a:t>      BIC 
## 3789.171 3789.271 3799.675 
## 
## Error measures:
##                    ME     RMSE      MAE        MPE      MAPE      MASE
## Training set 6.241598 144.0453 97.60369 0.04989359 0.8956246 0.9965207
##                   ACF1
## Training set 0.1162925
## 
## Forecasts:
##     Point Forecast    Lo 80    Hi 80    Lo 95    Hi 95
## 246          11447 11261.65 11632.36 11163.52 11730.49
## 247          11447 11184.88 11709.13 11046.12 11847.89
## 248          11447 11125.97 11768.04 10956.03 11937.98
## 249          11447 11076.31 11817.70 10880.08 12013.93
## 250          11447 11032.56 11861.45 10813.17 12080.84
## 251          11447 10993.01 11901.00 10752.67 12141.34
## 252          11447 10956.63 11937.38 10697.04 12196.97
## 253          11447 10922.77 11971.24 10645.26 12248.75
## 254          11447 10890.98 12003.03 10596.63 12297.38
## 255          11447 10860.90 12033.11 10550.63 12343.38</a:t>
            </a:r>
          </a:p>
        </p:txBody>
      </p:sp>
      <p:sp>
        <p:nvSpPr>
          <p:cNvPr id="6" name="Title 1">
            <a:extLst>
              <a:ext uri="{FF2B5EF4-FFF2-40B4-BE49-F238E27FC236}">
                <a16:creationId xmlns:a16="http://schemas.microsoft.com/office/drawing/2014/main" id="{D50418B9-AA40-D744-BA11-E742B2668CF1}"/>
              </a:ext>
            </a:extLst>
          </p:cNvPr>
          <p:cNvSpPr>
            <a:spLocks noGrp="1"/>
          </p:cNvSpPr>
          <p:nvPr>
            <p:ph type="title"/>
          </p:nvPr>
        </p:nvSpPr>
        <p:spPr>
          <a:xfrm>
            <a:off x="478465" y="-193195"/>
            <a:ext cx="8229600" cy="1143000"/>
          </a:xfrm>
        </p:spPr>
        <p:txBody>
          <a:bodyPr>
            <a:normAutofit/>
          </a:bodyPr>
          <a:lstStyle/>
          <a:p>
            <a:pPr marL="0" lvl="0" indent="0">
              <a:buNone/>
            </a:pPr>
            <a:r>
              <a:rPr lang="en-IN" sz="2000" b="1" dirty="0"/>
              <a:t>SIMPLE EXPONENTIAL SMOOTHING</a:t>
            </a:r>
          </a:p>
        </p:txBody>
      </p:sp>
      <p:sp>
        <p:nvSpPr>
          <p:cNvPr id="7" name="TextBox 6">
            <a:extLst>
              <a:ext uri="{FF2B5EF4-FFF2-40B4-BE49-F238E27FC236}">
                <a16:creationId xmlns:a16="http://schemas.microsoft.com/office/drawing/2014/main" id="{73FEC20A-128B-C744-BDCE-4100B978D0F0}"/>
              </a:ext>
            </a:extLst>
          </p:cNvPr>
          <p:cNvSpPr txBox="1"/>
          <p:nvPr/>
        </p:nvSpPr>
        <p:spPr>
          <a:xfrm>
            <a:off x="478465" y="535898"/>
            <a:ext cx="2158409"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9A48BAA5-43F0-BC49-8FB8-FF8477023189}"/>
              </a:ext>
            </a:extLst>
          </p:cNvPr>
          <p:cNvSpPr txBox="1"/>
          <p:nvPr/>
        </p:nvSpPr>
        <p:spPr>
          <a:xfrm>
            <a:off x="478465" y="949805"/>
            <a:ext cx="6192158" cy="5765788"/>
          </a:xfrm>
          <a:prstGeom prst="rect">
            <a:avLst/>
          </a:prstGeom>
          <a:noFill/>
          <a:ln>
            <a:solidFill>
              <a:schemeClr val="tx1"/>
            </a:solidFill>
          </a:ln>
        </p:spPr>
        <p:txBody>
          <a:bodyPr wrap="square" rtlCol="0">
            <a:spAutoFit/>
          </a:bodyPr>
          <a:lstStyle/>
          <a:p>
            <a:endParaRPr lang="en-US" dirty="0"/>
          </a:p>
        </p:txBody>
      </p:sp>
      <p:sp>
        <p:nvSpPr>
          <p:cNvPr id="9" name="Rectangle 8">
            <a:extLst>
              <a:ext uri="{FF2B5EF4-FFF2-40B4-BE49-F238E27FC236}">
                <a16:creationId xmlns:a16="http://schemas.microsoft.com/office/drawing/2014/main" id="{47837D26-FAEA-E64B-B9B5-FD0821B2099E}"/>
              </a:ext>
            </a:extLst>
          </p:cNvPr>
          <p:cNvSpPr/>
          <p:nvPr/>
        </p:nvSpPr>
        <p:spPr>
          <a:xfrm>
            <a:off x="6880484" y="1016543"/>
            <a:ext cx="2048945" cy="5632311"/>
          </a:xfrm>
          <a:prstGeom prst="rect">
            <a:avLst/>
          </a:prstGeom>
          <a:solidFill>
            <a:schemeClr val="accent1">
              <a:lumMod val="60000"/>
              <a:lumOff val="40000"/>
            </a:schemeClr>
          </a:solidFill>
          <a:ln>
            <a:solidFill>
              <a:schemeClr val="tx1"/>
            </a:solidFill>
          </a:ln>
        </p:spPr>
        <p:txBody>
          <a:bodyPr wrap="square">
            <a:spAutoFit/>
          </a:bodyPr>
          <a:lstStyle/>
          <a:p>
            <a:pPr algn="ctr" fontAlgn="base"/>
            <a:r>
              <a:rPr lang="en-IN" dirty="0">
                <a:solidFill>
                  <a:srgbClr val="555555"/>
                </a:solidFill>
                <a:latin typeface="Helvetica Neue" panose="02000503000000020004" pitchFamily="2" charset="0"/>
              </a:rPr>
              <a:t>Single Exponential Smoothing, SES for short, also called Simple Exponential Smoothing, is a time series forecasting method for univariate data without a trend or seasonality.</a:t>
            </a:r>
          </a:p>
          <a:p>
            <a:pPr algn="ctr" fontAlgn="base"/>
            <a:r>
              <a:rPr lang="en-IN" dirty="0">
                <a:solidFill>
                  <a:srgbClr val="555555"/>
                </a:solidFill>
                <a:latin typeface="Helvetica Neue" panose="02000503000000020004" pitchFamily="2" charset="0"/>
              </a:rPr>
              <a:t>It requires a single parameter, called alpha , also called the smoothing factor or smoothing coefficient.</a:t>
            </a:r>
            <a:endParaRPr lang="en-IN" b="0" dirty="0">
              <a:solidFill>
                <a:srgbClr val="555555"/>
              </a:solidFill>
              <a:effectLst/>
              <a:latin typeface="Helvetica Neue" panose="02000503000000020004"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1EC357-ABE4-9F43-9F97-0FDA9CC3EA7E}"/>
              </a:ext>
            </a:extLst>
          </p:cNvPr>
          <p:cNvSpPr/>
          <p:nvPr/>
        </p:nvSpPr>
        <p:spPr>
          <a:xfrm>
            <a:off x="300742" y="578078"/>
            <a:ext cx="1976823" cy="369332"/>
          </a:xfrm>
          <a:prstGeom prst="rect">
            <a:avLst/>
          </a:prstGeom>
        </p:spPr>
        <p:txBody>
          <a:bodyPr wrap="none">
            <a:spAutoFit/>
          </a:bodyPr>
          <a:lstStyle/>
          <a:p>
            <a:r>
              <a:rPr lang="en-IN" b="1" dirty="0">
                <a:solidFill>
                  <a:srgbClr val="007020"/>
                </a:solidFill>
                <a:latin typeface="Courier"/>
              </a:rPr>
              <a:t>plot</a:t>
            </a:r>
            <a:r>
              <a:rPr lang="en-IN" dirty="0">
                <a:latin typeface="Courier"/>
              </a:rPr>
              <a:t>(</a:t>
            </a:r>
            <a:r>
              <a:rPr lang="en-IN" dirty="0" err="1">
                <a:latin typeface="Courier"/>
              </a:rPr>
              <a:t>rel_ses</a:t>
            </a:r>
            <a:r>
              <a:rPr lang="en-IN" dirty="0">
                <a:latin typeface="Courier"/>
              </a:rPr>
              <a:t>)</a:t>
            </a:r>
            <a:endParaRPr lang="en-US" dirty="0"/>
          </a:p>
        </p:txBody>
      </p:sp>
      <p:sp>
        <p:nvSpPr>
          <p:cNvPr id="4" name="TextBox 3">
            <a:extLst>
              <a:ext uri="{FF2B5EF4-FFF2-40B4-BE49-F238E27FC236}">
                <a16:creationId xmlns:a16="http://schemas.microsoft.com/office/drawing/2014/main" id="{D73AAE56-2E57-8B42-B1A9-489DA3273727}"/>
              </a:ext>
            </a:extLst>
          </p:cNvPr>
          <p:cNvSpPr txBox="1"/>
          <p:nvPr/>
        </p:nvSpPr>
        <p:spPr>
          <a:xfrm>
            <a:off x="4038634" y="177968"/>
            <a:ext cx="3785191" cy="400110"/>
          </a:xfrm>
          <a:prstGeom prst="rect">
            <a:avLst/>
          </a:prstGeom>
          <a:noFill/>
        </p:spPr>
        <p:txBody>
          <a:bodyPr wrap="square" rtlCol="0">
            <a:spAutoFit/>
          </a:bodyPr>
          <a:lstStyle/>
          <a:p>
            <a:r>
              <a:rPr lang="en-US" sz="2000" b="1" dirty="0"/>
              <a:t>SES PLOT</a:t>
            </a:r>
          </a:p>
        </p:txBody>
      </p:sp>
      <p:sp>
        <p:nvSpPr>
          <p:cNvPr id="5" name="Rectangle 4">
            <a:extLst>
              <a:ext uri="{FF2B5EF4-FFF2-40B4-BE49-F238E27FC236}">
                <a16:creationId xmlns:a16="http://schemas.microsoft.com/office/drawing/2014/main" id="{2D1E8069-140F-DB46-A028-45DEC25BC7BD}"/>
              </a:ext>
            </a:extLst>
          </p:cNvPr>
          <p:cNvSpPr/>
          <p:nvPr/>
        </p:nvSpPr>
        <p:spPr>
          <a:xfrm>
            <a:off x="7391399" y="1600200"/>
            <a:ext cx="1559146" cy="4247317"/>
          </a:xfrm>
          <a:prstGeom prst="rect">
            <a:avLst/>
          </a:prstGeom>
          <a:solidFill>
            <a:schemeClr val="accent1">
              <a:lumMod val="60000"/>
              <a:lumOff val="40000"/>
            </a:schemeClr>
          </a:solidFill>
          <a:ln>
            <a:solidFill>
              <a:schemeClr val="tx1"/>
            </a:solidFill>
          </a:ln>
        </p:spPr>
        <p:txBody>
          <a:bodyPr wrap="square">
            <a:spAutoFit/>
          </a:bodyPr>
          <a:lstStyle/>
          <a:p>
            <a:pPr algn="ctr"/>
            <a:r>
              <a:rPr lang="en-IN" dirty="0">
                <a:solidFill>
                  <a:srgbClr val="202124"/>
                </a:solidFill>
                <a:latin typeface="Roboto"/>
              </a:rPr>
              <a:t>Since </a:t>
            </a:r>
            <a:r>
              <a:rPr lang="en-IN" dirty="0" err="1">
                <a:solidFill>
                  <a:srgbClr val="202124"/>
                </a:solidFill>
                <a:latin typeface="Roboto"/>
              </a:rPr>
              <a:t>ses</a:t>
            </a:r>
            <a:r>
              <a:rPr lang="en-IN" dirty="0">
                <a:solidFill>
                  <a:srgbClr val="202124"/>
                </a:solidFill>
                <a:latin typeface="Roboto"/>
              </a:rPr>
              <a:t> does not takes trend and seasonality into account it fails to make accurate prediction of the data </a:t>
            </a:r>
          </a:p>
          <a:p>
            <a:pPr algn="ctr"/>
            <a:r>
              <a:rPr lang="en-IN" dirty="0">
                <a:solidFill>
                  <a:srgbClr val="202124"/>
                </a:solidFill>
                <a:latin typeface="Roboto"/>
              </a:rPr>
              <a:t>as our data has both trend and seasonality </a:t>
            </a:r>
            <a:endParaRPr lang="en-IN" b="0" i="0" dirty="0">
              <a:solidFill>
                <a:srgbClr val="202124"/>
              </a:solidFill>
              <a:effectLst/>
              <a:latin typeface="Roboto"/>
            </a:endParaRPr>
          </a:p>
        </p:txBody>
      </p:sp>
      <p:pic>
        <p:nvPicPr>
          <p:cNvPr id="6" name="Picture 5">
            <a:extLst>
              <a:ext uri="{FF2B5EF4-FFF2-40B4-BE49-F238E27FC236}">
                <a16:creationId xmlns:a16="http://schemas.microsoft.com/office/drawing/2014/main" id="{9AEF8699-638E-894F-8880-9F1375747870}"/>
              </a:ext>
            </a:extLst>
          </p:cNvPr>
          <p:cNvPicPr>
            <a:picLocks noChangeAspect="1"/>
          </p:cNvPicPr>
          <p:nvPr/>
        </p:nvPicPr>
        <p:blipFill>
          <a:blip r:embed="rId2"/>
          <a:stretch>
            <a:fillRect/>
          </a:stretch>
        </p:blipFill>
        <p:spPr>
          <a:xfrm>
            <a:off x="134912" y="1157272"/>
            <a:ext cx="7122648" cy="5258518"/>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092" y="577121"/>
            <a:ext cx="8229600" cy="6528217"/>
          </a:xfrm>
        </p:spPr>
        <p:txBody>
          <a:bodyPr>
            <a:noAutofit/>
          </a:bodyPr>
          <a:lstStyle/>
          <a:p>
            <a:pPr marL="1270000" lvl="0" indent="0">
              <a:buNone/>
            </a:pPr>
            <a:br>
              <a:rPr sz="700" dirty="0"/>
            </a:br>
            <a:r>
              <a:rPr sz="700" dirty="0" err="1">
                <a:latin typeface="Courier"/>
              </a:rPr>
              <a:t>rel_holt</a:t>
            </a:r>
            <a:r>
              <a:rPr sz="700" dirty="0">
                <a:latin typeface="Courier"/>
              </a:rPr>
              <a:t> &lt;-</a:t>
            </a:r>
            <a:r>
              <a:rPr sz="700" dirty="0">
                <a:solidFill>
                  <a:srgbClr val="4070A0"/>
                </a:solidFill>
                <a:latin typeface="Courier"/>
              </a:rPr>
              <a:t> </a:t>
            </a:r>
            <a:r>
              <a:rPr sz="700" b="1" dirty="0">
                <a:solidFill>
                  <a:srgbClr val="007020"/>
                </a:solidFill>
                <a:latin typeface="Courier"/>
              </a:rPr>
              <a:t>holt</a:t>
            </a:r>
            <a:r>
              <a:rPr sz="700" dirty="0">
                <a:latin typeface="Courier"/>
              </a:rPr>
              <a:t>(</a:t>
            </a:r>
            <a:r>
              <a:rPr sz="700" dirty="0" err="1">
                <a:latin typeface="Courier"/>
              </a:rPr>
              <a:t>df</a:t>
            </a:r>
            <a:r>
              <a:rPr sz="700" dirty="0" err="1">
                <a:solidFill>
                  <a:srgbClr val="666666"/>
                </a:solidFill>
                <a:latin typeface="Courier"/>
              </a:rPr>
              <a:t>$</a:t>
            </a:r>
            <a:r>
              <a:rPr sz="700" dirty="0" err="1">
                <a:latin typeface="Courier"/>
              </a:rPr>
              <a:t>Close</a:t>
            </a:r>
            <a:r>
              <a:rPr sz="700" dirty="0">
                <a:latin typeface="Courier"/>
              </a:rPr>
              <a:t>)</a:t>
            </a:r>
            <a:endParaRPr lang="en-US" sz="700" dirty="0">
              <a:latin typeface="Courier"/>
            </a:endParaRPr>
          </a:p>
          <a:p>
            <a:pPr marL="1270000" lvl="0" indent="0">
              <a:buNone/>
            </a:pPr>
            <a:endParaRPr lang="en-IN" sz="700" dirty="0">
              <a:latin typeface="Courier"/>
            </a:endParaRPr>
          </a:p>
          <a:p>
            <a:pPr marL="1270000" lvl="0" indent="0">
              <a:buNone/>
            </a:pPr>
            <a:br>
              <a:rPr sz="700" dirty="0"/>
            </a:br>
            <a:r>
              <a:rPr sz="700" b="1" dirty="0">
                <a:solidFill>
                  <a:srgbClr val="007020"/>
                </a:solidFill>
                <a:latin typeface="Courier"/>
              </a:rPr>
              <a:t>summary</a:t>
            </a:r>
            <a:r>
              <a:rPr sz="700" dirty="0">
                <a:latin typeface="Courier"/>
              </a:rPr>
              <a:t>(</a:t>
            </a:r>
            <a:r>
              <a:rPr sz="700" dirty="0" err="1">
                <a:latin typeface="Courier"/>
              </a:rPr>
              <a:t>rel_holt</a:t>
            </a:r>
            <a:r>
              <a:rPr sz="700" dirty="0">
                <a:latin typeface="Courier"/>
              </a:rPr>
              <a:t>)</a:t>
            </a:r>
          </a:p>
          <a:p>
            <a:pPr marL="1270000" lvl="0" indent="0">
              <a:buNone/>
            </a:pPr>
            <a:r>
              <a:rPr sz="700" dirty="0">
                <a:latin typeface="Courier"/>
              </a:rPr>
              <a:t>## 
## Forecast method: Holt's method
## 
## Model Information:
## Holt's method 
## 
## Call:
##  holt(y = </a:t>
            </a:r>
            <a:r>
              <a:rPr sz="700" dirty="0" err="1">
                <a:latin typeface="Courier"/>
              </a:rPr>
              <a:t>df$Close</a:t>
            </a:r>
            <a:r>
              <a:rPr sz="700" dirty="0">
                <a:latin typeface="Courier"/>
              </a:rPr>
              <a:t>) 
## 
##   Smoothing parameters:
##     alpha = 0.9994 
##     beta  = 0.0001 
## 
##   Initial states:
##     l = 9883.2012 
##     b = 6.5095 
## 
##   sigma:  145.1118
## 
##      AIC     </a:t>
            </a:r>
            <a:r>
              <a:rPr sz="700" dirty="0" err="1">
                <a:latin typeface="Courier"/>
              </a:rPr>
              <a:t>AICc</a:t>
            </a:r>
            <a:r>
              <a:rPr sz="700" dirty="0">
                <a:latin typeface="Courier"/>
              </a:rPr>
              <a:t>      BIC 
## 3792.752 3793.003 3810.259 
## 
## Error measures:
##                      ME     RMSE      MAE          MPE      MAPE     MASE
## Training set -0.1331182 143.9223 98.01858 -0.009470692 0.8999148 1.000757
##                   ACF1
## Training set 0.1166371
## 
## Forecasts:
##     Point Forecast    Lo 80    Hi 80    Lo 95    Hi 95
## 246       11453.54 11267.57 11639.51 11169.12 11737.95
## 247       11460.05 11197.11 11722.98 11057.92 11862.17
## 248       11466.55 11144.54 11788.56 10974.07 11959.03
## 249       11473.06 11101.23 11844.89 10904.39 12041.72
## 250       11479.56 11063.84 11895.29 10843.77 12115.36
## 251       11486.07 11030.65 11941.49 10789.57 12182.57
## 252       11492.58 11000.65 11984.50 10740.24 12244.91
## 253       11499.08 10973.17 12024.99 10694.77 12303.40
## 254       11505.59 10947.75 12063.43 10652.45 12358.73
## 255       11512.09 10924.06 12100.13 10612.77 12411.42</a:t>
            </a:r>
          </a:p>
          <a:p>
            <a:pPr marL="1270000" lvl="0" indent="0">
              <a:buNone/>
            </a:pPr>
            <a:r>
              <a:rPr sz="700" i="1" dirty="0">
                <a:solidFill>
                  <a:srgbClr val="60A0B0"/>
                </a:solidFill>
                <a:latin typeface="Courier"/>
              </a:rPr>
              <a:t>#Plot the forecasted values</a:t>
            </a:r>
            <a:br>
              <a:rPr sz="700" dirty="0"/>
            </a:br>
            <a:endParaRPr sz="700" dirty="0">
              <a:latin typeface="Courier"/>
            </a:endParaRPr>
          </a:p>
        </p:txBody>
      </p:sp>
      <p:sp>
        <p:nvSpPr>
          <p:cNvPr id="4" name="Title 1">
            <a:extLst>
              <a:ext uri="{FF2B5EF4-FFF2-40B4-BE49-F238E27FC236}">
                <a16:creationId xmlns:a16="http://schemas.microsoft.com/office/drawing/2014/main" id="{8A0489A7-F3C7-104E-8D8C-7622920F0064}"/>
              </a:ext>
            </a:extLst>
          </p:cNvPr>
          <p:cNvSpPr>
            <a:spLocks noGrp="1"/>
          </p:cNvSpPr>
          <p:nvPr>
            <p:ph type="title"/>
          </p:nvPr>
        </p:nvSpPr>
        <p:spPr>
          <a:xfrm>
            <a:off x="478465" y="-193195"/>
            <a:ext cx="8229600" cy="789054"/>
          </a:xfrm>
        </p:spPr>
        <p:txBody>
          <a:bodyPr>
            <a:normAutofit/>
          </a:bodyPr>
          <a:lstStyle/>
          <a:p>
            <a:pPr marL="0" lvl="0" indent="0">
              <a:buNone/>
            </a:pPr>
            <a:r>
              <a:rPr lang="en-IN" sz="2000" b="1" dirty="0"/>
              <a:t>HOLT’S LINEAR TREND MODEL</a:t>
            </a:r>
          </a:p>
        </p:txBody>
      </p:sp>
      <p:sp>
        <p:nvSpPr>
          <p:cNvPr id="5" name="TextBox 4">
            <a:extLst>
              <a:ext uri="{FF2B5EF4-FFF2-40B4-BE49-F238E27FC236}">
                <a16:creationId xmlns:a16="http://schemas.microsoft.com/office/drawing/2014/main" id="{E4FAC5EA-7C0D-A64B-807C-5C05203A1252}"/>
              </a:ext>
            </a:extLst>
          </p:cNvPr>
          <p:cNvSpPr txBox="1"/>
          <p:nvPr/>
        </p:nvSpPr>
        <p:spPr>
          <a:xfrm>
            <a:off x="478465" y="535898"/>
            <a:ext cx="2158409" cy="369332"/>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B94D63AB-9B4F-8A40-AC51-B785DA2DD9E2}"/>
              </a:ext>
            </a:extLst>
          </p:cNvPr>
          <p:cNvSpPr txBox="1"/>
          <p:nvPr/>
        </p:nvSpPr>
        <p:spPr>
          <a:xfrm>
            <a:off x="478465" y="949805"/>
            <a:ext cx="5682492" cy="5765788"/>
          </a:xfrm>
          <a:prstGeom prst="rect">
            <a:avLst/>
          </a:prstGeom>
          <a:noFill/>
          <a:ln>
            <a:solidFill>
              <a:schemeClr val="tx1"/>
            </a:solidFill>
          </a:ln>
        </p:spPr>
        <p:txBody>
          <a:bodyPr wrap="square" rtlCol="0">
            <a:spAutoFit/>
          </a:bodyPr>
          <a:lstStyle/>
          <a:p>
            <a:endParaRPr lang="en-US" dirty="0"/>
          </a:p>
        </p:txBody>
      </p:sp>
      <p:sp>
        <p:nvSpPr>
          <p:cNvPr id="2" name="Rectangle 1">
            <a:extLst>
              <a:ext uri="{FF2B5EF4-FFF2-40B4-BE49-F238E27FC236}">
                <a16:creationId xmlns:a16="http://schemas.microsoft.com/office/drawing/2014/main" id="{B8F5A0DF-3780-0F41-9261-9FE53BFB35B0}"/>
              </a:ext>
            </a:extLst>
          </p:cNvPr>
          <p:cNvSpPr/>
          <p:nvPr/>
        </p:nvSpPr>
        <p:spPr>
          <a:xfrm>
            <a:off x="6505731" y="895943"/>
            <a:ext cx="2450892" cy="5355312"/>
          </a:xfrm>
          <a:prstGeom prst="rect">
            <a:avLst/>
          </a:prstGeom>
          <a:solidFill>
            <a:schemeClr val="accent1">
              <a:lumMod val="60000"/>
              <a:lumOff val="40000"/>
            </a:schemeClr>
          </a:solidFill>
          <a:ln>
            <a:solidFill>
              <a:schemeClr val="tx1"/>
            </a:solidFill>
          </a:ln>
        </p:spPr>
        <p:txBody>
          <a:bodyPr wrap="square">
            <a:spAutoFit/>
          </a:bodyPr>
          <a:lstStyle/>
          <a:p>
            <a:pPr algn="ctr" fontAlgn="base"/>
            <a:r>
              <a:rPr lang="en-IN" dirty="0">
                <a:latin typeface="Helvetica Neue" panose="02000503000000020004" pitchFamily="2" charset="0"/>
              </a:rPr>
              <a:t>Double Exponential Smoothing is an extension to Exponential Smoothing that explicitly adds support for trends in the univariate time series.</a:t>
            </a:r>
          </a:p>
          <a:p>
            <a:pPr algn="ctr" fontAlgn="base"/>
            <a:r>
              <a:rPr lang="en-IN" dirty="0">
                <a:latin typeface="Helvetica Neue" panose="02000503000000020004" pitchFamily="2" charset="0"/>
              </a:rPr>
              <a:t>In addition to the alpha parameter for controlling smoothing factor for the level, an additional smoothing factor is added to control the decay of the influence of the change in trend called </a:t>
            </a:r>
            <a:r>
              <a:rPr lang="en-IN" i="1" dirty="0">
                <a:latin typeface="Helvetica Neue" panose="02000503000000020004" pitchFamily="2" charset="0"/>
              </a:rPr>
              <a:t>beta</a:t>
            </a:r>
            <a:r>
              <a:rPr lang="en-IN" dirty="0">
                <a:latin typeface="Helvetica Neue" panose="02000503000000020004" pitchFamily="2" charset="0"/>
              </a:rPr>
              <a:t> (</a:t>
            </a:r>
            <a:r>
              <a:rPr lang="en-IN" i="1" dirty="0">
                <a:latin typeface="Helvetica Neue" panose="02000503000000020004" pitchFamily="2" charset="0"/>
              </a:rPr>
              <a:t>b</a:t>
            </a:r>
            <a:r>
              <a:rPr lang="en-IN" dirty="0">
                <a:latin typeface="Helvetica Neue" panose="02000503000000020004" pitchFamily="2" charset="0"/>
              </a:rPr>
              <a:t>).</a:t>
            </a:r>
            <a:endParaRPr lang="en-IN" b="0" dirty="0">
              <a:effectLst/>
              <a:latin typeface="Helvetica Neue" panose="020005030000000200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894D0-93F6-874E-9A8C-6935B3F45101}"/>
              </a:ext>
            </a:extLst>
          </p:cNvPr>
          <p:cNvPicPr>
            <a:picLocks noChangeAspect="1"/>
          </p:cNvPicPr>
          <p:nvPr/>
        </p:nvPicPr>
        <p:blipFill>
          <a:blip r:embed="rId2"/>
          <a:stretch>
            <a:fillRect/>
          </a:stretch>
        </p:blipFill>
        <p:spPr>
          <a:xfrm>
            <a:off x="344774" y="1026474"/>
            <a:ext cx="7420131" cy="5478144"/>
          </a:xfrm>
          <a:prstGeom prst="rect">
            <a:avLst/>
          </a:prstGeom>
          <a:ln>
            <a:solidFill>
              <a:schemeClr val="tx1"/>
            </a:solidFill>
          </a:ln>
        </p:spPr>
      </p:pic>
      <p:sp>
        <p:nvSpPr>
          <p:cNvPr id="4" name="Rectangle 3">
            <a:extLst>
              <a:ext uri="{FF2B5EF4-FFF2-40B4-BE49-F238E27FC236}">
                <a16:creationId xmlns:a16="http://schemas.microsoft.com/office/drawing/2014/main" id="{BDC9D14F-9E8F-F34C-855C-5FF7E5AF7A7C}"/>
              </a:ext>
            </a:extLst>
          </p:cNvPr>
          <p:cNvSpPr/>
          <p:nvPr/>
        </p:nvSpPr>
        <p:spPr>
          <a:xfrm>
            <a:off x="344774" y="563088"/>
            <a:ext cx="1486304" cy="276999"/>
          </a:xfrm>
          <a:prstGeom prst="rect">
            <a:avLst/>
          </a:prstGeom>
        </p:spPr>
        <p:txBody>
          <a:bodyPr wrap="none">
            <a:spAutoFit/>
          </a:bodyPr>
          <a:lstStyle/>
          <a:p>
            <a:r>
              <a:rPr lang="en-IN" sz="1200" b="1" dirty="0">
                <a:solidFill>
                  <a:srgbClr val="007020"/>
                </a:solidFill>
                <a:latin typeface="Courier"/>
              </a:rPr>
              <a:t>plot</a:t>
            </a:r>
            <a:r>
              <a:rPr lang="en-IN" sz="1200" dirty="0">
                <a:latin typeface="Courier"/>
              </a:rPr>
              <a:t>(</a:t>
            </a:r>
            <a:r>
              <a:rPr lang="en-IN" sz="1200" dirty="0" err="1">
                <a:latin typeface="Courier"/>
              </a:rPr>
              <a:t>rel_holt</a:t>
            </a:r>
            <a:r>
              <a:rPr lang="en-IN" sz="1200" dirty="0">
                <a:latin typeface="Courier"/>
              </a:rPr>
              <a:t>)</a:t>
            </a:r>
            <a:endParaRPr lang="en-US" sz="1200" dirty="0"/>
          </a:p>
        </p:txBody>
      </p:sp>
      <p:sp>
        <p:nvSpPr>
          <p:cNvPr id="5" name="TextBox 4">
            <a:extLst>
              <a:ext uri="{FF2B5EF4-FFF2-40B4-BE49-F238E27FC236}">
                <a16:creationId xmlns:a16="http://schemas.microsoft.com/office/drawing/2014/main" id="{9B610FB4-8371-4F48-B4CC-0D7BD05D31D7}"/>
              </a:ext>
            </a:extLst>
          </p:cNvPr>
          <p:cNvSpPr txBox="1"/>
          <p:nvPr/>
        </p:nvSpPr>
        <p:spPr>
          <a:xfrm>
            <a:off x="3567659" y="193756"/>
            <a:ext cx="3207895" cy="369332"/>
          </a:xfrm>
          <a:prstGeom prst="rect">
            <a:avLst/>
          </a:prstGeom>
          <a:noFill/>
        </p:spPr>
        <p:txBody>
          <a:bodyPr wrap="square" rtlCol="0">
            <a:spAutoFit/>
          </a:bodyPr>
          <a:lstStyle/>
          <a:p>
            <a:r>
              <a:rPr lang="en-US" b="1" dirty="0"/>
              <a:t>HOLT’S PLOT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482" y="380768"/>
            <a:ext cx="8998979" cy="5839278"/>
          </a:xfrm>
        </p:spPr>
        <p:txBody>
          <a:bodyPr>
            <a:noAutofit/>
          </a:bodyPr>
          <a:lstStyle/>
          <a:p>
            <a:pPr marL="0" lvl="0" indent="0">
              <a:buNone/>
            </a:pPr>
            <a:endParaRPr sz="600" dirty="0"/>
          </a:p>
          <a:p>
            <a:pPr marL="1270000" lvl="0" indent="0">
              <a:buNone/>
            </a:pPr>
            <a:br>
              <a:rPr lang="en-IN" sz="600" dirty="0"/>
            </a:br>
            <a:r>
              <a:rPr sz="600" dirty="0">
                <a:latin typeface="Courier"/>
              </a:rPr>
              <a:t>y &lt;-</a:t>
            </a:r>
            <a:r>
              <a:rPr sz="600" dirty="0">
                <a:solidFill>
                  <a:srgbClr val="4070A0"/>
                </a:solidFill>
                <a:latin typeface="Courier"/>
              </a:rPr>
              <a:t> </a:t>
            </a:r>
            <a:r>
              <a:rPr sz="600" b="1" dirty="0" err="1">
                <a:solidFill>
                  <a:srgbClr val="007020"/>
                </a:solidFill>
                <a:latin typeface="Courier"/>
              </a:rPr>
              <a:t>ts</a:t>
            </a:r>
            <a:r>
              <a:rPr sz="600" dirty="0">
                <a:latin typeface="Courier"/>
              </a:rPr>
              <a:t>(</a:t>
            </a:r>
            <a:r>
              <a:rPr sz="600" b="1" dirty="0" err="1">
                <a:solidFill>
                  <a:srgbClr val="007020"/>
                </a:solidFill>
                <a:latin typeface="Courier"/>
              </a:rPr>
              <a:t>data.matrix</a:t>
            </a:r>
            <a:r>
              <a:rPr sz="600" dirty="0">
                <a:latin typeface="Courier"/>
              </a:rPr>
              <a:t>(</a:t>
            </a:r>
            <a:r>
              <a:rPr sz="600" dirty="0" err="1">
                <a:latin typeface="Courier"/>
              </a:rPr>
              <a:t>df</a:t>
            </a:r>
            <a:r>
              <a:rPr sz="600" dirty="0" err="1">
                <a:solidFill>
                  <a:srgbClr val="666666"/>
                </a:solidFill>
                <a:latin typeface="Courier"/>
              </a:rPr>
              <a:t>$</a:t>
            </a:r>
            <a:r>
              <a:rPr sz="600" dirty="0" err="1">
                <a:latin typeface="Courier"/>
              </a:rPr>
              <a:t>Close</a:t>
            </a:r>
            <a:r>
              <a:rPr sz="600" dirty="0">
                <a:latin typeface="Courier"/>
              </a:rPr>
              <a:t>), </a:t>
            </a:r>
            <a:r>
              <a:rPr sz="600" dirty="0">
                <a:solidFill>
                  <a:srgbClr val="902000"/>
                </a:solidFill>
                <a:latin typeface="Courier"/>
              </a:rPr>
              <a:t>start =</a:t>
            </a:r>
            <a:r>
              <a:rPr sz="600" dirty="0">
                <a:latin typeface="Courier"/>
              </a:rPr>
              <a:t> </a:t>
            </a:r>
            <a:r>
              <a:rPr sz="600" b="1" dirty="0" err="1">
                <a:solidFill>
                  <a:srgbClr val="007020"/>
                </a:solidFill>
                <a:latin typeface="Courier"/>
              </a:rPr>
              <a:t>as.Date</a:t>
            </a:r>
            <a:r>
              <a:rPr sz="600" dirty="0">
                <a:latin typeface="Courier"/>
              </a:rPr>
              <a:t>(</a:t>
            </a:r>
            <a:r>
              <a:rPr sz="600" dirty="0">
                <a:solidFill>
                  <a:srgbClr val="4070A0"/>
                </a:solidFill>
                <a:latin typeface="Courier"/>
              </a:rPr>
              <a:t>"2019-01-01"</a:t>
            </a:r>
            <a:r>
              <a:rPr sz="600" dirty="0">
                <a:latin typeface="Courier"/>
              </a:rPr>
              <a:t>), </a:t>
            </a:r>
            <a:r>
              <a:rPr sz="600" dirty="0">
                <a:solidFill>
                  <a:srgbClr val="902000"/>
                </a:solidFill>
                <a:latin typeface="Courier"/>
              </a:rPr>
              <a:t>end =</a:t>
            </a:r>
            <a:r>
              <a:rPr sz="600" dirty="0">
                <a:latin typeface="Courier"/>
              </a:rPr>
              <a:t> </a:t>
            </a:r>
            <a:r>
              <a:rPr sz="600" b="1" dirty="0" err="1">
                <a:solidFill>
                  <a:srgbClr val="007020"/>
                </a:solidFill>
                <a:latin typeface="Courier"/>
              </a:rPr>
              <a:t>as.Date</a:t>
            </a:r>
            <a:r>
              <a:rPr sz="600" dirty="0">
                <a:latin typeface="Courier"/>
              </a:rPr>
              <a:t> (</a:t>
            </a:r>
            <a:r>
              <a:rPr sz="600" dirty="0">
                <a:solidFill>
                  <a:srgbClr val="4070A0"/>
                </a:solidFill>
                <a:latin typeface="Courier"/>
              </a:rPr>
              <a:t>"2019-12-31"</a:t>
            </a:r>
            <a:r>
              <a:rPr sz="600" dirty="0">
                <a:latin typeface="Courier"/>
              </a:rPr>
              <a:t>), </a:t>
            </a:r>
            <a:r>
              <a:rPr sz="600" dirty="0">
                <a:solidFill>
                  <a:srgbClr val="902000"/>
                </a:solidFill>
                <a:latin typeface="Courier"/>
              </a:rPr>
              <a:t>frequency=</a:t>
            </a:r>
            <a:r>
              <a:rPr sz="600" dirty="0">
                <a:solidFill>
                  <a:srgbClr val="40A070"/>
                </a:solidFill>
                <a:latin typeface="Courier"/>
              </a:rPr>
              <a:t>5</a:t>
            </a:r>
            <a:r>
              <a:rPr sz="600" dirty="0">
                <a:latin typeface="Courier"/>
              </a:rPr>
              <a:t>)</a:t>
            </a:r>
            <a:br>
              <a:rPr sz="600" dirty="0"/>
            </a:br>
            <a:endParaRPr lang="en-US" sz="600" dirty="0"/>
          </a:p>
          <a:p>
            <a:pPr marL="1270000" lvl="0" indent="0">
              <a:buNone/>
            </a:pPr>
            <a:endParaRPr lang="en-IN" sz="600" dirty="0">
              <a:latin typeface="Courier"/>
            </a:endParaRPr>
          </a:p>
          <a:p>
            <a:pPr marL="1270000" lvl="0" indent="0">
              <a:buNone/>
            </a:pPr>
            <a:r>
              <a:rPr sz="600" dirty="0">
                <a:latin typeface="Courier"/>
              </a:rPr>
              <a:t>y</a:t>
            </a:r>
            <a:endParaRPr lang="en-US" sz="600" dirty="0">
              <a:latin typeface="Courier"/>
            </a:endParaRPr>
          </a:p>
          <a:p>
            <a:pPr marL="1270000" lvl="0" indent="0">
              <a:buNone/>
            </a:pPr>
            <a:endParaRPr sz="600" dirty="0">
              <a:latin typeface="Courier"/>
            </a:endParaRPr>
          </a:p>
          <a:p>
            <a:pPr marL="1270000" lvl="0" indent="0">
              <a:buNone/>
            </a:pPr>
            <a:r>
              <a:rPr sz="600" dirty="0">
                <a:latin typeface="Courier"/>
              </a:rPr>
              <a:t>## Time Series:
## Start = c(17897, 1) 
## End = c(18261, 1) 
## Frequency = 5 
##    [1]  9903.75  9895.00  9850.00  9784.95  9804.20  9978.45  9982.45  9995.65
##    [9]  9998.50  9999.30  9939.75  9896.85  9996.95  9962.00 10003.15  9987.95
##   [17]  9914.85  9921.30  9928.85  9908.80  9892.60  9919.60  9908.75  9898.60
##   [25]  9877.10  9938.50  9977.90 10002.65 10004.45 10118.80 10177.15 10129.85
##   [33] 10055.95 10032.35  9821.60  9917.15  9988.60 10112.05 10174.85 10086.85
##   [41] 10046.20 10371.20 10762.60 10950.85 11013.15 10668.50 10446.00 10320.30
##   [49] 10187.60 10506.20 10395.40 10294.90 10268.80 10364.70 10400.70 10295.30
##   [57] 10465.05 10399.00 10398.05 10701.00 10843.95 10833.55 10791.20 10754.35
##   [65] 10836.35 10675.80 10665.40 10719.35 10777.45 10757.75 10688.75 10696.70
##   [73] 10683.35 10698.65 10695.90 10572.35 10500.80 10556.55 10595.50 10228.25
##   [81] 10203.65 10260.40 10348.90 10353.30 10346.80 10424.30 10391.45 10389.00
##   [89] 10635.40 10559.95 10615.20 10521.80 10501.30 10915.35 10847.30 10759.80
##   [97] 10713.85 10927.85 10996.00 10896.80 10900.40 10985.55 10983.00 10969.60
##  [105] 10869.20 10735.60 10873.05 10944.40 10961.65 11099.05 11041.85 11045.45
##  [113] 10817.95 10520.50 10684.55 10787.60 10765.25 10717.95 10754.50 10818.35
##  [121] 10866.40 10714.85 10771.60 11047.15 10929.65 10986.80 10887.70 10900.10
##  [129] 10962.80 10921.90 10901.35 10861.55 10951.10 10997.35 10903.15 10767.95
##  [137] 10506.15 10506.70 10503.20 10554.95 10692.05 10747.20 10702.00 10704.35
##  [145] 10902.35 10749.55 10715.35 10475.80 10498.70 10437.85 10295.50 10322.50
##  [153] 10293.20 10295.40 10308.10 10290.50 10254.80 10287.05 10279.55 10298.85
##  [161]  9944.30 10105.05 10054.90 10108.15 10209.40 10157.05 10101.85 10098.70
##  [169] 10152.05 10149.90 10171.90 10124.10 10326.75 10382.70 10346.10 10466.40
##  [177] 10466.75 11293.05 11652.95 11790.65 11578.95 11508.35 12119.50 12126.05
##  [185] 11989.40 11729.15 11569.70 11349.85 11363.00 11260.45 11499.65 11768.60
##  [193] 11329.40 11582.85 11693.80 11824.35 11967.40 11905.15 11987.45 12126.25
##  [201] 12199.70 12241.10 12355.25 12242.30 12115.80 12138.85 11881.40 11755.40
##  [209] 11639.70 11379.90 11207.90 10980.85 10988.40 11160.50 11107.05 11039.30
##  [217] 11016.65 10925.15 10801.40 11035.65 11292.65 11399.45 11576.85 11400.05
##  [225] 11334.55 11300.25 11455.85 11350.25 11486.25 11471.05 11229.65 11232.55
##  [233] 11277.05 11409.35 11358.75 11320.35 11349.95 11381.70 11348.85 11531.25
##  [241] 11442.50 11476.15 11481.80 11496.35 11447.00  9903.75  9895.00  9850.00
##  [249]  9784.95  9804.20  9978.45  9982.45  9995.65  9998.50  9999.30  9939.75
##  [257]  9896.85  9996.95  9962.00 10003.15  9987.95  9914.85  9921.30  9928.85
##  [265]  9908.80  9892.60  9919.60  9908.75  9898.60  9877.10  9938.50  9977.90
##  [273] 10002.65 10004.45 10118.80 10177.15 10129.85 10055.95 10032.35  9821.60
##  [281]  9917.15  9988.60 10112.05 10174.85 10086.85 10046.20 10371.20 10762.60
##  [289] 10950.85 11013.15 10668.50 10446.00 10320.30 10187.60 10506.20 10395.40
##  [297] 10294.90 10268.80 10364.70 10400.70 10295.30 10465.05 10399.00 10398.05
##  [305] 10701.00 10843.95 10833.55 10791.20 10754.35 10836.35 10675.80 10665.40
##  [313] 10719.35 10777.45 10757.75 10688.75 10696.70 10683.35 10698.65 10695.90
##  [321] 10572.35 10500.80 10556.55 10595.50 10228.25 10203.65 10260.40 10348.90
##  [329] 10353.30 10346.80 10424.30 10391.45 10389.00 10635.40 10559.95 10615.20
##  [337] 10521.80 10501.30 10915.35 10847.30 10759.80 10713.85 10927.85 10996.00
##  [345] 10896.80 10900.40 10985.55 10983.00 10969.60 10869.20 10735.60 10873.05
##  [353] 10944.40 10961.65 11099.05 11041.85 11045.45 10817.95 10520.50 10684.55
##  [361] 10787.60 10765.25 10717.95 10754.50 10818.35 10866.40 10714.85 10771.60
##  [369] 11047.15 10929.65 10986.80 10887.70 10900.10 10962.80 10921.90 10901.35
##  [377] 10861.55 10951.10 10997.35 10903.15 10767.95 10506.15 10506.70 10503.20
##  [385] 10554.95 10692.05 10747.20 10702.00 10704.35 10902.35 10749.55 10715.35
##  [393] 10475.80 10498.70 10437.85 10295.50 10322.50 10293.20 10295.40 10308.10
##  [401] 10290.50 10254.80 10287.05 10279.55 10298.85  9944.30 10105.05 10054.90
##  [409] 10108.15 10209.40 10157.05 10101.85 10098.70 10152.05 10149.90 10171.90
##  [417] 10124.10 10326.75 10382.70 10346.10 10466.40 10466.75 11293.05 11652.95
##  [425] 11790.65 11578.95 11508.35 12119.50 12126.05 11989.40 11729.15 11569.70
##  [433] 11349.85 11363.00 11260.45 11499.65 11768.60 11329.40 11582.85 11693.80
##  [441] 11824.35 11967.40 11905.15 11987.45 12126.25 12199.70 12241.10 12355.25
##  [449] 12242.30 12115.80 12138.85 11881.40 11755.40 11639.70 11379.90 11207.90
##  [457] 10980.85 10988.40 11160.50 11107.05 11039.30 11016.65 10925.15 10801.40
##  [465] 11035.65 11292.65 11399.45 11576.85 11400.05 11334.55 11300.25 11455.85
##  [473] 11350.25 11486.25 11471.05 11229.65 11232.55 11277.05 11409.35 11358.75
##</a:t>
            </a:r>
          </a:p>
        </p:txBody>
      </p:sp>
      <p:sp>
        <p:nvSpPr>
          <p:cNvPr id="4" name="Title 1">
            <a:extLst>
              <a:ext uri="{FF2B5EF4-FFF2-40B4-BE49-F238E27FC236}">
                <a16:creationId xmlns:a16="http://schemas.microsoft.com/office/drawing/2014/main" id="{CBB71C67-5881-0C4E-9204-467035AB5053}"/>
              </a:ext>
            </a:extLst>
          </p:cNvPr>
          <p:cNvSpPr>
            <a:spLocks noGrp="1"/>
          </p:cNvSpPr>
          <p:nvPr>
            <p:ph type="title"/>
          </p:nvPr>
        </p:nvSpPr>
        <p:spPr>
          <a:xfrm>
            <a:off x="531627" y="105323"/>
            <a:ext cx="8229600" cy="550889"/>
          </a:xfrm>
        </p:spPr>
        <p:txBody>
          <a:bodyPr>
            <a:normAutofit fontScale="90000"/>
          </a:bodyPr>
          <a:lstStyle/>
          <a:p>
            <a:pPr lvl="0"/>
            <a:r>
              <a:rPr lang="en-IN" sz="1600" b="1" dirty="0"/>
              <a:t>HOLT-WINTERS EXPONENTIAL SMOOTHING MODEL </a:t>
            </a:r>
            <a:br>
              <a:rPr lang="en-IN" sz="2000" dirty="0"/>
            </a:br>
            <a:endParaRPr lang="en-IN" sz="2000" b="1" dirty="0"/>
          </a:p>
        </p:txBody>
      </p:sp>
      <p:sp>
        <p:nvSpPr>
          <p:cNvPr id="2" name="TextBox 1">
            <a:extLst>
              <a:ext uri="{FF2B5EF4-FFF2-40B4-BE49-F238E27FC236}">
                <a16:creationId xmlns:a16="http://schemas.microsoft.com/office/drawing/2014/main" id="{5DB08731-F4FB-4141-811D-F9C38D352FA4}"/>
              </a:ext>
            </a:extLst>
          </p:cNvPr>
          <p:cNvSpPr txBox="1"/>
          <p:nvPr/>
        </p:nvSpPr>
        <p:spPr>
          <a:xfrm>
            <a:off x="318977" y="467833"/>
            <a:ext cx="5497032" cy="369332"/>
          </a:xfrm>
          <a:prstGeom prst="rect">
            <a:avLst/>
          </a:prstGeom>
          <a:noFill/>
          <a:ln>
            <a:solidFill>
              <a:schemeClr val="tx1"/>
            </a:solidFill>
          </a:ln>
        </p:spPr>
        <p:txBody>
          <a:bodyPr wrap="square" rtlCol="0">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8983C-79FD-8E46-8C70-CA34332932E8}"/>
              </a:ext>
            </a:extLst>
          </p:cNvPr>
          <p:cNvSpPr/>
          <p:nvPr/>
        </p:nvSpPr>
        <p:spPr>
          <a:xfrm>
            <a:off x="-627320" y="543532"/>
            <a:ext cx="10451803" cy="6247864"/>
          </a:xfrm>
          <a:prstGeom prst="rect">
            <a:avLst/>
          </a:prstGeom>
        </p:spPr>
        <p:txBody>
          <a:bodyPr wrap="square">
            <a:spAutoFit/>
          </a:bodyPr>
          <a:lstStyle/>
          <a:p>
            <a:pPr marL="1270000" lvl="0" indent="0">
              <a:buNone/>
            </a:pPr>
            <a:br>
              <a:rPr lang="en-IN" sz="800" dirty="0"/>
            </a:br>
            <a:r>
              <a:rPr lang="en-IN" sz="800" dirty="0" err="1">
                <a:latin typeface="Courier"/>
              </a:rPr>
              <a:t>rel_hw</a:t>
            </a:r>
            <a:r>
              <a:rPr lang="en-IN" sz="800" dirty="0">
                <a:latin typeface="Courier"/>
              </a:rPr>
              <a:t> &lt;-</a:t>
            </a:r>
            <a:r>
              <a:rPr lang="en-IN" sz="800" dirty="0">
                <a:solidFill>
                  <a:srgbClr val="4070A0"/>
                </a:solidFill>
                <a:latin typeface="Courier"/>
              </a:rPr>
              <a:t> </a:t>
            </a:r>
            <a:r>
              <a:rPr lang="en-IN" sz="800" b="1" dirty="0" err="1">
                <a:solidFill>
                  <a:srgbClr val="007020"/>
                </a:solidFill>
                <a:latin typeface="Courier"/>
              </a:rPr>
              <a:t>hw</a:t>
            </a:r>
            <a:r>
              <a:rPr lang="en-IN" sz="800" dirty="0">
                <a:latin typeface="Courier"/>
              </a:rPr>
              <a:t>(y, </a:t>
            </a:r>
            <a:r>
              <a:rPr lang="en-IN" sz="800" dirty="0">
                <a:solidFill>
                  <a:srgbClr val="902000"/>
                </a:solidFill>
                <a:latin typeface="Courier"/>
              </a:rPr>
              <a:t>h =</a:t>
            </a:r>
            <a:r>
              <a:rPr lang="en-IN" sz="800" dirty="0">
                <a:latin typeface="Courier"/>
              </a:rPr>
              <a:t> </a:t>
            </a:r>
            <a:r>
              <a:rPr lang="en-IN" sz="800" dirty="0">
                <a:solidFill>
                  <a:srgbClr val="40A070"/>
                </a:solidFill>
                <a:latin typeface="Courier"/>
              </a:rPr>
              <a:t>10</a:t>
            </a:r>
            <a:r>
              <a:rPr lang="en-IN" sz="800" dirty="0">
                <a:latin typeface="Courier"/>
              </a:rPr>
              <a:t>, </a:t>
            </a:r>
            <a:r>
              <a:rPr lang="en-IN" sz="800" dirty="0">
                <a:solidFill>
                  <a:srgbClr val="902000"/>
                </a:solidFill>
                <a:latin typeface="Courier"/>
              </a:rPr>
              <a:t>seasonal =</a:t>
            </a:r>
            <a:r>
              <a:rPr lang="en-IN" sz="800" dirty="0">
                <a:latin typeface="Courier"/>
              </a:rPr>
              <a:t> </a:t>
            </a:r>
            <a:r>
              <a:rPr lang="en-IN" sz="800" b="1" dirty="0">
                <a:solidFill>
                  <a:srgbClr val="007020"/>
                </a:solidFill>
                <a:latin typeface="Courier"/>
              </a:rPr>
              <a:t>c</a:t>
            </a:r>
            <a:r>
              <a:rPr lang="en-IN" sz="800" dirty="0">
                <a:latin typeface="Courier"/>
              </a:rPr>
              <a:t>(</a:t>
            </a:r>
            <a:r>
              <a:rPr lang="en-IN" sz="800" dirty="0">
                <a:solidFill>
                  <a:srgbClr val="4070A0"/>
                </a:solidFill>
                <a:latin typeface="Courier"/>
              </a:rPr>
              <a:t>"</a:t>
            </a:r>
            <a:r>
              <a:rPr lang="en-IN" sz="800" dirty="0" err="1">
                <a:solidFill>
                  <a:srgbClr val="4070A0"/>
                </a:solidFill>
                <a:latin typeface="Courier"/>
              </a:rPr>
              <a:t>additive"</a:t>
            </a:r>
            <a:r>
              <a:rPr lang="en-IN" sz="800" dirty="0" err="1">
                <a:latin typeface="Courier"/>
              </a:rPr>
              <a:t>,</a:t>
            </a:r>
            <a:r>
              <a:rPr lang="en-IN" sz="800" dirty="0" err="1">
                <a:solidFill>
                  <a:srgbClr val="4070A0"/>
                </a:solidFill>
                <a:latin typeface="Courier"/>
              </a:rPr>
              <a:t>"multiplicative</a:t>
            </a:r>
            <a:r>
              <a:rPr lang="en-IN" sz="800" dirty="0">
                <a:solidFill>
                  <a:srgbClr val="4070A0"/>
                </a:solidFill>
                <a:latin typeface="Courier"/>
              </a:rPr>
              <a:t>"</a:t>
            </a:r>
            <a:r>
              <a:rPr lang="en-IN" sz="800" dirty="0">
                <a:latin typeface="Courier"/>
              </a:rPr>
              <a:t>))</a:t>
            </a:r>
          </a:p>
          <a:p>
            <a:pPr marL="1270000" lvl="0" indent="0">
              <a:buNone/>
            </a:pPr>
            <a:endParaRPr lang="en-IN" sz="800" dirty="0">
              <a:latin typeface="Courier"/>
            </a:endParaRPr>
          </a:p>
          <a:p>
            <a:pPr marL="1270000" lvl="0" indent="0">
              <a:buNone/>
            </a:pPr>
            <a:br>
              <a:rPr lang="en-IN" sz="800" dirty="0"/>
            </a:br>
            <a:endParaRPr lang="en-IN" sz="800" dirty="0"/>
          </a:p>
          <a:p>
            <a:pPr marL="1270000" lvl="0" indent="0">
              <a:buNone/>
            </a:pPr>
            <a:r>
              <a:rPr lang="en-IN" sz="800" b="1" dirty="0">
                <a:solidFill>
                  <a:srgbClr val="007020"/>
                </a:solidFill>
                <a:latin typeface="Courier"/>
              </a:rPr>
              <a:t>summary</a:t>
            </a:r>
            <a:r>
              <a:rPr lang="en-IN" sz="800" dirty="0">
                <a:latin typeface="Courier"/>
              </a:rPr>
              <a:t>(</a:t>
            </a:r>
            <a:r>
              <a:rPr lang="en-IN" sz="800" dirty="0" err="1">
                <a:latin typeface="Courier"/>
              </a:rPr>
              <a:t>rel_hw</a:t>
            </a:r>
            <a:r>
              <a:rPr lang="en-IN" sz="800" dirty="0">
                <a:latin typeface="Courier"/>
              </a:rPr>
              <a:t>)</a:t>
            </a:r>
          </a:p>
          <a:p>
            <a:pPr marL="1270000" lvl="0" indent="0">
              <a:buNone/>
            </a:pPr>
            <a:r>
              <a:rPr lang="en-IN" sz="800" dirty="0">
                <a:latin typeface="Courier"/>
              </a:rPr>
              <a:t>## 
## Forecast method: Holt-Winters' additive method
## 
## Model Information:
## Holt-Winters' additive method 
## 
## Call:
##  </a:t>
            </a:r>
            <a:r>
              <a:rPr lang="en-IN" sz="800" dirty="0" err="1">
                <a:latin typeface="Courier"/>
              </a:rPr>
              <a:t>hw</a:t>
            </a:r>
            <a:r>
              <a:rPr lang="en-IN" sz="800" dirty="0">
                <a:latin typeface="Courier"/>
              </a:rPr>
              <a:t>(y = y, h = 10, seasonal = c("additive", "multiplicative")) 
## 
##   Smoothing parameters:
##     alpha = 0.9999 
##     beta  = 0.0012 
##     gamma = 0.0001 
## 
##   Initial states:
##     l = 9841.1478 
##     b = 13.0192 
##     s = 34.2625 30.428 -6.3065 -31.5847 -26.7993
## 
##   sigma:  169.2351
## 
##      AIC     </a:t>
            </a:r>
            <a:r>
              <a:rPr lang="en-IN" sz="800" dirty="0" err="1">
                <a:latin typeface="Courier"/>
              </a:rPr>
              <a:t>AICc</a:t>
            </a:r>
            <a:r>
              <a:rPr lang="en-IN" sz="800" dirty="0">
                <a:latin typeface="Courier"/>
              </a:rPr>
              <a:t>      BIC 
## 32369.64 32369.76 32424.71 
## 
## Error measures:
##                     ME     RMSE      MAE         MPE      MAPE      MASE
## Training set -5.077572 168.8164 103.9366 -0.05930966 0.9626468 0.4064624
##                    ACF1
## Training set 0.09013634
## 
## Forecasts:
##          Point Forecast    Lo 80    Hi 80     Lo 95    Hi 95
## 18261.20       10732.22 10515.34 10949.10 10400.527 11063.92
## 18261.40       10759.03 10452.14 11065.93 10289.675 11228.39
## 18261.60       10797.27 10421.18 11173.37 10222.082 11372.46
## 18261.80       10802.60 10368.05 11237.14 10138.016 11467.18
## 18262.00       10743.08 10256.94 11229.22  9999.597 11486.56
## 18262.20       10739.70 10206.83 11272.58  9924.739 11554.66
## 18262.40       10766.51 10190.58 11342.44  9885.707 11647.31
## 18262.60       10804.75 10188.68 11420.82  9862.551 11746.95
## 18262.80       10810.08 10156.23 11463.92  9810.104 11810.05
## 18263.00       10750.56 10060.92 11440.20  9695.843 11805.27</a:t>
            </a:r>
          </a:p>
          <a:p>
            <a:pPr marL="1270000" lvl="0" indent="0">
              <a:buNone/>
            </a:pPr>
            <a:br>
              <a:rPr lang="en-IN" sz="800" dirty="0"/>
            </a:br>
            <a:endParaRPr lang="en-IN" sz="800" dirty="0">
              <a:latin typeface="Courier"/>
            </a:endParaRPr>
          </a:p>
        </p:txBody>
      </p:sp>
      <p:sp>
        <p:nvSpPr>
          <p:cNvPr id="5" name="TextBox 4">
            <a:extLst>
              <a:ext uri="{FF2B5EF4-FFF2-40B4-BE49-F238E27FC236}">
                <a16:creationId xmlns:a16="http://schemas.microsoft.com/office/drawing/2014/main" id="{415EB49E-3DF7-4C47-A938-9A7814901D79}"/>
              </a:ext>
            </a:extLst>
          </p:cNvPr>
          <p:cNvSpPr txBox="1"/>
          <p:nvPr/>
        </p:nvSpPr>
        <p:spPr>
          <a:xfrm>
            <a:off x="2955851" y="174200"/>
            <a:ext cx="4157329" cy="369332"/>
          </a:xfrm>
          <a:prstGeom prst="rect">
            <a:avLst/>
          </a:prstGeom>
          <a:noFill/>
        </p:spPr>
        <p:txBody>
          <a:bodyPr wrap="square" rtlCol="0">
            <a:spAutoFit/>
          </a:bodyPr>
          <a:lstStyle/>
          <a:p>
            <a:r>
              <a:rPr lang="en-US" b="1" dirty="0"/>
              <a:t>HOLT’S WINTER ADDITIVE METHOD</a:t>
            </a:r>
          </a:p>
        </p:txBody>
      </p:sp>
      <p:sp>
        <p:nvSpPr>
          <p:cNvPr id="6" name="TextBox 5">
            <a:extLst>
              <a:ext uri="{FF2B5EF4-FFF2-40B4-BE49-F238E27FC236}">
                <a16:creationId xmlns:a16="http://schemas.microsoft.com/office/drawing/2014/main" id="{81E189EF-A9E8-6B4D-9E09-8B30AA318518}"/>
              </a:ext>
            </a:extLst>
          </p:cNvPr>
          <p:cNvSpPr txBox="1"/>
          <p:nvPr/>
        </p:nvSpPr>
        <p:spPr>
          <a:xfrm>
            <a:off x="659218" y="627321"/>
            <a:ext cx="5305647" cy="369332"/>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93B68A94-694A-3E4B-904A-8083EC50529B}"/>
              </a:ext>
            </a:extLst>
          </p:cNvPr>
          <p:cNvSpPr txBox="1"/>
          <p:nvPr/>
        </p:nvSpPr>
        <p:spPr>
          <a:xfrm>
            <a:off x="659218" y="1105786"/>
            <a:ext cx="5305647" cy="5326912"/>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9450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C85B0A-9C74-424B-8E39-5D640DD49524}"/>
              </a:ext>
            </a:extLst>
          </p:cNvPr>
          <p:cNvSpPr/>
          <p:nvPr/>
        </p:nvSpPr>
        <p:spPr>
          <a:xfrm>
            <a:off x="816544" y="1230868"/>
            <a:ext cx="4011034" cy="338554"/>
          </a:xfrm>
          <a:prstGeom prst="rect">
            <a:avLst/>
          </a:prstGeom>
          <a:ln>
            <a:solidFill>
              <a:schemeClr val="tx1"/>
            </a:solidFill>
          </a:ln>
        </p:spPr>
        <p:txBody>
          <a:bodyPr wrap="none">
            <a:spAutoFit/>
          </a:bodyPr>
          <a:lstStyle/>
          <a:p>
            <a:r>
              <a:rPr lang="en-IN" sz="1600" b="1" dirty="0">
                <a:solidFill>
                  <a:srgbClr val="007020"/>
                </a:solidFill>
                <a:latin typeface="Courier"/>
              </a:rPr>
              <a:t>-&gt; </a:t>
            </a:r>
            <a:r>
              <a:rPr lang="en-IN" sz="1600" b="1" dirty="0" err="1">
                <a:solidFill>
                  <a:srgbClr val="007020"/>
                </a:solidFill>
                <a:latin typeface="Courier"/>
              </a:rPr>
              <a:t>tsdisplay</a:t>
            </a:r>
            <a:r>
              <a:rPr lang="en-IN" sz="1600" dirty="0">
                <a:latin typeface="Courier"/>
              </a:rPr>
              <a:t>(</a:t>
            </a:r>
            <a:r>
              <a:rPr lang="en-IN" sz="1600" dirty="0" err="1">
                <a:latin typeface="Courier"/>
              </a:rPr>
              <a:t>df</a:t>
            </a:r>
            <a:r>
              <a:rPr lang="en-IN" sz="1600" dirty="0" err="1">
                <a:solidFill>
                  <a:srgbClr val="666666"/>
                </a:solidFill>
                <a:latin typeface="Courier"/>
              </a:rPr>
              <a:t>$</a:t>
            </a:r>
            <a:r>
              <a:rPr lang="en-IN" sz="1600" dirty="0" err="1">
                <a:latin typeface="Courier"/>
              </a:rPr>
              <a:t>Close</a:t>
            </a:r>
            <a:r>
              <a:rPr lang="en-IN" sz="1600" dirty="0">
                <a:latin typeface="Courier"/>
              </a:rPr>
              <a:t>, </a:t>
            </a:r>
            <a:r>
              <a:rPr lang="en-IN" sz="1600" dirty="0">
                <a:solidFill>
                  <a:srgbClr val="902000"/>
                </a:solidFill>
                <a:latin typeface="Courier"/>
              </a:rPr>
              <a:t>lag=</a:t>
            </a:r>
            <a:r>
              <a:rPr lang="en-IN" sz="1600" dirty="0">
                <a:solidFill>
                  <a:srgbClr val="40A070"/>
                </a:solidFill>
                <a:latin typeface="Courier"/>
              </a:rPr>
              <a:t>50</a:t>
            </a:r>
            <a:r>
              <a:rPr lang="en-IN" sz="1600" dirty="0">
                <a:latin typeface="Courier"/>
              </a:rPr>
              <a:t>) </a:t>
            </a:r>
            <a:endParaRPr lang="en-US" sz="1600" dirty="0"/>
          </a:p>
        </p:txBody>
      </p:sp>
      <p:sp>
        <p:nvSpPr>
          <p:cNvPr id="4" name="TextBox 3">
            <a:extLst>
              <a:ext uri="{FF2B5EF4-FFF2-40B4-BE49-F238E27FC236}">
                <a16:creationId xmlns:a16="http://schemas.microsoft.com/office/drawing/2014/main" id="{1A0E77AF-6C93-F14C-B49E-FBF7908B792A}"/>
              </a:ext>
            </a:extLst>
          </p:cNvPr>
          <p:cNvSpPr txBox="1"/>
          <p:nvPr/>
        </p:nvSpPr>
        <p:spPr>
          <a:xfrm>
            <a:off x="2696572" y="207350"/>
            <a:ext cx="4901610" cy="400110"/>
          </a:xfrm>
          <a:prstGeom prst="rect">
            <a:avLst/>
          </a:prstGeom>
          <a:noFill/>
        </p:spPr>
        <p:txBody>
          <a:bodyPr wrap="square" rtlCol="0">
            <a:spAutoFit/>
          </a:bodyPr>
          <a:lstStyle/>
          <a:p>
            <a:r>
              <a:rPr lang="en-US" sz="2000" b="1" dirty="0"/>
              <a:t>CORRELOGRAM OF TREND SERIES</a:t>
            </a:r>
          </a:p>
        </p:txBody>
      </p:sp>
      <p:sp>
        <p:nvSpPr>
          <p:cNvPr id="5" name="TextBox 4">
            <a:extLst>
              <a:ext uri="{FF2B5EF4-FFF2-40B4-BE49-F238E27FC236}">
                <a16:creationId xmlns:a16="http://schemas.microsoft.com/office/drawing/2014/main" id="{F08988FF-E254-EF44-AA0F-517F59F4BCA9}"/>
              </a:ext>
            </a:extLst>
          </p:cNvPr>
          <p:cNvSpPr txBox="1"/>
          <p:nvPr/>
        </p:nvSpPr>
        <p:spPr>
          <a:xfrm>
            <a:off x="7146997" y="2052257"/>
            <a:ext cx="1711841" cy="3693319"/>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IN" dirty="0"/>
              <a:t>ACF plot indicates that the autocorrelation starts at a very high and is not decaying fast which means the series is non stationary. Hence, we will go for first differencing</a:t>
            </a:r>
            <a:endParaRPr lang="en-US" dirty="0"/>
          </a:p>
        </p:txBody>
      </p:sp>
      <p:pic>
        <p:nvPicPr>
          <p:cNvPr id="6" name="Picture 5">
            <a:extLst>
              <a:ext uri="{FF2B5EF4-FFF2-40B4-BE49-F238E27FC236}">
                <a16:creationId xmlns:a16="http://schemas.microsoft.com/office/drawing/2014/main" id="{89880A8E-F8CD-7D47-9484-70709192F578}"/>
              </a:ext>
            </a:extLst>
          </p:cNvPr>
          <p:cNvPicPr>
            <a:picLocks noChangeAspect="1"/>
          </p:cNvPicPr>
          <p:nvPr/>
        </p:nvPicPr>
        <p:blipFill>
          <a:blip r:embed="rId2"/>
          <a:stretch>
            <a:fillRect/>
          </a:stretch>
        </p:blipFill>
        <p:spPr>
          <a:xfrm>
            <a:off x="194873" y="1722474"/>
            <a:ext cx="6565692" cy="4847327"/>
          </a:xfrm>
          <a:prstGeom prst="rect">
            <a:avLst/>
          </a:prstGeom>
          <a:ln>
            <a:solidFill>
              <a:schemeClr val="tx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0E6D8D-2C04-7843-A9CE-681F5F88F040}"/>
              </a:ext>
            </a:extLst>
          </p:cNvPr>
          <p:cNvSpPr/>
          <p:nvPr/>
        </p:nvSpPr>
        <p:spPr>
          <a:xfrm>
            <a:off x="404038" y="631517"/>
            <a:ext cx="1795684" cy="307777"/>
          </a:xfrm>
          <a:prstGeom prst="rect">
            <a:avLst/>
          </a:prstGeom>
          <a:ln>
            <a:solidFill>
              <a:schemeClr val="tx1"/>
            </a:solidFill>
          </a:ln>
        </p:spPr>
        <p:txBody>
          <a:bodyPr wrap="none">
            <a:spAutoFit/>
          </a:bodyPr>
          <a:lstStyle/>
          <a:p>
            <a:r>
              <a:rPr lang="en-IN" sz="1400" b="1" dirty="0">
                <a:solidFill>
                  <a:srgbClr val="007020"/>
                </a:solidFill>
                <a:latin typeface="Courier"/>
              </a:rPr>
              <a:t>-&gt; plot</a:t>
            </a:r>
            <a:r>
              <a:rPr lang="en-IN" sz="1400" dirty="0">
                <a:latin typeface="Courier"/>
              </a:rPr>
              <a:t>(</a:t>
            </a:r>
            <a:r>
              <a:rPr lang="en-IN" sz="1400" dirty="0" err="1">
                <a:latin typeface="Courier"/>
              </a:rPr>
              <a:t>rel_hw</a:t>
            </a:r>
            <a:r>
              <a:rPr lang="en-IN" sz="1400" dirty="0">
                <a:latin typeface="Courier"/>
              </a:rPr>
              <a:t>)</a:t>
            </a:r>
            <a:endParaRPr lang="en-US" sz="1400" dirty="0"/>
          </a:p>
        </p:txBody>
      </p:sp>
      <p:pic>
        <p:nvPicPr>
          <p:cNvPr id="4" name="Picture 3">
            <a:extLst>
              <a:ext uri="{FF2B5EF4-FFF2-40B4-BE49-F238E27FC236}">
                <a16:creationId xmlns:a16="http://schemas.microsoft.com/office/drawing/2014/main" id="{3487B695-66BD-2341-B315-04BB4C2BC7E3}"/>
              </a:ext>
            </a:extLst>
          </p:cNvPr>
          <p:cNvPicPr>
            <a:picLocks noChangeAspect="1"/>
          </p:cNvPicPr>
          <p:nvPr/>
        </p:nvPicPr>
        <p:blipFill>
          <a:blip r:embed="rId2"/>
          <a:stretch>
            <a:fillRect/>
          </a:stretch>
        </p:blipFill>
        <p:spPr>
          <a:xfrm>
            <a:off x="404038" y="1072484"/>
            <a:ext cx="7219507" cy="5330027"/>
          </a:xfrm>
          <a:prstGeom prst="rect">
            <a:avLst/>
          </a:prstGeom>
          <a:ln>
            <a:solidFill>
              <a:schemeClr val="tx1"/>
            </a:solidFill>
          </a:ln>
        </p:spPr>
      </p:pic>
      <p:sp>
        <p:nvSpPr>
          <p:cNvPr id="5" name="Rectangle 4">
            <a:extLst>
              <a:ext uri="{FF2B5EF4-FFF2-40B4-BE49-F238E27FC236}">
                <a16:creationId xmlns:a16="http://schemas.microsoft.com/office/drawing/2014/main" id="{373E84EB-369B-8541-BC2C-39CA44DAF23F}"/>
              </a:ext>
            </a:extLst>
          </p:cNvPr>
          <p:cNvSpPr/>
          <p:nvPr/>
        </p:nvSpPr>
        <p:spPr>
          <a:xfrm>
            <a:off x="3006383" y="128994"/>
            <a:ext cx="3187668" cy="369332"/>
          </a:xfrm>
          <a:prstGeom prst="rect">
            <a:avLst/>
          </a:prstGeom>
        </p:spPr>
        <p:txBody>
          <a:bodyPr wrap="none">
            <a:spAutoFit/>
          </a:bodyPr>
          <a:lstStyle/>
          <a:p>
            <a:r>
              <a:rPr lang="en-US" b="1" dirty="0"/>
              <a:t>HOLT’S WINTER ADDITIVE PLOT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056" y="770861"/>
            <a:ext cx="8229600" cy="4525963"/>
          </a:xfrm>
        </p:spPr>
        <p:txBody>
          <a:bodyPr>
            <a:normAutofit fontScale="55000" lnSpcReduction="20000"/>
          </a:bodyPr>
          <a:lstStyle/>
          <a:p>
            <a:pPr marL="0" lvl="0" indent="0">
              <a:buNone/>
            </a:pPr>
            <a:endParaRPr dirty="0"/>
          </a:p>
          <a:p>
            <a:pPr marL="1270000" lvl="0" indent="0">
              <a:buNone/>
            </a:pPr>
            <a:br>
              <a:rPr dirty="0"/>
            </a:br>
            <a:r>
              <a:rPr sz="1800" dirty="0" err="1">
                <a:latin typeface="Courier"/>
              </a:rPr>
              <a:t>rel_hw</a:t>
            </a:r>
            <a:r>
              <a:rPr sz="1800" dirty="0">
                <a:latin typeface="Courier"/>
              </a:rPr>
              <a:t> &lt;-</a:t>
            </a:r>
            <a:r>
              <a:rPr sz="1800" dirty="0">
                <a:solidFill>
                  <a:srgbClr val="4070A0"/>
                </a:solidFill>
                <a:latin typeface="Courier"/>
              </a:rPr>
              <a:t> </a:t>
            </a:r>
            <a:r>
              <a:rPr sz="1800" b="1" dirty="0" err="1">
                <a:solidFill>
                  <a:srgbClr val="007020"/>
                </a:solidFill>
                <a:latin typeface="Courier"/>
              </a:rPr>
              <a:t>HoltWinters</a:t>
            </a:r>
            <a:r>
              <a:rPr sz="1800" dirty="0">
                <a:latin typeface="Courier"/>
              </a:rPr>
              <a:t>(y, </a:t>
            </a:r>
            <a:r>
              <a:rPr sz="1800" dirty="0">
                <a:solidFill>
                  <a:srgbClr val="902000"/>
                </a:solidFill>
                <a:latin typeface="Courier"/>
              </a:rPr>
              <a:t>seasonal =</a:t>
            </a:r>
            <a:r>
              <a:rPr sz="1800" dirty="0">
                <a:latin typeface="Courier"/>
              </a:rPr>
              <a:t> </a:t>
            </a:r>
            <a:r>
              <a:rPr sz="1800" dirty="0">
                <a:solidFill>
                  <a:srgbClr val="4070A0"/>
                </a:solidFill>
                <a:latin typeface="Courier"/>
              </a:rPr>
              <a:t>"</a:t>
            </a:r>
            <a:r>
              <a:rPr sz="1800" dirty="0" err="1">
                <a:solidFill>
                  <a:srgbClr val="4070A0"/>
                </a:solidFill>
                <a:latin typeface="Courier"/>
              </a:rPr>
              <a:t>mult</a:t>
            </a:r>
            <a:r>
              <a:rPr sz="1800" dirty="0">
                <a:solidFill>
                  <a:srgbClr val="4070A0"/>
                </a:solidFill>
                <a:latin typeface="Courier"/>
              </a:rPr>
              <a:t>"</a:t>
            </a:r>
            <a:r>
              <a:rPr sz="1800" dirty="0">
                <a:latin typeface="Courier"/>
              </a:rPr>
              <a:t>)</a:t>
            </a:r>
            <a:endParaRPr lang="en-US" sz="1800" dirty="0">
              <a:latin typeface="Courier"/>
            </a:endParaRPr>
          </a:p>
          <a:p>
            <a:pPr marL="1270000" lvl="0" indent="0">
              <a:buNone/>
            </a:pPr>
            <a:endParaRPr lang="en-IN" sz="1800" dirty="0">
              <a:latin typeface="Courier"/>
            </a:endParaRPr>
          </a:p>
          <a:p>
            <a:pPr marL="1270000" lvl="0" indent="0">
              <a:buNone/>
            </a:pPr>
            <a:br>
              <a:rPr dirty="0"/>
            </a:br>
            <a:r>
              <a:rPr sz="1800" dirty="0" err="1">
                <a:latin typeface="Courier"/>
              </a:rPr>
              <a:t>rel_hw</a:t>
            </a:r>
            <a:endParaRPr sz="1800" dirty="0">
              <a:latin typeface="Courier"/>
            </a:endParaRPr>
          </a:p>
          <a:p>
            <a:pPr marL="1270000" lvl="0" indent="0">
              <a:buNone/>
            </a:pPr>
            <a:r>
              <a:rPr sz="1800" dirty="0">
                <a:latin typeface="Courier"/>
              </a:rPr>
              <a:t>## Holt-Winters exponential smoothing with trend and multiplicative seasonal component.
## 
## Call:
## </a:t>
            </a:r>
            <a:r>
              <a:rPr sz="1800" dirty="0" err="1">
                <a:latin typeface="Courier"/>
              </a:rPr>
              <a:t>HoltWinters</a:t>
            </a:r>
            <a:r>
              <a:rPr sz="1800" dirty="0">
                <a:latin typeface="Courier"/>
              </a:rPr>
              <a:t>(x = y, seasonal = "</a:t>
            </a:r>
            <a:r>
              <a:rPr sz="1800" dirty="0" err="1">
                <a:latin typeface="Courier"/>
              </a:rPr>
              <a:t>mult</a:t>
            </a:r>
            <a:r>
              <a:rPr sz="1800" dirty="0">
                <a:latin typeface="Courier"/>
              </a:rPr>
              <a:t>")
## 
## Smoothing parameters:
##  alpha: 1
##  beta : 0.002521912
##  gamma: 0
## 
## Coefficients:
##             [,1]
## a  10650.1422160
## b      0.1295598
## s1     1.0041003
## s2     1.0013849
## s3     0.9931492
## s4     0.9933415
## s5     1.0080241</a:t>
            </a:r>
          </a:p>
        </p:txBody>
      </p:sp>
      <p:sp>
        <p:nvSpPr>
          <p:cNvPr id="4" name="TextBox 3">
            <a:extLst>
              <a:ext uri="{FF2B5EF4-FFF2-40B4-BE49-F238E27FC236}">
                <a16:creationId xmlns:a16="http://schemas.microsoft.com/office/drawing/2014/main" id="{A49A6937-6DC9-4248-B545-FC107628468B}"/>
              </a:ext>
            </a:extLst>
          </p:cNvPr>
          <p:cNvSpPr txBox="1"/>
          <p:nvPr/>
        </p:nvSpPr>
        <p:spPr>
          <a:xfrm>
            <a:off x="2955851" y="174200"/>
            <a:ext cx="4157329" cy="369332"/>
          </a:xfrm>
          <a:prstGeom prst="rect">
            <a:avLst/>
          </a:prstGeom>
          <a:noFill/>
        </p:spPr>
        <p:txBody>
          <a:bodyPr wrap="square" rtlCol="0">
            <a:spAutoFit/>
          </a:bodyPr>
          <a:lstStyle/>
          <a:p>
            <a:r>
              <a:rPr lang="en-US" b="1" dirty="0"/>
              <a:t>HOLT’S WINTER FILTERING METHOD</a:t>
            </a:r>
          </a:p>
        </p:txBody>
      </p:sp>
      <p:sp>
        <p:nvSpPr>
          <p:cNvPr id="5" name="TextBox 4">
            <a:extLst>
              <a:ext uri="{FF2B5EF4-FFF2-40B4-BE49-F238E27FC236}">
                <a16:creationId xmlns:a16="http://schemas.microsoft.com/office/drawing/2014/main" id="{A5C07A49-DE8F-8F4A-90C9-9F2453790717}"/>
              </a:ext>
            </a:extLst>
          </p:cNvPr>
          <p:cNvSpPr txBox="1"/>
          <p:nvPr/>
        </p:nvSpPr>
        <p:spPr>
          <a:xfrm>
            <a:off x="616689" y="1240097"/>
            <a:ext cx="4338083" cy="369332"/>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72F993A2-0379-9146-A790-5884A7A14899}"/>
              </a:ext>
            </a:extLst>
          </p:cNvPr>
          <p:cNvSpPr txBox="1"/>
          <p:nvPr/>
        </p:nvSpPr>
        <p:spPr>
          <a:xfrm>
            <a:off x="616689" y="1839433"/>
            <a:ext cx="7325832" cy="3306725"/>
          </a:xfrm>
          <a:prstGeom prst="rect">
            <a:avLst/>
          </a:prstGeom>
          <a:noFill/>
          <a:ln>
            <a:solidFill>
              <a:schemeClr val="tx1"/>
            </a:solidFill>
          </a:ln>
        </p:spPr>
        <p:txBody>
          <a:bodyPr wrap="square" rtlCol="0">
            <a:spAutoFit/>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97DE91-0174-A04B-9B59-CAF8AEB3DE91}"/>
              </a:ext>
            </a:extLst>
          </p:cNvPr>
          <p:cNvSpPr/>
          <p:nvPr/>
        </p:nvSpPr>
        <p:spPr>
          <a:xfrm>
            <a:off x="-712381" y="648885"/>
            <a:ext cx="9718158" cy="523220"/>
          </a:xfrm>
          <a:prstGeom prst="rect">
            <a:avLst/>
          </a:prstGeom>
        </p:spPr>
        <p:txBody>
          <a:bodyPr wrap="square">
            <a:spAutoFit/>
          </a:bodyPr>
          <a:lstStyle/>
          <a:p>
            <a:pPr marL="1270000" lvl="0" indent="0">
              <a:buNone/>
            </a:pPr>
            <a:r>
              <a:rPr lang="en-IN" sz="1400" dirty="0" err="1">
                <a:latin typeface="Courier"/>
              </a:rPr>
              <a:t>pred</a:t>
            </a:r>
            <a:r>
              <a:rPr lang="en-IN" sz="1400" dirty="0">
                <a:latin typeface="Courier"/>
              </a:rPr>
              <a:t> &lt;-</a:t>
            </a:r>
            <a:r>
              <a:rPr lang="en-IN" sz="1400" dirty="0">
                <a:solidFill>
                  <a:srgbClr val="4070A0"/>
                </a:solidFill>
                <a:latin typeface="Courier"/>
              </a:rPr>
              <a:t> </a:t>
            </a:r>
            <a:r>
              <a:rPr lang="en-IN" sz="1400" b="1" dirty="0">
                <a:solidFill>
                  <a:srgbClr val="007020"/>
                </a:solidFill>
                <a:latin typeface="Courier"/>
              </a:rPr>
              <a:t>predict</a:t>
            </a:r>
            <a:r>
              <a:rPr lang="en-IN" sz="1400" dirty="0">
                <a:latin typeface="Courier"/>
              </a:rPr>
              <a:t>(</a:t>
            </a:r>
            <a:r>
              <a:rPr lang="en-IN" sz="1400" dirty="0" err="1">
                <a:latin typeface="Courier"/>
              </a:rPr>
              <a:t>rel_hw</a:t>
            </a:r>
            <a:r>
              <a:rPr lang="en-IN" sz="1400" dirty="0">
                <a:latin typeface="Courier"/>
              </a:rPr>
              <a:t>, </a:t>
            </a:r>
            <a:r>
              <a:rPr lang="en-IN" sz="1400" dirty="0">
                <a:solidFill>
                  <a:srgbClr val="40A070"/>
                </a:solidFill>
                <a:latin typeface="Courier"/>
              </a:rPr>
              <a:t>50</a:t>
            </a:r>
            <a:r>
              <a:rPr lang="en-IN" sz="1400" dirty="0">
                <a:latin typeface="Courier"/>
              </a:rPr>
              <a:t>, </a:t>
            </a:r>
            <a:r>
              <a:rPr lang="en-IN" sz="1400" dirty="0" err="1">
                <a:solidFill>
                  <a:srgbClr val="902000"/>
                </a:solidFill>
                <a:latin typeface="Courier"/>
              </a:rPr>
              <a:t>prediction.interval</a:t>
            </a:r>
            <a:r>
              <a:rPr lang="en-IN" sz="1400" dirty="0">
                <a:solidFill>
                  <a:srgbClr val="902000"/>
                </a:solidFill>
                <a:latin typeface="Courier"/>
              </a:rPr>
              <a:t> =</a:t>
            </a:r>
            <a:r>
              <a:rPr lang="en-IN" sz="1400" dirty="0">
                <a:latin typeface="Courier"/>
              </a:rPr>
              <a:t> </a:t>
            </a:r>
            <a:r>
              <a:rPr lang="en-IN" sz="1400" dirty="0">
                <a:solidFill>
                  <a:srgbClr val="007020"/>
                </a:solidFill>
                <a:latin typeface="Courier"/>
              </a:rPr>
              <a:t>TRUE</a:t>
            </a:r>
            <a:r>
              <a:rPr lang="en-IN" sz="1400" dirty="0">
                <a:latin typeface="Courier"/>
              </a:rPr>
              <a:t>)</a:t>
            </a:r>
            <a:br>
              <a:rPr lang="en-IN" sz="1400" dirty="0"/>
            </a:br>
            <a:r>
              <a:rPr lang="en-IN" sz="1400" b="1" dirty="0">
                <a:solidFill>
                  <a:srgbClr val="007020"/>
                </a:solidFill>
                <a:latin typeface="Courier"/>
              </a:rPr>
              <a:t>plot</a:t>
            </a:r>
            <a:r>
              <a:rPr lang="en-IN" sz="1400" dirty="0">
                <a:latin typeface="Courier"/>
              </a:rPr>
              <a:t>(</a:t>
            </a:r>
            <a:r>
              <a:rPr lang="en-IN" sz="1400" dirty="0" err="1">
                <a:latin typeface="Courier"/>
              </a:rPr>
              <a:t>rel_hw</a:t>
            </a:r>
            <a:r>
              <a:rPr lang="en-IN" sz="1400" dirty="0">
                <a:latin typeface="Courier"/>
              </a:rPr>
              <a:t>, </a:t>
            </a:r>
            <a:r>
              <a:rPr lang="en-IN" sz="1400" dirty="0" err="1">
                <a:latin typeface="Courier"/>
              </a:rPr>
              <a:t>pred</a:t>
            </a:r>
            <a:r>
              <a:rPr lang="en-IN" sz="1400" dirty="0">
                <a:latin typeface="Courier"/>
              </a:rPr>
              <a:t>)</a:t>
            </a:r>
          </a:p>
        </p:txBody>
      </p:sp>
      <p:pic>
        <p:nvPicPr>
          <p:cNvPr id="4" name="Picture 3">
            <a:extLst>
              <a:ext uri="{FF2B5EF4-FFF2-40B4-BE49-F238E27FC236}">
                <a16:creationId xmlns:a16="http://schemas.microsoft.com/office/drawing/2014/main" id="{86BCC2DD-D37D-AB48-AF33-5648BD65688B}"/>
              </a:ext>
            </a:extLst>
          </p:cNvPr>
          <p:cNvPicPr>
            <a:picLocks noChangeAspect="1"/>
          </p:cNvPicPr>
          <p:nvPr/>
        </p:nvPicPr>
        <p:blipFill>
          <a:blip r:embed="rId2"/>
          <a:stretch>
            <a:fillRect/>
          </a:stretch>
        </p:blipFill>
        <p:spPr>
          <a:xfrm>
            <a:off x="574158" y="1267392"/>
            <a:ext cx="6794205" cy="5016034"/>
          </a:xfrm>
          <a:prstGeom prst="rect">
            <a:avLst/>
          </a:prstGeom>
          <a:ln>
            <a:solidFill>
              <a:schemeClr val="tx1"/>
            </a:solidFill>
          </a:ln>
        </p:spPr>
      </p:pic>
      <p:sp>
        <p:nvSpPr>
          <p:cNvPr id="5" name="TextBox 4">
            <a:extLst>
              <a:ext uri="{FF2B5EF4-FFF2-40B4-BE49-F238E27FC236}">
                <a16:creationId xmlns:a16="http://schemas.microsoft.com/office/drawing/2014/main" id="{528D4F33-5356-B846-90CD-8F11122E2E3F}"/>
              </a:ext>
            </a:extLst>
          </p:cNvPr>
          <p:cNvSpPr txBox="1"/>
          <p:nvPr/>
        </p:nvSpPr>
        <p:spPr>
          <a:xfrm>
            <a:off x="2955851" y="174200"/>
            <a:ext cx="4157329" cy="369332"/>
          </a:xfrm>
          <a:prstGeom prst="rect">
            <a:avLst/>
          </a:prstGeom>
          <a:noFill/>
        </p:spPr>
        <p:txBody>
          <a:bodyPr wrap="square" rtlCol="0">
            <a:spAutoFit/>
          </a:bodyPr>
          <a:lstStyle/>
          <a:p>
            <a:r>
              <a:rPr lang="en-US" b="1" dirty="0"/>
              <a:t>HOLT’S WINTER FILTERING PLOT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E0D77-FAB7-894E-A614-0C5563E90EB0}"/>
              </a:ext>
            </a:extLst>
          </p:cNvPr>
          <p:cNvSpPr/>
          <p:nvPr/>
        </p:nvSpPr>
        <p:spPr>
          <a:xfrm>
            <a:off x="3263264" y="343971"/>
            <a:ext cx="3881127" cy="400110"/>
          </a:xfrm>
          <a:prstGeom prst="rect">
            <a:avLst/>
          </a:prstGeom>
        </p:spPr>
        <p:txBody>
          <a:bodyPr wrap="none">
            <a:spAutoFit/>
          </a:bodyPr>
          <a:lstStyle/>
          <a:p>
            <a:r>
              <a:rPr lang="en-IN" sz="2000" b="1" dirty="0">
                <a:latin typeface="+mj-lt"/>
              </a:rPr>
              <a:t>ARIMA OUT OF SAMPLE FORECAST</a:t>
            </a:r>
            <a:endParaRPr lang="en-US" sz="2000" b="1" dirty="0">
              <a:latin typeface="+mj-lt"/>
            </a:endParaRPr>
          </a:p>
        </p:txBody>
      </p:sp>
      <p:sp>
        <p:nvSpPr>
          <p:cNvPr id="3" name="Rectangle 2">
            <a:extLst>
              <a:ext uri="{FF2B5EF4-FFF2-40B4-BE49-F238E27FC236}">
                <a16:creationId xmlns:a16="http://schemas.microsoft.com/office/drawing/2014/main" id="{18CA2B25-6E40-934C-9C2C-1427FDE8B6D4}"/>
              </a:ext>
            </a:extLst>
          </p:cNvPr>
          <p:cNvSpPr/>
          <p:nvPr/>
        </p:nvSpPr>
        <p:spPr>
          <a:xfrm>
            <a:off x="700088" y="1406515"/>
            <a:ext cx="7558087" cy="1754326"/>
          </a:xfrm>
          <a:prstGeom prst="rect">
            <a:avLst/>
          </a:prstGeom>
          <a:ln>
            <a:solidFill>
              <a:schemeClr val="tx1"/>
            </a:solidFill>
          </a:ln>
        </p:spPr>
        <p:txBody>
          <a:bodyPr wrap="square">
            <a:spAutoFit/>
          </a:bodyPr>
          <a:lstStyle/>
          <a:p>
            <a:r>
              <a:rPr lang="en-IN" dirty="0">
                <a:latin typeface="Courier"/>
              </a:rPr>
              <a:t>hold &lt;-</a:t>
            </a:r>
            <a:r>
              <a:rPr lang="en-IN" dirty="0">
                <a:solidFill>
                  <a:srgbClr val="4070A0"/>
                </a:solidFill>
                <a:latin typeface="Courier"/>
              </a:rPr>
              <a:t> </a:t>
            </a:r>
            <a:r>
              <a:rPr lang="en-IN" b="1" dirty="0">
                <a:solidFill>
                  <a:srgbClr val="007020"/>
                </a:solidFill>
                <a:latin typeface="Courier"/>
              </a:rPr>
              <a:t>window</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 </a:t>
            </a:r>
            <a:r>
              <a:rPr lang="en-IN" dirty="0">
                <a:solidFill>
                  <a:srgbClr val="902000"/>
                </a:solidFill>
                <a:latin typeface="Courier"/>
              </a:rPr>
              <a:t>start=</a:t>
            </a:r>
            <a:r>
              <a:rPr lang="en-IN" dirty="0">
                <a:solidFill>
                  <a:srgbClr val="40A070"/>
                </a:solidFill>
                <a:latin typeface="Courier"/>
              </a:rPr>
              <a:t>241</a:t>
            </a:r>
            <a:r>
              <a:rPr lang="en-IN" dirty="0">
                <a:latin typeface="Courier"/>
              </a:rPr>
              <a:t>)</a:t>
            </a:r>
            <a:br>
              <a:rPr lang="en-IN" dirty="0"/>
            </a:br>
            <a:r>
              <a:rPr lang="en-IN" dirty="0">
                <a:latin typeface="Courier"/>
              </a:rPr>
              <a:t>fit1_no_holdout &lt;-</a:t>
            </a:r>
            <a:r>
              <a:rPr lang="en-IN" dirty="0">
                <a:solidFill>
                  <a:srgbClr val="4070A0"/>
                </a:solidFill>
                <a:latin typeface="Courier"/>
              </a:rPr>
              <a:t> </a:t>
            </a:r>
            <a:r>
              <a:rPr lang="en-IN" b="1" dirty="0">
                <a:solidFill>
                  <a:srgbClr val="007020"/>
                </a:solidFill>
                <a:latin typeface="Courier"/>
              </a:rPr>
              <a:t>Arima</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r>
              <a:rPr lang="en-IN" dirty="0">
                <a:solidFill>
                  <a:srgbClr val="666666"/>
                </a:solidFill>
                <a:latin typeface="Courier"/>
              </a:rPr>
              <a:t>-</a:t>
            </a:r>
            <a:r>
              <a:rPr lang="en-IN" b="1" dirty="0">
                <a:solidFill>
                  <a:srgbClr val="007020"/>
                </a:solidFill>
                <a:latin typeface="Courier"/>
              </a:rPr>
              <a:t>c</a:t>
            </a:r>
            <a:r>
              <a:rPr lang="en-IN" dirty="0">
                <a:latin typeface="Courier"/>
              </a:rPr>
              <a:t>(</a:t>
            </a:r>
            <a:r>
              <a:rPr lang="en-IN" dirty="0">
                <a:solidFill>
                  <a:srgbClr val="40A070"/>
                </a:solidFill>
                <a:latin typeface="Courier"/>
              </a:rPr>
              <a:t>241</a:t>
            </a:r>
            <a:r>
              <a:rPr lang="en-IN" dirty="0">
                <a:solidFill>
                  <a:srgbClr val="666666"/>
                </a:solidFill>
                <a:latin typeface="Courier"/>
              </a:rPr>
              <a:t>:</a:t>
            </a:r>
            <a:r>
              <a:rPr lang="en-IN" dirty="0">
                <a:solidFill>
                  <a:srgbClr val="40A070"/>
                </a:solidFill>
                <a:latin typeface="Courier"/>
              </a:rPr>
              <a:t>245</a:t>
            </a:r>
            <a:r>
              <a:rPr lang="en-IN" dirty="0">
                <a:latin typeface="Courier"/>
              </a:rPr>
              <a:t>)]), </a:t>
            </a:r>
            <a:r>
              <a:rPr lang="en-IN" dirty="0">
                <a:solidFill>
                  <a:srgbClr val="902000"/>
                </a:solidFill>
                <a:latin typeface="Courier"/>
              </a:rPr>
              <a:t>order=</a:t>
            </a:r>
            <a:r>
              <a:rPr lang="en-IN" b="1" dirty="0">
                <a:solidFill>
                  <a:srgbClr val="007020"/>
                </a:solidFill>
                <a:latin typeface="Courier"/>
              </a:rPr>
              <a:t>c</a:t>
            </a:r>
            <a:r>
              <a:rPr lang="en-IN" dirty="0">
                <a:latin typeface="Courier"/>
              </a:rPr>
              <a:t>(</a:t>
            </a:r>
            <a:r>
              <a:rPr lang="en-IN" dirty="0">
                <a:solidFill>
                  <a:srgbClr val="40A070"/>
                </a:solidFill>
                <a:latin typeface="Courier"/>
              </a:rPr>
              <a:t>1</a:t>
            </a:r>
            <a:r>
              <a:rPr lang="en-IN" dirty="0">
                <a:latin typeface="Courier"/>
              </a:rPr>
              <a:t>,</a:t>
            </a:r>
            <a:r>
              <a:rPr lang="en-IN" dirty="0">
                <a:solidFill>
                  <a:srgbClr val="40A070"/>
                </a:solidFill>
                <a:latin typeface="Courier"/>
              </a:rPr>
              <a:t>0</a:t>
            </a:r>
            <a:r>
              <a:rPr lang="en-IN" dirty="0">
                <a:latin typeface="Courier"/>
              </a:rPr>
              <a:t>,</a:t>
            </a:r>
            <a:r>
              <a:rPr lang="en-IN" dirty="0">
                <a:solidFill>
                  <a:srgbClr val="40A070"/>
                </a:solidFill>
                <a:latin typeface="Courier"/>
              </a:rPr>
              <a:t>1</a:t>
            </a:r>
            <a:r>
              <a:rPr lang="en-IN" dirty="0">
                <a:latin typeface="Courier"/>
              </a:rPr>
              <a:t>),  </a:t>
            </a:r>
            <a:r>
              <a:rPr lang="en-IN" dirty="0">
                <a:solidFill>
                  <a:srgbClr val="902000"/>
                </a:solidFill>
                <a:latin typeface="Courier"/>
              </a:rPr>
              <a:t>seasonal =</a:t>
            </a:r>
            <a:r>
              <a:rPr lang="en-IN" dirty="0">
                <a:latin typeface="Courier"/>
              </a:rPr>
              <a:t> </a:t>
            </a:r>
            <a:r>
              <a:rPr lang="en-IN" b="1" dirty="0">
                <a:solidFill>
                  <a:srgbClr val="007020"/>
                </a:solidFill>
                <a:latin typeface="Courier"/>
              </a:rPr>
              <a:t>list</a:t>
            </a:r>
            <a:r>
              <a:rPr lang="en-IN" dirty="0">
                <a:latin typeface="Courier"/>
              </a:rPr>
              <a:t>(</a:t>
            </a:r>
            <a:r>
              <a:rPr lang="en-IN" dirty="0">
                <a:solidFill>
                  <a:srgbClr val="902000"/>
                </a:solidFill>
                <a:latin typeface="Courier"/>
              </a:rPr>
              <a:t>order =</a:t>
            </a:r>
            <a:r>
              <a:rPr lang="en-IN" dirty="0">
                <a:latin typeface="Courier"/>
              </a:rPr>
              <a:t> </a:t>
            </a:r>
            <a:r>
              <a:rPr lang="en-IN" b="1" dirty="0">
                <a:solidFill>
                  <a:srgbClr val="007020"/>
                </a:solidFill>
                <a:latin typeface="Courier"/>
              </a:rPr>
              <a:t>c</a:t>
            </a:r>
            <a:r>
              <a:rPr lang="en-IN" dirty="0">
                <a:latin typeface="Courier"/>
              </a:rPr>
              <a:t>(</a:t>
            </a:r>
            <a:r>
              <a:rPr lang="en-IN" dirty="0">
                <a:solidFill>
                  <a:srgbClr val="40A070"/>
                </a:solidFill>
                <a:latin typeface="Courier"/>
              </a:rPr>
              <a:t>4</a:t>
            </a:r>
            <a:r>
              <a:rPr lang="en-IN" dirty="0">
                <a:latin typeface="Courier"/>
              </a:rPr>
              <a:t>, </a:t>
            </a:r>
            <a:r>
              <a:rPr lang="en-IN" dirty="0">
                <a:solidFill>
                  <a:srgbClr val="40A070"/>
                </a:solidFill>
                <a:latin typeface="Courier"/>
              </a:rPr>
              <a:t>1</a:t>
            </a:r>
            <a:r>
              <a:rPr lang="en-IN" dirty="0">
                <a:latin typeface="Courier"/>
              </a:rPr>
              <a:t>, </a:t>
            </a:r>
            <a:r>
              <a:rPr lang="en-IN" dirty="0">
                <a:solidFill>
                  <a:srgbClr val="40A070"/>
                </a:solidFill>
                <a:latin typeface="Courier"/>
              </a:rPr>
              <a:t>0</a:t>
            </a:r>
            <a:r>
              <a:rPr lang="en-IN" dirty="0">
                <a:latin typeface="Courier"/>
              </a:rPr>
              <a:t>), </a:t>
            </a:r>
            <a:r>
              <a:rPr lang="en-IN" dirty="0">
                <a:solidFill>
                  <a:srgbClr val="902000"/>
                </a:solidFill>
                <a:latin typeface="Courier"/>
              </a:rPr>
              <a:t>period =</a:t>
            </a:r>
            <a:r>
              <a:rPr lang="en-IN" dirty="0">
                <a:latin typeface="Courier"/>
              </a:rPr>
              <a:t> </a:t>
            </a:r>
            <a:r>
              <a:rPr lang="en-IN" dirty="0">
                <a:solidFill>
                  <a:srgbClr val="40A070"/>
                </a:solidFill>
                <a:latin typeface="Courier"/>
              </a:rPr>
              <a:t>5</a:t>
            </a:r>
            <a:r>
              <a:rPr lang="en-IN" dirty="0">
                <a:latin typeface="Courier"/>
              </a:rPr>
              <a:t>))</a:t>
            </a:r>
            <a:br>
              <a:rPr lang="en-IN" dirty="0"/>
            </a:br>
            <a:r>
              <a:rPr lang="en-IN" dirty="0">
                <a:latin typeface="Courier"/>
              </a:rPr>
              <a:t>fit1_fcast_no_holdout &lt;-</a:t>
            </a:r>
            <a:r>
              <a:rPr lang="en-IN" dirty="0">
                <a:solidFill>
                  <a:srgbClr val="4070A0"/>
                </a:solidFill>
                <a:latin typeface="Courier"/>
              </a:rPr>
              <a:t> </a:t>
            </a:r>
            <a:r>
              <a:rPr lang="en-IN" b="1" dirty="0">
                <a:solidFill>
                  <a:srgbClr val="007020"/>
                </a:solidFill>
                <a:latin typeface="Courier"/>
              </a:rPr>
              <a:t>forecast</a:t>
            </a:r>
            <a:r>
              <a:rPr lang="en-IN" dirty="0">
                <a:latin typeface="Courier"/>
              </a:rPr>
              <a:t>(fit1_no_holdout,</a:t>
            </a:r>
            <a:r>
              <a:rPr lang="en-IN" dirty="0">
                <a:solidFill>
                  <a:srgbClr val="902000"/>
                </a:solidFill>
                <a:latin typeface="Courier"/>
              </a:rPr>
              <a:t>h=</a:t>
            </a:r>
            <a:r>
              <a:rPr lang="en-IN" dirty="0">
                <a:solidFill>
                  <a:srgbClr val="40A070"/>
                </a:solidFill>
                <a:latin typeface="Courier"/>
              </a:rPr>
              <a:t>5</a:t>
            </a:r>
            <a:r>
              <a:rPr lang="en-IN" dirty="0">
                <a:latin typeface="Courier"/>
              </a:rPr>
              <a:t>)</a:t>
            </a:r>
            <a:br>
              <a:rPr lang="en-IN" dirty="0"/>
            </a:br>
            <a:endParaRPr lang="en-US" dirty="0"/>
          </a:p>
        </p:txBody>
      </p:sp>
      <p:sp>
        <p:nvSpPr>
          <p:cNvPr id="4" name="TextBox 3">
            <a:extLst>
              <a:ext uri="{FF2B5EF4-FFF2-40B4-BE49-F238E27FC236}">
                <a16:creationId xmlns:a16="http://schemas.microsoft.com/office/drawing/2014/main" id="{F49C8628-F340-424C-BD01-FEA6B25EEB46}"/>
              </a:ext>
            </a:extLst>
          </p:cNvPr>
          <p:cNvSpPr txBox="1"/>
          <p:nvPr/>
        </p:nvSpPr>
        <p:spPr>
          <a:xfrm>
            <a:off x="700088" y="3957638"/>
            <a:ext cx="7558087"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Here, we are estimating the forecast for our model 2 for 5 days</a:t>
            </a:r>
          </a:p>
        </p:txBody>
      </p:sp>
    </p:spTree>
    <p:extLst>
      <p:ext uri="{BB962C8B-B14F-4D97-AF65-F5344CB8AC3E}">
        <p14:creationId xmlns:p14="http://schemas.microsoft.com/office/powerpoint/2010/main" val="168358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C85576-63A6-FA4B-8F54-9B724A46510A}"/>
              </a:ext>
            </a:extLst>
          </p:cNvPr>
          <p:cNvSpPr/>
          <p:nvPr/>
        </p:nvSpPr>
        <p:spPr>
          <a:xfrm>
            <a:off x="671511" y="1167110"/>
            <a:ext cx="7258051" cy="646331"/>
          </a:xfrm>
          <a:prstGeom prst="rect">
            <a:avLst/>
          </a:prstGeom>
          <a:ln>
            <a:solidFill>
              <a:schemeClr val="tx1"/>
            </a:solidFill>
          </a:ln>
        </p:spPr>
        <p:txBody>
          <a:bodyPr wrap="square">
            <a:spAutoFit/>
          </a:bodyPr>
          <a:lstStyle/>
          <a:p>
            <a:r>
              <a:rPr lang="en-IN" b="1" dirty="0">
                <a:solidFill>
                  <a:srgbClr val="007020"/>
                </a:solidFill>
                <a:latin typeface="Courier"/>
              </a:rPr>
              <a:t>plot</a:t>
            </a:r>
            <a:r>
              <a:rPr lang="en-IN" dirty="0">
                <a:latin typeface="Courier"/>
              </a:rPr>
              <a:t>(fit1_fcast_no_holdout, </a:t>
            </a:r>
            <a:r>
              <a:rPr lang="en-IN" dirty="0">
                <a:solidFill>
                  <a:srgbClr val="902000"/>
                </a:solidFill>
                <a:latin typeface="Courier"/>
              </a:rPr>
              <a:t>main=</a:t>
            </a:r>
            <a:r>
              <a:rPr lang="en-IN" dirty="0">
                <a:solidFill>
                  <a:srgbClr val="4070A0"/>
                </a:solidFill>
                <a:latin typeface="Courier"/>
              </a:rPr>
              <a:t>" "</a:t>
            </a:r>
            <a:r>
              <a:rPr lang="en-IN" dirty="0">
                <a:latin typeface="Courier"/>
              </a:rPr>
              <a:t>)</a:t>
            </a:r>
            <a:br>
              <a:rPr lang="en-IN" dirty="0"/>
            </a:br>
            <a:r>
              <a:rPr lang="en-IN" b="1" dirty="0">
                <a:solidFill>
                  <a:srgbClr val="007020"/>
                </a:solidFill>
                <a:latin typeface="Courier"/>
              </a:rPr>
              <a:t>lines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endParaRPr lang="en-US" dirty="0"/>
          </a:p>
        </p:txBody>
      </p:sp>
      <p:sp>
        <p:nvSpPr>
          <p:cNvPr id="3" name="Rectangle 2">
            <a:extLst>
              <a:ext uri="{FF2B5EF4-FFF2-40B4-BE49-F238E27FC236}">
                <a16:creationId xmlns:a16="http://schemas.microsoft.com/office/drawing/2014/main" id="{F8BB1584-BECD-3843-8FC2-3445D1556ED7}"/>
              </a:ext>
            </a:extLst>
          </p:cNvPr>
          <p:cNvSpPr/>
          <p:nvPr/>
        </p:nvSpPr>
        <p:spPr>
          <a:xfrm>
            <a:off x="2606039" y="315396"/>
            <a:ext cx="4473725" cy="400110"/>
          </a:xfrm>
          <a:prstGeom prst="rect">
            <a:avLst/>
          </a:prstGeom>
        </p:spPr>
        <p:txBody>
          <a:bodyPr wrap="none">
            <a:spAutoFit/>
          </a:bodyPr>
          <a:lstStyle/>
          <a:p>
            <a:r>
              <a:rPr lang="en-IN" sz="2000" b="1" dirty="0">
                <a:latin typeface="+mj-lt"/>
              </a:rPr>
              <a:t>ARIMA OUT OF SAMPLE FORECAST PLOT</a:t>
            </a:r>
            <a:endParaRPr lang="en-US" sz="2000" b="1" dirty="0">
              <a:latin typeface="+mj-lt"/>
            </a:endParaRPr>
          </a:p>
        </p:txBody>
      </p:sp>
      <p:pic>
        <p:nvPicPr>
          <p:cNvPr id="4" name="Picture 3">
            <a:extLst>
              <a:ext uri="{FF2B5EF4-FFF2-40B4-BE49-F238E27FC236}">
                <a16:creationId xmlns:a16="http://schemas.microsoft.com/office/drawing/2014/main" id="{DCEFDCF3-6D73-0542-AC8E-3D8DABA65327}"/>
              </a:ext>
            </a:extLst>
          </p:cNvPr>
          <p:cNvPicPr>
            <a:picLocks noChangeAspect="1"/>
          </p:cNvPicPr>
          <p:nvPr/>
        </p:nvPicPr>
        <p:blipFill>
          <a:blip r:embed="rId2"/>
          <a:stretch>
            <a:fillRect/>
          </a:stretch>
        </p:blipFill>
        <p:spPr>
          <a:xfrm>
            <a:off x="671511" y="1940365"/>
            <a:ext cx="6472238" cy="4778332"/>
          </a:xfrm>
          <a:prstGeom prst="rect">
            <a:avLst/>
          </a:prstGeom>
          <a:ln>
            <a:solidFill>
              <a:schemeClr val="tx1"/>
            </a:solidFill>
          </a:ln>
        </p:spPr>
      </p:pic>
    </p:spTree>
    <p:extLst>
      <p:ext uri="{BB962C8B-B14F-4D97-AF65-F5344CB8AC3E}">
        <p14:creationId xmlns:p14="http://schemas.microsoft.com/office/powerpoint/2010/main" val="193617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D3CE7E-1F5E-1544-99C2-44D3E8DEA872}"/>
              </a:ext>
            </a:extLst>
          </p:cNvPr>
          <p:cNvSpPr txBox="1">
            <a:spLocks/>
          </p:cNvSpPr>
          <p:nvPr/>
        </p:nvSpPr>
        <p:spPr>
          <a:xfrm>
            <a:off x="-400050" y="785813"/>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IN" sz="1000" dirty="0"/>
          </a:p>
          <a:p>
            <a:pPr marL="1270000" indent="0">
              <a:buFont typeface="Arial"/>
              <a:buNone/>
            </a:pPr>
            <a:r>
              <a:rPr lang="en-IN" sz="1000" b="1" dirty="0">
                <a:solidFill>
                  <a:srgbClr val="007020"/>
                </a:solidFill>
                <a:latin typeface="Courier"/>
              </a:rPr>
              <a:t>summary</a:t>
            </a:r>
            <a:r>
              <a:rPr lang="en-IN" sz="1000" dirty="0">
                <a:latin typeface="Courier"/>
              </a:rPr>
              <a:t>(fit1_fcast_no_holdout)</a:t>
            </a:r>
          </a:p>
          <a:p>
            <a:pPr marL="1270000" indent="0">
              <a:buFont typeface="Arial"/>
              <a:buNone/>
            </a:pPr>
            <a:r>
              <a:rPr lang="en-IN" sz="1000" dirty="0">
                <a:latin typeface="Courier"/>
              </a:rPr>
              <a:t>## 
## Forecast method: ARIMA(1,0,1)(4,1,0)[5]
## 
## Model Information:
## Series: </a:t>
            </a:r>
            <a:r>
              <a:rPr lang="en-IN" sz="1000" dirty="0" err="1">
                <a:latin typeface="Courier"/>
              </a:rPr>
              <a:t>ts</a:t>
            </a:r>
            <a:r>
              <a:rPr lang="en-IN" sz="1000" dirty="0">
                <a:latin typeface="Courier"/>
              </a:rPr>
              <a:t>(</a:t>
            </a:r>
            <a:r>
              <a:rPr lang="en-IN" sz="1000" dirty="0" err="1">
                <a:latin typeface="Courier"/>
              </a:rPr>
              <a:t>df$Close</a:t>
            </a:r>
            <a:r>
              <a:rPr lang="en-IN" sz="1000" dirty="0">
                <a:latin typeface="Courier"/>
              </a:rPr>
              <a:t>[-c(241:245)]) 
## ARIMA(1,0,1)(4,1,0)[5] 
## 
## Coefficients:
##          ar1     ma1     sar1     sar2     sar3     sar4
##       0.8829  0.1997  -0.4533  -0.5095  -0.3277  -0.1940
## </a:t>
            </a:r>
            <a:r>
              <a:rPr lang="en-IN" sz="1000" dirty="0" err="1">
                <a:latin typeface="Courier"/>
              </a:rPr>
              <a:t>s.e.</a:t>
            </a:r>
            <a:r>
              <a:rPr lang="en-IN" sz="1000" dirty="0">
                <a:latin typeface="Courier"/>
              </a:rPr>
              <a:t>  0.0359  0.0730   0.0690   0.0697   0.0693   0.0657
## 
## sigma^2 estimated as 23311:  log likelihood=-1514.27
## AIC=3042.55   </a:t>
            </a:r>
            <a:r>
              <a:rPr lang="en-IN" sz="1000" dirty="0" err="1">
                <a:latin typeface="Courier"/>
              </a:rPr>
              <a:t>AICc</a:t>
            </a:r>
            <a:r>
              <a:rPr lang="en-IN" sz="1000" dirty="0">
                <a:latin typeface="Courier"/>
              </a:rPr>
              <a:t>=3043.04   BIC=3066.77
## 
## Error measures:
##                    ME     RMSE      MAE        MPE      MAPE     MASE
## Training set 8.698701 149.1397 107.0502 0.07252796 0.9869897 1.079239
##                     ACF1
## Training set 0.003540183
## 
## Forecasts:
##     Point Forecast    Lo 80    Hi 80    Lo 95    Hi 95
## 241       11550.76 11355.09 11746.42 11251.51 11850.00
## 242       11571.31 11282.94 11859.69 11130.29 12012.34
## 243       11543.24 11199.53 11886.96 11017.58 12068.91
## 244       11468.72 11087.40 11850.04 10885.55 12051.90
## 245       11582.06 11173.83 11990.30 10957.72 12206.41</a:t>
            </a:r>
          </a:p>
        </p:txBody>
      </p:sp>
      <p:sp>
        <p:nvSpPr>
          <p:cNvPr id="3" name="TextBox 2">
            <a:extLst>
              <a:ext uri="{FF2B5EF4-FFF2-40B4-BE49-F238E27FC236}">
                <a16:creationId xmlns:a16="http://schemas.microsoft.com/office/drawing/2014/main" id="{5415D4A1-EE94-2C4C-84E4-53534FDF8C70}"/>
              </a:ext>
            </a:extLst>
          </p:cNvPr>
          <p:cNvSpPr txBox="1"/>
          <p:nvPr/>
        </p:nvSpPr>
        <p:spPr>
          <a:xfrm>
            <a:off x="600075" y="914400"/>
            <a:ext cx="6586538" cy="5600700"/>
          </a:xfrm>
          <a:prstGeom prst="rect">
            <a:avLst/>
          </a:prstGeom>
          <a:noFill/>
          <a:ln>
            <a:solidFill>
              <a:schemeClr val="tx1"/>
            </a:solidFill>
          </a:ln>
        </p:spPr>
        <p:txBody>
          <a:bodyPr wrap="square" rtlCol="0">
            <a:spAutoFit/>
          </a:bodyPr>
          <a:lstStyle/>
          <a:p>
            <a:endParaRPr lang="en-US" dirty="0"/>
          </a:p>
        </p:txBody>
      </p:sp>
      <p:sp>
        <p:nvSpPr>
          <p:cNvPr id="4" name="Rectangle 3">
            <a:extLst>
              <a:ext uri="{FF2B5EF4-FFF2-40B4-BE49-F238E27FC236}">
                <a16:creationId xmlns:a16="http://schemas.microsoft.com/office/drawing/2014/main" id="{476C884E-CDED-7D41-9D4A-91F9057991F9}"/>
              </a:ext>
            </a:extLst>
          </p:cNvPr>
          <p:cNvSpPr/>
          <p:nvPr/>
        </p:nvSpPr>
        <p:spPr>
          <a:xfrm>
            <a:off x="2606039" y="315396"/>
            <a:ext cx="5104282" cy="400110"/>
          </a:xfrm>
          <a:prstGeom prst="rect">
            <a:avLst/>
          </a:prstGeom>
        </p:spPr>
        <p:txBody>
          <a:bodyPr wrap="none">
            <a:spAutoFit/>
          </a:bodyPr>
          <a:lstStyle/>
          <a:p>
            <a:r>
              <a:rPr lang="en-IN" sz="2000" b="1" dirty="0">
                <a:latin typeface="+mj-lt"/>
              </a:rPr>
              <a:t>ARIMA OUT OF SAMPLE FORECAST SUMMARY</a:t>
            </a:r>
            <a:endParaRPr lang="en-US" sz="2000" b="1" dirty="0">
              <a:latin typeface="+mj-lt"/>
            </a:endParaRPr>
          </a:p>
        </p:txBody>
      </p:sp>
    </p:spTree>
    <p:extLst>
      <p:ext uri="{BB962C8B-B14F-4D97-AF65-F5344CB8AC3E}">
        <p14:creationId xmlns:p14="http://schemas.microsoft.com/office/powerpoint/2010/main" val="2097204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B0EBA0-ACDD-7C46-86C6-A529F9DD9DC2}"/>
              </a:ext>
            </a:extLst>
          </p:cNvPr>
          <p:cNvSpPr/>
          <p:nvPr/>
        </p:nvSpPr>
        <p:spPr>
          <a:xfrm>
            <a:off x="-585789" y="786616"/>
            <a:ext cx="9572625" cy="1754326"/>
          </a:xfrm>
          <a:prstGeom prst="rect">
            <a:avLst/>
          </a:prstGeom>
        </p:spPr>
        <p:txBody>
          <a:bodyPr wrap="square">
            <a:spAutoFit/>
          </a:bodyPr>
          <a:lstStyle/>
          <a:p>
            <a:pPr marL="1270000" indent="0">
              <a:buFont typeface="Arial"/>
              <a:buNone/>
            </a:pPr>
            <a:r>
              <a:rPr lang="en-IN" i="1" dirty="0">
                <a:solidFill>
                  <a:srgbClr val="60A0B0"/>
                </a:solidFill>
                <a:latin typeface="Courier"/>
              </a:rPr>
              <a:t># For SES</a:t>
            </a:r>
            <a:br>
              <a:rPr lang="en-IN" dirty="0"/>
            </a:br>
            <a:r>
              <a:rPr lang="en-IN" dirty="0">
                <a:latin typeface="Courier"/>
              </a:rPr>
              <a:t>hold &lt;-</a:t>
            </a:r>
            <a:r>
              <a:rPr lang="en-IN" dirty="0">
                <a:solidFill>
                  <a:srgbClr val="4070A0"/>
                </a:solidFill>
                <a:latin typeface="Courier"/>
              </a:rPr>
              <a:t> </a:t>
            </a:r>
            <a:r>
              <a:rPr lang="en-IN" b="1" dirty="0">
                <a:solidFill>
                  <a:srgbClr val="007020"/>
                </a:solidFill>
                <a:latin typeface="Courier"/>
              </a:rPr>
              <a:t>window</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 </a:t>
            </a:r>
            <a:r>
              <a:rPr lang="en-IN" dirty="0">
                <a:solidFill>
                  <a:srgbClr val="902000"/>
                </a:solidFill>
                <a:latin typeface="Courier"/>
              </a:rPr>
              <a:t>start=</a:t>
            </a:r>
            <a:r>
              <a:rPr lang="en-IN" dirty="0">
                <a:solidFill>
                  <a:srgbClr val="40A070"/>
                </a:solidFill>
                <a:latin typeface="Courier"/>
              </a:rPr>
              <a:t>241</a:t>
            </a:r>
            <a:r>
              <a:rPr lang="en-IN" dirty="0">
                <a:latin typeface="Courier"/>
              </a:rPr>
              <a:t>)</a:t>
            </a:r>
            <a:br>
              <a:rPr lang="en-IN" dirty="0"/>
            </a:br>
            <a:r>
              <a:rPr lang="en-IN" dirty="0">
                <a:latin typeface="Courier"/>
              </a:rPr>
              <a:t>fit1_no_holdout &lt;-</a:t>
            </a:r>
            <a:r>
              <a:rPr lang="en-IN" dirty="0">
                <a:solidFill>
                  <a:srgbClr val="4070A0"/>
                </a:solidFill>
                <a:latin typeface="Courier"/>
              </a:rPr>
              <a:t> </a:t>
            </a:r>
            <a:r>
              <a:rPr lang="en-IN" b="1" dirty="0" err="1">
                <a:solidFill>
                  <a:srgbClr val="007020"/>
                </a:solidFill>
                <a:latin typeface="Courier"/>
              </a:rPr>
              <a:t>ses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r>
              <a:rPr lang="en-IN" dirty="0">
                <a:solidFill>
                  <a:srgbClr val="666666"/>
                </a:solidFill>
                <a:latin typeface="Courier"/>
              </a:rPr>
              <a:t>-</a:t>
            </a:r>
            <a:r>
              <a:rPr lang="en-IN" b="1" dirty="0">
                <a:solidFill>
                  <a:srgbClr val="007020"/>
                </a:solidFill>
                <a:latin typeface="Courier"/>
              </a:rPr>
              <a:t>c</a:t>
            </a:r>
            <a:r>
              <a:rPr lang="en-IN" dirty="0">
                <a:latin typeface="Courier"/>
              </a:rPr>
              <a:t>(</a:t>
            </a:r>
            <a:r>
              <a:rPr lang="en-IN" dirty="0">
                <a:solidFill>
                  <a:srgbClr val="40A070"/>
                </a:solidFill>
                <a:latin typeface="Courier"/>
              </a:rPr>
              <a:t>241</a:t>
            </a:r>
            <a:r>
              <a:rPr lang="en-IN" dirty="0">
                <a:solidFill>
                  <a:srgbClr val="666666"/>
                </a:solidFill>
                <a:latin typeface="Courier"/>
              </a:rPr>
              <a:t>:</a:t>
            </a:r>
            <a:r>
              <a:rPr lang="en-IN" dirty="0">
                <a:solidFill>
                  <a:srgbClr val="40A070"/>
                </a:solidFill>
                <a:latin typeface="Courier"/>
              </a:rPr>
              <a:t>245</a:t>
            </a:r>
            <a:r>
              <a:rPr lang="en-IN" dirty="0">
                <a:latin typeface="Courier"/>
              </a:rPr>
              <a:t>)]))</a:t>
            </a:r>
            <a:br>
              <a:rPr lang="en-IN" dirty="0"/>
            </a:br>
            <a:r>
              <a:rPr lang="en-IN" dirty="0">
                <a:latin typeface="Courier"/>
              </a:rPr>
              <a:t>fit1_fcast_no_holdout &lt;-</a:t>
            </a:r>
            <a:r>
              <a:rPr lang="en-IN" dirty="0">
                <a:solidFill>
                  <a:srgbClr val="4070A0"/>
                </a:solidFill>
                <a:latin typeface="Courier"/>
              </a:rPr>
              <a:t> </a:t>
            </a:r>
            <a:r>
              <a:rPr lang="en-IN" b="1" dirty="0">
                <a:solidFill>
                  <a:srgbClr val="007020"/>
                </a:solidFill>
                <a:latin typeface="Courier"/>
              </a:rPr>
              <a:t>forecast</a:t>
            </a:r>
            <a:r>
              <a:rPr lang="en-IN" dirty="0">
                <a:latin typeface="Courier"/>
              </a:rPr>
              <a:t>(fit1_no_holdout,</a:t>
            </a:r>
            <a:r>
              <a:rPr lang="en-IN" dirty="0">
                <a:solidFill>
                  <a:srgbClr val="902000"/>
                </a:solidFill>
                <a:latin typeface="Courier"/>
              </a:rPr>
              <a:t>h=</a:t>
            </a:r>
            <a:r>
              <a:rPr lang="en-IN" dirty="0">
                <a:solidFill>
                  <a:srgbClr val="40A070"/>
                </a:solidFill>
                <a:latin typeface="Courier"/>
              </a:rPr>
              <a:t>5</a:t>
            </a:r>
            <a:r>
              <a:rPr lang="en-IN" dirty="0">
                <a:latin typeface="Courier"/>
              </a:rPr>
              <a:t>)</a:t>
            </a:r>
            <a:br>
              <a:rPr lang="en-IN" dirty="0"/>
            </a:br>
            <a:r>
              <a:rPr lang="en-IN" b="1" dirty="0">
                <a:solidFill>
                  <a:srgbClr val="007020"/>
                </a:solidFill>
                <a:latin typeface="Courier"/>
              </a:rPr>
              <a:t>plot</a:t>
            </a:r>
            <a:r>
              <a:rPr lang="en-IN" dirty="0">
                <a:latin typeface="Courier"/>
              </a:rPr>
              <a:t>(fit1_fcast_no_holdout, </a:t>
            </a:r>
            <a:r>
              <a:rPr lang="en-IN" dirty="0">
                <a:solidFill>
                  <a:srgbClr val="902000"/>
                </a:solidFill>
                <a:latin typeface="Courier"/>
              </a:rPr>
              <a:t>main=</a:t>
            </a:r>
            <a:r>
              <a:rPr lang="en-IN" dirty="0">
                <a:solidFill>
                  <a:srgbClr val="4070A0"/>
                </a:solidFill>
                <a:latin typeface="Courier"/>
              </a:rPr>
              <a:t>" "</a:t>
            </a:r>
            <a:r>
              <a:rPr lang="en-IN" dirty="0">
                <a:latin typeface="Courier"/>
              </a:rPr>
              <a:t>)</a:t>
            </a:r>
            <a:br>
              <a:rPr lang="en-IN" dirty="0"/>
            </a:br>
            <a:r>
              <a:rPr lang="en-IN" b="1" dirty="0">
                <a:solidFill>
                  <a:srgbClr val="007020"/>
                </a:solidFill>
                <a:latin typeface="Courier"/>
              </a:rPr>
              <a:t>lines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p>
        </p:txBody>
      </p:sp>
      <p:sp>
        <p:nvSpPr>
          <p:cNvPr id="3" name="TextBox 2">
            <a:extLst>
              <a:ext uri="{FF2B5EF4-FFF2-40B4-BE49-F238E27FC236}">
                <a16:creationId xmlns:a16="http://schemas.microsoft.com/office/drawing/2014/main" id="{D91AF2D2-DB0F-D242-AAB2-D9C908F8E6FF}"/>
              </a:ext>
            </a:extLst>
          </p:cNvPr>
          <p:cNvSpPr txBox="1"/>
          <p:nvPr/>
        </p:nvSpPr>
        <p:spPr>
          <a:xfrm>
            <a:off x="3043238" y="271463"/>
            <a:ext cx="3814762" cy="400110"/>
          </a:xfrm>
          <a:prstGeom prst="rect">
            <a:avLst/>
          </a:prstGeom>
          <a:noFill/>
        </p:spPr>
        <p:txBody>
          <a:bodyPr wrap="square" rtlCol="0">
            <a:spAutoFit/>
          </a:bodyPr>
          <a:lstStyle/>
          <a:p>
            <a:r>
              <a:rPr lang="en-US" sz="2000" b="1" dirty="0"/>
              <a:t>SES OUT OF SAMPLE FORECAST</a:t>
            </a:r>
          </a:p>
        </p:txBody>
      </p:sp>
      <p:pic>
        <p:nvPicPr>
          <p:cNvPr id="4" name="Picture 3">
            <a:extLst>
              <a:ext uri="{FF2B5EF4-FFF2-40B4-BE49-F238E27FC236}">
                <a16:creationId xmlns:a16="http://schemas.microsoft.com/office/drawing/2014/main" id="{0720827C-222A-7947-812E-AAB30D28937B}"/>
              </a:ext>
            </a:extLst>
          </p:cNvPr>
          <p:cNvPicPr>
            <a:picLocks noChangeAspect="1"/>
          </p:cNvPicPr>
          <p:nvPr/>
        </p:nvPicPr>
        <p:blipFill>
          <a:blip r:embed="rId2"/>
          <a:stretch>
            <a:fillRect/>
          </a:stretch>
        </p:blipFill>
        <p:spPr>
          <a:xfrm>
            <a:off x="721517" y="2655985"/>
            <a:ext cx="6958012" cy="3691868"/>
          </a:xfrm>
          <a:prstGeom prst="rect">
            <a:avLst/>
          </a:prstGeom>
          <a:ln>
            <a:solidFill>
              <a:schemeClr val="tx1"/>
            </a:solidFill>
          </a:ln>
        </p:spPr>
      </p:pic>
    </p:spTree>
    <p:extLst>
      <p:ext uri="{BB962C8B-B14F-4D97-AF65-F5344CB8AC3E}">
        <p14:creationId xmlns:p14="http://schemas.microsoft.com/office/powerpoint/2010/main" val="193458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50B9654-D9E6-9646-9EBF-6375A7187F98}"/>
              </a:ext>
            </a:extLst>
          </p:cNvPr>
          <p:cNvSpPr txBox="1">
            <a:spLocks/>
          </p:cNvSpPr>
          <p:nvPr/>
        </p:nvSpPr>
        <p:spPr>
          <a:xfrm>
            <a:off x="-528637" y="28575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IN" sz="1000" dirty="0"/>
          </a:p>
          <a:p>
            <a:pPr marL="1270000" indent="0">
              <a:buFont typeface="Arial"/>
              <a:buNone/>
            </a:pPr>
            <a:r>
              <a:rPr lang="en-IN" sz="1000" b="1" dirty="0">
                <a:solidFill>
                  <a:srgbClr val="007020"/>
                </a:solidFill>
                <a:latin typeface="Courier"/>
              </a:rPr>
              <a:t>summary</a:t>
            </a:r>
            <a:r>
              <a:rPr lang="en-IN" sz="1000" dirty="0">
                <a:latin typeface="Courier"/>
              </a:rPr>
              <a:t>(fit1_fcast_no_holdout)</a:t>
            </a:r>
          </a:p>
          <a:p>
            <a:pPr marL="1270000" indent="0">
              <a:buFont typeface="Arial"/>
              <a:buNone/>
            </a:pPr>
            <a:r>
              <a:rPr lang="en-IN" sz="1000" dirty="0">
                <a:latin typeface="Courier"/>
              </a:rPr>
              <a:t>## 
## Forecast method: Simple exponential smoothing
## 
## Model Information:
## Simple exponential smoothing 
## 
## Call:
##  </a:t>
            </a:r>
            <a:r>
              <a:rPr lang="en-IN" sz="1000" dirty="0" err="1">
                <a:latin typeface="Courier"/>
              </a:rPr>
              <a:t>ses</a:t>
            </a:r>
            <a:r>
              <a:rPr lang="en-IN" sz="1000" dirty="0">
                <a:latin typeface="Courier"/>
              </a:rPr>
              <a:t>(y = </a:t>
            </a:r>
            <a:r>
              <a:rPr lang="en-IN" sz="1000" dirty="0" err="1">
                <a:latin typeface="Courier"/>
              </a:rPr>
              <a:t>ts</a:t>
            </a:r>
            <a:r>
              <a:rPr lang="en-IN" sz="1000" dirty="0">
                <a:latin typeface="Courier"/>
              </a:rPr>
              <a:t>(</a:t>
            </a:r>
            <a:r>
              <a:rPr lang="en-IN" sz="1000" dirty="0" err="1">
                <a:latin typeface="Courier"/>
              </a:rPr>
              <a:t>df$Close</a:t>
            </a:r>
            <a:r>
              <a:rPr lang="en-IN" sz="1000" dirty="0">
                <a:latin typeface="Courier"/>
              </a:rPr>
              <a:t>[-c(241:245)])) 
## 
##   Smoothing parameters:
##     alpha = 0.9999 
## 
##   Initial states:
##     l = 9917.9666 
## 
##   sigma:  145.9803
## 
##      AIC     </a:t>
            </a:r>
            <a:r>
              <a:rPr lang="en-IN" sz="1000" dirty="0" err="1">
                <a:latin typeface="Courier"/>
              </a:rPr>
              <a:t>AICc</a:t>
            </a:r>
            <a:r>
              <a:rPr lang="en-IN" sz="1000" dirty="0">
                <a:latin typeface="Courier"/>
              </a:rPr>
              <a:t>      BIC 
## 3711.411 3711.513 3721.853 
## 
## Error measures:
##                    ME     RMSE      MAE        MPE      MAPE      MASE
## Training set 6.722611 145.3707 98.83741 0.05400645 0.9073021 0.9964415
##                   ACF1
## Training set 0.1205099
## 
## Forecasts:
##     Point Forecast    Lo 80    Hi 80    Lo 95    Hi 95
## 241       11531.23 11344.15 11718.31 11245.12 11817.35
## 242       11531.23 11266.67 11795.79 11126.62 11935.84
## 243       11531.23 11207.22 11855.24 11035.70 12026.77
## 244       11531.23 11157.10 11905.37 10959.04 12103.42
## 245       11531.23 11112.94 11949.52 10891.51 12170.96</a:t>
            </a:r>
          </a:p>
        </p:txBody>
      </p:sp>
      <p:sp>
        <p:nvSpPr>
          <p:cNvPr id="3" name="TextBox 2">
            <a:extLst>
              <a:ext uri="{FF2B5EF4-FFF2-40B4-BE49-F238E27FC236}">
                <a16:creationId xmlns:a16="http://schemas.microsoft.com/office/drawing/2014/main" id="{C8BC23FE-DB33-3544-A6C6-ED9F95442407}"/>
              </a:ext>
            </a:extLst>
          </p:cNvPr>
          <p:cNvSpPr txBox="1"/>
          <p:nvPr/>
        </p:nvSpPr>
        <p:spPr>
          <a:xfrm>
            <a:off x="528637" y="428625"/>
            <a:ext cx="6886575" cy="6429375"/>
          </a:xfrm>
          <a:prstGeom prst="rect">
            <a:avLst/>
          </a:prstGeom>
          <a:noFill/>
          <a:ln>
            <a:solidFill>
              <a:schemeClr val="tx1"/>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EE47D7F3-5973-0B43-A372-3BE0E2FA2FE9}"/>
              </a:ext>
            </a:extLst>
          </p:cNvPr>
          <p:cNvSpPr txBox="1"/>
          <p:nvPr/>
        </p:nvSpPr>
        <p:spPr>
          <a:xfrm>
            <a:off x="2614613" y="85695"/>
            <a:ext cx="5086350" cy="400110"/>
          </a:xfrm>
          <a:prstGeom prst="rect">
            <a:avLst/>
          </a:prstGeom>
          <a:noFill/>
        </p:spPr>
        <p:txBody>
          <a:bodyPr wrap="square" rtlCol="0">
            <a:spAutoFit/>
          </a:bodyPr>
          <a:lstStyle/>
          <a:p>
            <a:r>
              <a:rPr lang="en-US" sz="2000" b="1" dirty="0"/>
              <a:t>SES OUT OF SAMPLE FORECAST SUMMARY</a:t>
            </a:r>
          </a:p>
        </p:txBody>
      </p:sp>
    </p:spTree>
    <p:extLst>
      <p:ext uri="{BB962C8B-B14F-4D97-AF65-F5344CB8AC3E}">
        <p14:creationId xmlns:p14="http://schemas.microsoft.com/office/powerpoint/2010/main" val="241045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1A60DA-8999-1846-8BDB-D6DEEE23B575}"/>
              </a:ext>
            </a:extLst>
          </p:cNvPr>
          <p:cNvSpPr/>
          <p:nvPr/>
        </p:nvSpPr>
        <p:spPr>
          <a:xfrm>
            <a:off x="-771527" y="558016"/>
            <a:ext cx="9129713" cy="1754326"/>
          </a:xfrm>
          <a:prstGeom prst="rect">
            <a:avLst/>
          </a:prstGeom>
        </p:spPr>
        <p:txBody>
          <a:bodyPr wrap="square">
            <a:spAutoFit/>
          </a:bodyPr>
          <a:lstStyle/>
          <a:p>
            <a:pPr marL="1270000" indent="0">
              <a:buFont typeface="Arial"/>
              <a:buNone/>
            </a:pPr>
            <a:br>
              <a:rPr lang="en-IN" dirty="0"/>
            </a:br>
            <a:r>
              <a:rPr lang="en-IN" dirty="0">
                <a:latin typeface="Courier"/>
              </a:rPr>
              <a:t>hold &lt;-</a:t>
            </a:r>
            <a:r>
              <a:rPr lang="en-IN" dirty="0">
                <a:solidFill>
                  <a:srgbClr val="4070A0"/>
                </a:solidFill>
                <a:latin typeface="Courier"/>
              </a:rPr>
              <a:t> </a:t>
            </a:r>
            <a:r>
              <a:rPr lang="en-IN" b="1" dirty="0">
                <a:solidFill>
                  <a:srgbClr val="007020"/>
                </a:solidFill>
                <a:latin typeface="Courier"/>
              </a:rPr>
              <a:t>window</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 </a:t>
            </a:r>
            <a:r>
              <a:rPr lang="en-IN" dirty="0">
                <a:solidFill>
                  <a:srgbClr val="902000"/>
                </a:solidFill>
                <a:latin typeface="Courier"/>
              </a:rPr>
              <a:t>start=</a:t>
            </a:r>
            <a:r>
              <a:rPr lang="en-IN" dirty="0">
                <a:solidFill>
                  <a:srgbClr val="40A070"/>
                </a:solidFill>
                <a:latin typeface="Courier"/>
              </a:rPr>
              <a:t>241</a:t>
            </a:r>
            <a:r>
              <a:rPr lang="en-IN" dirty="0">
                <a:latin typeface="Courier"/>
              </a:rPr>
              <a:t>)</a:t>
            </a:r>
            <a:br>
              <a:rPr lang="en-IN" dirty="0"/>
            </a:br>
            <a:r>
              <a:rPr lang="en-IN" dirty="0">
                <a:latin typeface="Courier"/>
              </a:rPr>
              <a:t>fit1_no_holdout &lt;-</a:t>
            </a:r>
            <a:r>
              <a:rPr lang="en-IN" dirty="0">
                <a:solidFill>
                  <a:srgbClr val="4070A0"/>
                </a:solidFill>
                <a:latin typeface="Courier"/>
              </a:rPr>
              <a:t> </a:t>
            </a:r>
            <a:r>
              <a:rPr lang="en-IN" b="1" dirty="0">
                <a:solidFill>
                  <a:srgbClr val="007020"/>
                </a:solidFill>
                <a:latin typeface="Courier"/>
              </a:rPr>
              <a:t>holt</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r>
              <a:rPr lang="en-IN" dirty="0">
                <a:solidFill>
                  <a:srgbClr val="666666"/>
                </a:solidFill>
                <a:latin typeface="Courier"/>
              </a:rPr>
              <a:t>-</a:t>
            </a:r>
            <a:r>
              <a:rPr lang="en-IN" b="1" dirty="0">
                <a:solidFill>
                  <a:srgbClr val="007020"/>
                </a:solidFill>
                <a:latin typeface="Courier"/>
              </a:rPr>
              <a:t>c</a:t>
            </a:r>
            <a:r>
              <a:rPr lang="en-IN" dirty="0">
                <a:latin typeface="Courier"/>
              </a:rPr>
              <a:t>(</a:t>
            </a:r>
            <a:r>
              <a:rPr lang="en-IN" dirty="0">
                <a:solidFill>
                  <a:srgbClr val="40A070"/>
                </a:solidFill>
                <a:latin typeface="Courier"/>
              </a:rPr>
              <a:t>241</a:t>
            </a:r>
            <a:r>
              <a:rPr lang="en-IN" dirty="0">
                <a:solidFill>
                  <a:srgbClr val="666666"/>
                </a:solidFill>
                <a:latin typeface="Courier"/>
              </a:rPr>
              <a:t>:</a:t>
            </a:r>
            <a:r>
              <a:rPr lang="en-IN" dirty="0">
                <a:solidFill>
                  <a:srgbClr val="40A070"/>
                </a:solidFill>
                <a:latin typeface="Courier"/>
              </a:rPr>
              <a:t>245</a:t>
            </a:r>
            <a:r>
              <a:rPr lang="en-IN" dirty="0">
                <a:latin typeface="Courier"/>
              </a:rPr>
              <a:t>)]))</a:t>
            </a:r>
            <a:br>
              <a:rPr lang="en-IN" dirty="0"/>
            </a:br>
            <a:r>
              <a:rPr lang="en-IN" dirty="0">
                <a:latin typeface="Courier"/>
              </a:rPr>
              <a:t>fit1_fcast_no_holdout &lt;-</a:t>
            </a:r>
            <a:r>
              <a:rPr lang="en-IN" dirty="0">
                <a:solidFill>
                  <a:srgbClr val="4070A0"/>
                </a:solidFill>
                <a:latin typeface="Courier"/>
              </a:rPr>
              <a:t> </a:t>
            </a:r>
            <a:r>
              <a:rPr lang="en-IN" b="1" dirty="0">
                <a:solidFill>
                  <a:srgbClr val="007020"/>
                </a:solidFill>
                <a:latin typeface="Courier"/>
              </a:rPr>
              <a:t>forecast</a:t>
            </a:r>
            <a:r>
              <a:rPr lang="en-IN" dirty="0">
                <a:latin typeface="Courier"/>
              </a:rPr>
              <a:t>(fit1_no_holdout,</a:t>
            </a:r>
            <a:r>
              <a:rPr lang="en-IN" dirty="0">
                <a:solidFill>
                  <a:srgbClr val="902000"/>
                </a:solidFill>
                <a:latin typeface="Courier"/>
              </a:rPr>
              <a:t>h=</a:t>
            </a:r>
            <a:r>
              <a:rPr lang="en-IN" dirty="0">
                <a:solidFill>
                  <a:srgbClr val="40A070"/>
                </a:solidFill>
                <a:latin typeface="Courier"/>
              </a:rPr>
              <a:t>5</a:t>
            </a:r>
            <a:r>
              <a:rPr lang="en-IN" dirty="0">
                <a:latin typeface="Courier"/>
              </a:rPr>
              <a:t>)</a:t>
            </a:r>
            <a:br>
              <a:rPr lang="en-IN" dirty="0"/>
            </a:br>
            <a:r>
              <a:rPr lang="en-IN" b="1" dirty="0">
                <a:solidFill>
                  <a:srgbClr val="007020"/>
                </a:solidFill>
                <a:latin typeface="Courier"/>
              </a:rPr>
              <a:t>plot</a:t>
            </a:r>
            <a:r>
              <a:rPr lang="en-IN" dirty="0">
                <a:latin typeface="Courier"/>
              </a:rPr>
              <a:t>(fit1_fcast_no_holdout, </a:t>
            </a:r>
            <a:r>
              <a:rPr lang="en-IN" dirty="0">
                <a:solidFill>
                  <a:srgbClr val="902000"/>
                </a:solidFill>
                <a:latin typeface="Courier"/>
              </a:rPr>
              <a:t>main=</a:t>
            </a:r>
            <a:r>
              <a:rPr lang="en-IN" dirty="0">
                <a:solidFill>
                  <a:srgbClr val="4070A0"/>
                </a:solidFill>
                <a:latin typeface="Courier"/>
              </a:rPr>
              <a:t>" "</a:t>
            </a:r>
            <a:r>
              <a:rPr lang="en-IN" dirty="0">
                <a:latin typeface="Courier"/>
              </a:rPr>
              <a:t>)</a:t>
            </a:r>
            <a:br>
              <a:rPr lang="en-IN" dirty="0"/>
            </a:br>
            <a:r>
              <a:rPr lang="en-IN" b="1" dirty="0">
                <a:solidFill>
                  <a:srgbClr val="007020"/>
                </a:solidFill>
                <a:latin typeface="Courier"/>
              </a:rPr>
              <a:t>lines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p>
        </p:txBody>
      </p:sp>
      <p:sp>
        <p:nvSpPr>
          <p:cNvPr id="3" name="TextBox 2">
            <a:extLst>
              <a:ext uri="{FF2B5EF4-FFF2-40B4-BE49-F238E27FC236}">
                <a16:creationId xmlns:a16="http://schemas.microsoft.com/office/drawing/2014/main" id="{8981DF07-7926-764F-922D-5949230B30BC}"/>
              </a:ext>
            </a:extLst>
          </p:cNvPr>
          <p:cNvSpPr txBox="1"/>
          <p:nvPr/>
        </p:nvSpPr>
        <p:spPr>
          <a:xfrm>
            <a:off x="3043237" y="271463"/>
            <a:ext cx="4471987" cy="400110"/>
          </a:xfrm>
          <a:prstGeom prst="rect">
            <a:avLst/>
          </a:prstGeom>
          <a:noFill/>
        </p:spPr>
        <p:txBody>
          <a:bodyPr wrap="square" rtlCol="0">
            <a:spAutoFit/>
          </a:bodyPr>
          <a:lstStyle/>
          <a:p>
            <a:r>
              <a:rPr lang="en-US" sz="2000" b="1" dirty="0"/>
              <a:t>HOLT’S OUT OF SAMPLE FORECAST</a:t>
            </a:r>
          </a:p>
        </p:txBody>
      </p:sp>
      <p:pic>
        <p:nvPicPr>
          <p:cNvPr id="4" name="Picture 3">
            <a:extLst>
              <a:ext uri="{FF2B5EF4-FFF2-40B4-BE49-F238E27FC236}">
                <a16:creationId xmlns:a16="http://schemas.microsoft.com/office/drawing/2014/main" id="{19A8E31C-9790-5F4A-BCCD-5DDFDD960C7E}"/>
              </a:ext>
            </a:extLst>
          </p:cNvPr>
          <p:cNvPicPr>
            <a:picLocks noChangeAspect="1"/>
          </p:cNvPicPr>
          <p:nvPr/>
        </p:nvPicPr>
        <p:blipFill>
          <a:blip r:embed="rId2"/>
          <a:stretch>
            <a:fillRect/>
          </a:stretch>
        </p:blipFill>
        <p:spPr>
          <a:xfrm>
            <a:off x="500060" y="2312342"/>
            <a:ext cx="7015164" cy="4429125"/>
          </a:xfrm>
          <a:prstGeom prst="rect">
            <a:avLst/>
          </a:prstGeom>
          <a:ln>
            <a:solidFill>
              <a:schemeClr val="tx1"/>
            </a:solidFill>
          </a:ln>
        </p:spPr>
      </p:pic>
    </p:spTree>
    <p:extLst>
      <p:ext uri="{BB962C8B-B14F-4D97-AF65-F5344CB8AC3E}">
        <p14:creationId xmlns:p14="http://schemas.microsoft.com/office/powerpoint/2010/main" val="3101435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DB0DF5-EC7B-E844-96C6-492E9FFE5328}"/>
              </a:ext>
            </a:extLst>
          </p:cNvPr>
          <p:cNvSpPr txBox="1">
            <a:spLocks/>
          </p:cNvSpPr>
          <p:nvPr/>
        </p:nvSpPr>
        <p:spPr>
          <a:xfrm>
            <a:off x="-785813" y="485805"/>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IN" sz="900" dirty="0"/>
          </a:p>
          <a:p>
            <a:pPr marL="1270000" indent="0">
              <a:buFont typeface="Arial"/>
              <a:buNone/>
            </a:pPr>
            <a:r>
              <a:rPr lang="en-IN" sz="900" b="1" dirty="0">
                <a:solidFill>
                  <a:srgbClr val="007020"/>
                </a:solidFill>
                <a:latin typeface="Courier"/>
              </a:rPr>
              <a:t>summary</a:t>
            </a:r>
            <a:r>
              <a:rPr lang="en-IN" sz="900" dirty="0">
                <a:latin typeface="Courier"/>
              </a:rPr>
              <a:t>(fit1_fcast_no_holdout)</a:t>
            </a:r>
          </a:p>
          <a:p>
            <a:pPr marL="1270000" indent="0">
              <a:buFont typeface="Arial"/>
              <a:buNone/>
            </a:pPr>
            <a:r>
              <a:rPr lang="en-IN" sz="900" dirty="0">
                <a:latin typeface="Courier"/>
              </a:rPr>
              <a:t>## 
## Forecast method: Holt's method
## 
## Model Information:
## Holt's method 
## 
## Call:
##  holt(y = </a:t>
            </a:r>
            <a:r>
              <a:rPr lang="en-IN" sz="900" dirty="0" err="1">
                <a:latin typeface="Courier"/>
              </a:rPr>
              <a:t>ts</a:t>
            </a:r>
            <a:r>
              <a:rPr lang="en-IN" sz="900" dirty="0">
                <a:latin typeface="Courier"/>
              </a:rPr>
              <a:t>(</a:t>
            </a:r>
            <a:r>
              <a:rPr lang="en-IN" sz="900" dirty="0" err="1">
                <a:latin typeface="Courier"/>
              </a:rPr>
              <a:t>df$Close</a:t>
            </a:r>
            <a:r>
              <a:rPr lang="en-IN" sz="900" dirty="0">
                <a:latin typeface="Courier"/>
              </a:rPr>
              <a:t>[-c(241:245)])) 
## 
##   Smoothing parameters:
##     alpha = 0.9989 
##     beta  = 0.0001 
## 
##   Initial states:
##     l = 9885.2429 
##     b = 7.0074 
## 
##   sigma:  146.4616
## 
##      AIC     </a:t>
            </a:r>
            <a:r>
              <a:rPr lang="en-IN" sz="900" dirty="0" err="1">
                <a:latin typeface="Courier"/>
              </a:rPr>
              <a:t>AICc</a:t>
            </a:r>
            <a:r>
              <a:rPr lang="en-IN" sz="900" dirty="0">
                <a:latin typeface="Courier"/>
              </a:rPr>
              <a:t>      BIC 
## 3714.966 3715.222 3732.369 
## 
## Error measures:
##                      ME     RMSE      MAE         MPE      MAPE    MASE
## Training set -0.1505809 145.2359 99.33422 -0.01010877 0.9123759 1.00145
##                   ACF1
## Training set 0.1213388
## 
## Forecasts:
##     Point Forecast    Lo 80    Hi 80    Lo 95    Hi 95
## 241       11538.06 11350.36 11725.76 11251.00 11825.12
## 242       11545.06 11279.75 11810.37 11139.30 11950.82
## 243       11552.07 11227.17 11876.96 11055.18 12048.95
## 244       11559.07 11183.93 11934.21 10985.34 12132.80
## 245       11566.07 11146.66 11985.49 10924.63 12207.52</a:t>
            </a:r>
          </a:p>
        </p:txBody>
      </p:sp>
      <p:sp>
        <p:nvSpPr>
          <p:cNvPr id="3" name="TextBox 2">
            <a:extLst>
              <a:ext uri="{FF2B5EF4-FFF2-40B4-BE49-F238E27FC236}">
                <a16:creationId xmlns:a16="http://schemas.microsoft.com/office/drawing/2014/main" id="{8DD6F8DA-AFED-0949-B0A1-ADC07E020A2B}"/>
              </a:ext>
            </a:extLst>
          </p:cNvPr>
          <p:cNvSpPr txBox="1"/>
          <p:nvPr/>
        </p:nvSpPr>
        <p:spPr>
          <a:xfrm>
            <a:off x="2400299" y="285750"/>
            <a:ext cx="5400676" cy="400110"/>
          </a:xfrm>
          <a:prstGeom prst="rect">
            <a:avLst/>
          </a:prstGeom>
          <a:noFill/>
        </p:spPr>
        <p:txBody>
          <a:bodyPr wrap="square" rtlCol="0">
            <a:spAutoFit/>
          </a:bodyPr>
          <a:lstStyle/>
          <a:p>
            <a:r>
              <a:rPr lang="en-US" sz="2000" b="1" dirty="0"/>
              <a:t>HOLT’S OUT OF SAMPLE FORECAST SUMMARY</a:t>
            </a:r>
          </a:p>
        </p:txBody>
      </p:sp>
      <p:sp>
        <p:nvSpPr>
          <p:cNvPr id="7" name="TextBox 6">
            <a:extLst>
              <a:ext uri="{FF2B5EF4-FFF2-40B4-BE49-F238E27FC236}">
                <a16:creationId xmlns:a16="http://schemas.microsoft.com/office/drawing/2014/main" id="{7D7BBE61-4AF2-8E48-96DB-4FF45409671D}"/>
              </a:ext>
            </a:extLst>
          </p:cNvPr>
          <p:cNvSpPr txBox="1"/>
          <p:nvPr/>
        </p:nvSpPr>
        <p:spPr>
          <a:xfrm>
            <a:off x="414338" y="685860"/>
            <a:ext cx="6915150" cy="6057840"/>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70960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003" y="970613"/>
            <a:ext cx="8229600" cy="4525963"/>
          </a:xfrm>
        </p:spPr>
        <p:txBody>
          <a:bodyPr>
            <a:noAutofit/>
          </a:bodyPr>
          <a:lstStyle/>
          <a:p>
            <a:pPr marL="0" lvl="0" indent="0">
              <a:buNone/>
            </a:pPr>
            <a:endParaRPr sz="1200" dirty="0"/>
          </a:p>
          <a:p>
            <a:pPr marL="1270000" lvl="0" indent="0">
              <a:buNone/>
            </a:pPr>
            <a:r>
              <a:rPr lang="en-US" sz="1200" b="1" dirty="0">
                <a:solidFill>
                  <a:srgbClr val="007020"/>
                </a:solidFill>
                <a:latin typeface="Courier"/>
              </a:rPr>
              <a:t>-&gt; </a:t>
            </a:r>
            <a:r>
              <a:rPr sz="1200" b="1" dirty="0" err="1">
                <a:solidFill>
                  <a:srgbClr val="007020"/>
                </a:solidFill>
                <a:latin typeface="Courier"/>
              </a:rPr>
              <a:t>adf.test</a:t>
            </a:r>
            <a:r>
              <a:rPr sz="1200" dirty="0">
                <a:latin typeface="Courier"/>
              </a:rPr>
              <a:t>(</a:t>
            </a:r>
            <a:r>
              <a:rPr sz="1200" dirty="0" err="1">
                <a:latin typeface="Courier"/>
              </a:rPr>
              <a:t>df</a:t>
            </a:r>
            <a:r>
              <a:rPr sz="1200" dirty="0" err="1">
                <a:solidFill>
                  <a:srgbClr val="666666"/>
                </a:solidFill>
                <a:latin typeface="Courier"/>
              </a:rPr>
              <a:t>$</a:t>
            </a:r>
            <a:r>
              <a:rPr sz="1200" dirty="0" err="1">
                <a:latin typeface="Courier"/>
              </a:rPr>
              <a:t>Close</a:t>
            </a:r>
            <a:r>
              <a:rPr sz="1200" dirty="0">
                <a:latin typeface="Courier"/>
              </a:rPr>
              <a:t>, </a:t>
            </a:r>
            <a:r>
              <a:rPr sz="1200" dirty="0">
                <a:solidFill>
                  <a:srgbClr val="902000"/>
                </a:solidFill>
                <a:latin typeface="Courier"/>
              </a:rPr>
              <a:t>alternative=</a:t>
            </a:r>
            <a:r>
              <a:rPr sz="1200" dirty="0">
                <a:solidFill>
                  <a:srgbClr val="4070A0"/>
                </a:solidFill>
                <a:latin typeface="Courier"/>
              </a:rPr>
              <a:t>"stationary"</a:t>
            </a:r>
            <a:r>
              <a:rPr sz="1200" dirty="0">
                <a:latin typeface="Courier"/>
              </a:rPr>
              <a:t>, </a:t>
            </a:r>
            <a:r>
              <a:rPr sz="1200" dirty="0">
                <a:solidFill>
                  <a:srgbClr val="902000"/>
                </a:solidFill>
                <a:latin typeface="Courier"/>
              </a:rPr>
              <a:t>k=</a:t>
            </a:r>
            <a:r>
              <a:rPr sz="1200" dirty="0">
                <a:solidFill>
                  <a:srgbClr val="40A070"/>
                </a:solidFill>
                <a:latin typeface="Courier"/>
              </a:rPr>
              <a:t>6</a:t>
            </a:r>
            <a:r>
              <a:rPr sz="1200" dirty="0">
                <a:latin typeface="Courier"/>
              </a:rPr>
              <a:t>) </a:t>
            </a:r>
            <a:endParaRPr lang="en-US" sz="1200" dirty="0">
              <a:latin typeface="Courier"/>
            </a:endParaRPr>
          </a:p>
          <a:p>
            <a:pPr marL="1270000" lvl="0" indent="0">
              <a:buNone/>
            </a:pPr>
            <a:endParaRPr lang="en-US" sz="1200" dirty="0">
              <a:latin typeface="Courier"/>
            </a:endParaRPr>
          </a:p>
          <a:p>
            <a:pPr marL="1270000" lvl="0" indent="0">
              <a:buNone/>
            </a:pPr>
            <a:r>
              <a:rPr lang="en-US" sz="1400" b="1" dirty="0">
                <a:latin typeface="Courier"/>
              </a:rPr>
              <a:t>OUTPUT</a:t>
            </a:r>
          </a:p>
          <a:p>
            <a:pPr marL="1270000" lvl="0" indent="0">
              <a:buNone/>
            </a:pPr>
            <a:r>
              <a:rPr sz="1200" dirty="0">
                <a:latin typeface="Courier"/>
              </a:rPr>
              <a:t>
##  Augmented Dickey-Fuller Test
## 
## data:  </a:t>
            </a:r>
            <a:r>
              <a:rPr sz="1200" dirty="0" err="1">
                <a:latin typeface="Courier"/>
              </a:rPr>
              <a:t>df$Close</a:t>
            </a:r>
            <a:r>
              <a:rPr sz="1200" dirty="0">
                <a:latin typeface="Courier"/>
              </a:rPr>
              <a:t>
## Dickey-Fuller = -3.2543, Lag order = 6, p-value = 0.07941
## alternative hypothesis: stationary</a:t>
            </a:r>
            <a:endParaRPr lang="en-US" sz="1200" dirty="0">
              <a:latin typeface="Courier"/>
            </a:endParaRPr>
          </a:p>
          <a:p>
            <a:pPr marL="1270000" lvl="0" indent="0">
              <a:buNone/>
            </a:pPr>
            <a:endParaRPr lang="en-US" sz="1200" dirty="0">
              <a:latin typeface="Courier"/>
            </a:endParaRPr>
          </a:p>
          <a:p>
            <a:pPr marL="1270000" lvl="0" indent="0">
              <a:buNone/>
            </a:pPr>
            <a:endParaRPr sz="1200" dirty="0">
              <a:latin typeface="Courier"/>
            </a:endParaRPr>
          </a:p>
          <a:p>
            <a:pPr marL="1270000" lvl="0" indent="0">
              <a:buNone/>
            </a:pPr>
            <a:endParaRPr lang="en-US" sz="1200" b="1" dirty="0">
              <a:solidFill>
                <a:srgbClr val="007020"/>
              </a:solidFill>
              <a:latin typeface="Courier"/>
            </a:endParaRPr>
          </a:p>
          <a:p>
            <a:pPr marL="1270000" lvl="0" indent="0">
              <a:buNone/>
            </a:pPr>
            <a:r>
              <a:rPr lang="en-US" sz="1200" b="1" dirty="0">
                <a:solidFill>
                  <a:srgbClr val="007020"/>
                </a:solidFill>
                <a:latin typeface="Courier"/>
              </a:rPr>
              <a:t>-&gt; </a:t>
            </a:r>
            <a:r>
              <a:rPr sz="1200" b="1" dirty="0" err="1">
                <a:solidFill>
                  <a:srgbClr val="007020"/>
                </a:solidFill>
                <a:latin typeface="Courier"/>
              </a:rPr>
              <a:t>adf.test</a:t>
            </a:r>
            <a:r>
              <a:rPr sz="1200" dirty="0">
                <a:latin typeface="Courier"/>
              </a:rPr>
              <a:t>(</a:t>
            </a:r>
            <a:r>
              <a:rPr sz="1200" dirty="0" err="1">
                <a:latin typeface="Courier"/>
              </a:rPr>
              <a:t>df</a:t>
            </a:r>
            <a:r>
              <a:rPr sz="1200" dirty="0" err="1">
                <a:solidFill>
                  <a:srgbClr val="666666"/>
                </a:solidFill>
                <a:latin typeface="Courier"/>
              </a:rPr>
              <a:t>$</a:t>
            </a:r>
            <a:r>
              <a:rPr sz="1200" dirty="0" err="1">
                <a:latin typeface="Courier"/>
              </a:rPr>
              <a:t>Close</a:t>
            </a:r>
            <a:r>
              <a:rPr sz="1200" dirty="0">
                <a:latin typeface="Courier"/>
              </a:rPr>
              <a:t>, </a:t>
            </a:r>
            <a:r>
              <a:rPr sz="1200" dirty="0">
                <a:solidFill>
                  <a:srgbClr val="902000"/>
                </a:solidFill>
                <a:latin typeface="Courier"/>
              </a:rPr>
              <a:t>alternative=</a:t>
            </a:r>
            <a:r>
              <a:rPr sz="1200" dirty="0">
                <a:solidFill>
                  <a:srgbClr val="4070A0"/>
                </a:solidFill>
                <a:latin typeface="Courier"/>
              </a:rPr>
              <a:t>"stationary"</a:t>
            </a:r>
            <a:r>
              <a:rPr sz="1200" dirty="0">
                <a:latin typeface="Courier"/>
              </a:rPr>
              <a:t>, </a:t>
            </a:r>
            <a:r>
              <a:rPr sz="1200" dirty="0">
                <a:solidFill>
                  <a:srgbClr val="902000"/>
                </a:solidFill>
                <a:latin typeface="Courier"/>
              </a:rPr>
              <a:t>k=</a:t>
            </a:r>
            <a:r>
              <a:rPr sz="1200" dirty="0">
                <a:solidFill>
                  <a:srgbClr val="40A070"/>
                </a:solidFill>
                <a:latin typeface="Courier"/>
              </a:rPr>
              <a:t>12</a:t>
            </a:r>
            <a:r>
              <a:rPr sz="1200" dirty="0">
                <a:latin typeface="Courier"/>
              </a:rPr>
              <a:t>)</a:t>
            </a:r>
          </a:p>
          <a:p>
            <a:pPr marL="1270000" lvl="0" indent="0">
              <a:buNone/>
            </a:pPr>
            <a:endParaRPr lang="en-US" sz="1200" dirty="0">
              <a:latin typeface="Courier"/>
            </a:endParaRPr>
          </a:p>
          <a:p>
            <a:pPr marL="1270000" lvl="0" indent="0">
              <a:buNone/>
            </a:pPr>
            <a:r>
              <a:rPr lang="en-US" sz="1400" b="1" dirty="0">
                <a:latin typeface="Courier"/>
              </a:rPr>
              <a:t>OUTPUT</a:t>
            </a:r>
            <a:r>
              <a:rPr sz="1200" dirty="0">
                <a:latin typeface="Courier"/>
              </a:rPr>
              <a:t>
</a:t>
            </a:r>
            <a:endParaRPr lang="en-US" sz="1200" dirty="0">
              <a:latin typeface="Courier"/>
            </a:endParaRPr>
          </a:p>
          <a:p>
            <a:pPr marL="1270000" lvl="0" indent="0">
              <a:buNone/>
            </a:pPr>
            <a:endParaRPr lang="en-IN" sz="1200" dirty="0">
              <a:latin typeface="Courier"/>
            </a:endParaRPr>
          </a:p>
          <a:p>
            <a:pPr marL="1270000" lvl="0" indent="0">
              <a:buNone/>
            </a:pPr>
            <a:r>
              <a:rPr sz="1200" dirty="0">
                <a:latin typeface="Courier"/>
              </a:rPr>
              <a:t>##  Augmented Dickey-Fuller Test
## 
## data:  </a:t>
            </a:r>
            <a:r>
              <a:rPr sz="1200" dirty="0" err="1">
                <a:latin typeface="Courier"/>
              </a:rPr>
              <a:t>df$Close</a:t>
            </a:r>
            <a:r>
              <a:rPr sz="1200" dirty="0">
                <a:latin typeface="Courier"/>
              </a:rPr>
              <a:t>
## Dickey-Fuller = -2.4947, Lag order = 12, p-value = 0.3677
## alternative hypothesis: stationary</a:t>
            </a:r>
            <a:br>
              <a:rPr sz="1200" dirty="0"/>
            </a:br>
            <a:br>
              <a:rPr sz="1200" dirty="0"/>
            </a:br>
            <a:endParaRPr sz="1200" i="1" dirty="0">
              <a:solidFill>
                <a:srgbClr val="60A0B0"/>
              </a:solidFill>
              <a:latin typeface="Courier"/>
            </a:endParaRPr>
          </a:p>
        </p:txBody>
      </p:sp>
      <p:sp>
        <p:nvSpPr>
          <p:cNvPr id="4" name="TextBox 3">
            <a:extLst>
              <a:ext uri="{FF2B5EF4-FFF2-40B4-BE49-F238E27FC236}">
                <a16:creationId xmlns:a16="http://schemas.microsoft.com/office/drawing/2014/main" id="{79A15273-B443-3B41-B536-82CBF95FDDC6}"/>
              </a:ext>
            </a:extLst>
          </p:cNvPr>
          <p:cNvSpPr txBox="1"/>
          <p:nvPr/>
        </p:nvSpPr>
        <p:spPr>
          <a:xfrm>
            <a:off x="3049365" y="253157"/>
            <a:ext cx="3636335" cy="400110"/>
          </a:xfrm>
          <a:prstGeom prst="rect">
            <a:avLst/>
          </a:prstGeom>
          <a:noFill/>
        </p:spPr>
        <p:txBody>
          <a:bodyPr wrap="square" rtlCol="0">
            <a:spAutoFit/>
          </a:bodyPr>
          <a:lstStyle/>
          <a:p>
            <a:r>
              <a:rPr lang="en-US" sz="2000" b="1" dirty="0"/>
              <a:t>ADF TEST FOR TREND SERIES</a:t>
            </a:r>
          </a:p>
        </p:txBody>
      </p:sp>
      <p:sp>
        <p:nvSpPr>
          <p:cNvPr id="5" name="TextBox 4">
            <a:extLst>
              <a:ext uri="{FF2B5EF4-FFF2-40B4-BE49-F238E27FC236}">
                <a16:creationId xmlns:a16="http://schemas.microsoft.com/office/drawing/2014/main" id="{264E1D20-E17B-F542-8CBB-E72A82703685}"/>
              </a:ext>
            </a:extLst>
          </p:cNvPr>
          <p:cNvSpPr txBox="1"/>
          <p:nvPr/>
        </p:nvSpPr>
        <p:spPr>
          <a:xfrm>
            <a:off x="512280" y="1147445"/>
            <a:ext cx="5943601" cy="369332"/>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A765A381-7512-3748-A6A3-CED44B6F2532}"/>
              </a:ext>
            </a:extLst>
          </p:cNvPr>
          <p:cNvSpPr txBox="1"/>
          <p:nvPr/>
        </p:nvSpPr>
        <p:spPr>
          <a:xfrm>
            <a:off x="512279" y="1948889"/>
            <a:ext cx="5943602" cy="1477328"/>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B41D2DE8-51E8-6246-A614-75F91B963D9D}"/>
              </a:ext>
            </a:extLst>
          </p:cNvPr>
          <p:cNvSpPr txBox="1"/>
          <p:nvPr/>
        </p:nvSpPr>
        <p:spPr>
          <a:xfrm>
            <a:off x="512278" y="3785156"/>
            <a:ext cx="5943601"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1F8DF306-E08F-3C47-BB96-171B43C3F900}"/>
              </a:ext>
            </a:extLst>
          </p:cNvPr>
          <p:cNvSpPr txBox="1"/>
          <p:nvPr/>
        </p:nvSpPr>
        <p:spPr>
          <a:xfrm>
            <a:off x="512277" y="4770290"/>
            <a:ext cx="5943601" cy="1477328"/>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p:txBody>
      </p:sp>
      <p:sp>
        <p:nvSpPr>
          <p:cNvPr id="9" name="Rectangle 8">
            <a:extLst>
              <a:ext uri="{FF2B5EF4-FFF2-40B4-BE49-F238E27FC236}">
                <a16:creationId xmlns:a16="http://schemas.microsoft.com/office/drawing/2014/main" id="{68E2D44E-A12C-CA42-BC4C-D4361C8F488B}"/>
              </a:ext>
            </a:extLst>
          </p:cNvPr>
          <p:cNvSpPr/>
          <p:nvPr/>
        </p:nvSpPr>
        <p:spPr>
          <a:xfrm>
            <a:off x="6847972" y="2272055"/>
            <a:ext cx="1754375" cy="2308324"/>
          </a:xfrm>
          <a:prstGeom prst="rect">
            <a:avLst/>
          </a:prstGeom>
          <a:solidFill>
            <a:schemeClr val="accent1">
              <a:lumMod val="60000"/>
              <a:lumOff val="40000"/>
            </a:schemeClr>
          </a:solidFill>
          <a:ln>
            <a:solidFill>
              <a:schemeClr val="tx1"/>
            </a:solidFill>
          </a:ln>
        </p:spPr>
        <p:txBody>
          <a:bodyPr wrap="square">
            <a:spAutoFit/>
          </a:bodyPr>
          <a:lstStyle/>
          <a:p>
            <a:pPr algn="ctr"/>
            <a:r>
              <a:rPr lang="en-IN" dirty="0">
                <a:solidFill>
                  <a:srgbClr val="202124"/>
                </a:solidFill>
                <a:latin typeface="Roboto"/>
              </a:rPr>
              <a:t>The p-value of the ADF test is greater than 0.05 which is statistically proving that the data is non stationary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CA2184-7673-8A41-BBC3-84EA285EEC0C}"/>
              </a:ext>
            </a:extLst>
          </p:cNvPr>
          <p:cNvSpPr/>
          <p:nvPr/>
        </p:nvSpPr>
        <p:spPr>
          <a:xfrm>
            <a:off x="-685801" y="1214498"/>
            <a:ext cx="9729788" cy="3139321"/>
          </a:xfrm>
          <a:prstGeom prst="rect">
            <a:avLst/>
          </a:prstGeom>
        </p:spPr>
        <p:txBody>
          <a:bodyPr wrap="square">
            <a:spAutoFit/>
          </a:bodyPr>
          <a:lstStyle/>
          <a:p>
            <a:pPr marL="1270000" indent="0">
              <a:buFont typeface="Arial"/>
              <a:buNone/>
            </a:pPr>
            <a:br>
              <a:rPr lang="en-IN" dirty="0"/>
            </a:br>
            <a:r>
              <a:rPr lang="en-IN" dirty="0">
                <a:latin typeface="Courier"/>
              </a:rPr>
              <a:t>hold &lt;-</a:t>
            </a:r>
            <a:r>
              <a:rPr lang="en-IN" dirty="0">
                <a:solidFill>
                  <a:srgbClr val="4070A0"/>
                </a:solidFill>
                <a:latin typeface="Courier"/>
              </a:rPr>
              <a:t> </a:t>
            </a:r>
            <a:r>
              <a:rPr lang="en-IN" b="1" dirty="0">
                <a:solidFill>
                  <a:srgbClr val="007020"/>
                </a:solidFill>
                <a:latin typeface="Courier"/>
              </a:rPr>
              <a:t>window</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 </a:t>
            </a:r>
            <a:r>
              <a:rPr lang="en-IN" dirty="0">
                <a:solidFill>
                  <a:srgbClr val="902000"/>
                </a:solidFill>
                <a:latin typeface="Courier"/>
              </a:rPr>
              <a:t>start=</a:t>
            </a:r>
            <a:r>
              <a:rPr lang="en-IN" dirty="0">
                <a:solidFill>
                  <a:srgbClr val="40A070"/>
                </a:solidFill>
                <a:latin typeface="Courier"/>
              </a:rPr>
              <a:t>241</a:t>
            </a:r>
            <a:r>
              <a:rPr lang="en-IN" dirty="0">
                <a:latin typeface="Courier"/>
              </a:rPr>
              <a:t>)</a:t>
            </a:r>
            <a:br>
              <a:rPr lang="en-IN" dirty="0"/>
            </a:br>
            <a:r>
              <a:rPr lang="en-IN" dirty="0">
                <a:latin typeface="Courier"/>
              </a:rPr>
              <a:t>y &lt;-</a:t>
            </a:r>
            <a:r>
              <a:rPr lang="en-IN" dirty="0">
                <a:solidFill>
                  <a:srgbClr val="4070A0"/>
                </a:solidFill>
                <a:latin typeface="Courier"/>
              </a:rPr>
              <a:t> </a:t>
            </a:r>
            <a:r>
              <a:rPr lang="en-IN" b="1" dirty="0" err="1">
                <a:solidFill>
                  <a:srgbClr val="007020"/>
                </a:solidFill>
                <a:latin typeface="Courier"/>
              </a:rPr>
              <a:t>ts</a:t>
            </a:r>
            <a:r>
              <a:rPr lang="en-IN" dirty="0">
                <a:latin typeface="Courier"/>
              </a:rPr>
              <a:t>(</a:t>
            </a:r>
            <a:r>
              <a:rPr lang="en-IN" b="1" dirty="0" err="1">
                <a:solidFill>
                  <a:srgbClr val="007020"/>
                </a:solidFill>
                <a:latin typeface="Courier"/>
              </a:rPr>
              <a:t>data.matrix</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 </a:t>
            </a:r>
            <a:r>
              <a:rPr lang="en-IN" dirty="0">
                <a:solidFill>
                  <a:srgbClr val="902000"/>
                </a:solidFill>
                <a:latin typeface="Courier"/>
              </a:rPr>
              <a:t>start =</a:t>
            </a:r>
            <a:r>
              <a:rPr lang="en-IN" dirty="0">
                <a:latin typeface="Courier"/>
              </a:rPr>
              <a:t> </a:t>
            </a:r>
            <a:r>
              <a:rPr lang="en-IN" b="1" dirty="0" err="1">
                <a:solidFill>
                  <a:srgbClr val="007020"/>
                </a:solidFill>
                <a:latin typeface="Courier"/>
              </a:rPr>
              <a:t>as.Date</a:t>
            </a:r>
            <a:r>
              <a:rPr lang="en-IN" dirty="0">
                <a:latin typeface="Courier"/>
              </a:rPr>
              <a:t>(</a:t>
            </a:r>
            <a:r>
              <a:rPr lang="en-IN" dirty="0">
                <a:solidFill>
                  <a:srgbClr val="4070A0"/>
                </a:solidFill>
                <a:latin typeface="Courier"/>
              </a:rPr>
              <a:t>"2019-01-01"</a:t>
            </a:r>
            <a:r>
              <a:rPr lang="en-IN" dirty="0">
                <a:latin typeface="Courier"/>
              </a:rPr>
              <a:t>), </a:t>
            </a:r>
            <a:r>
              <a:rPr lang="en-IN" dirty="0">
                <a:solidFill>
                  <a:srgbClr val="902000"/>
                </a:solidFill>
                <a:latin typeface="Courier"/>
              </a:rPr>
              <a:t>end =</a:t>
            </a:r>
            <a:r>
              <a:rPr lang="en-IN" dirty="0">
                <a:latin typeface="Courier"/>
              </a:rPr>
              <a:t> </a:t>
            </a:r>
            <a:r>
              <a:rPr lang="en-IN" b="1" dirty="0" err="1">
                <a:solidFill>
                  <a:srgbClr val="007020"/>
                </a:solidFill>
                <a:latin typeface="Courier"/>
              </a:rPr>
              <a:t>as.Date</a:t>
            </a:r>
            <a:r>
              <a:rPr lang="en-IN" dirty="0">
                <a:latin typeface="Courier"/>
              </a:rPr>
              <a:t> (</a:t>
            </a:r>
            <a:r>
              <a:rPr lang="en-IN" dirty="0">
                <a:solidFill>
                  <a:srgbClr val="4070A0"/>
                </a:solidFill>
                <a:latin typeface="Courier"/>
              </a:rPr>
              <a:t>"2019-12-26"</a:t>
            </a:r>
            <a:r>
              <a:rPr lang="en-IN" dirty="0">
                <a:latin typeface="Courier"/>
              </a:rPr>
              <a:t>), </a:t>
            </a:r>
            <a:r>
              <a:rPr lang="en-IN" dirty="0">
                <a:solidFill>
                  <a:srgbClr val="902000"/>
                </a:solidFill>
                <a:latin typeface="Courier"/>
              </a:rPr>
              <a:t>frequency=</a:t>
            </a:r>
            <a:r>
              <a:rPr lang="en-IN" dirty="0">
                <a:solidFill>
                  <a:srgbClr val="40A070"/>
                </a:solidFill>
                <a:latin typeface="Courier"/>
              </a:rPr>
              <a:t>5</a:t>
            </a:r>
            <a:r>
              <a:rPr lang="en-IN" dirty="0">
                <a:latin typeface="Courier"/>
              </a:rPr>
              <a:t>)</a:t>
            </a:r>
            <a:br>
              <a:rPr lang="en-IN" dirty="0"/>
            </a:br>
            <a:r>
              <a:rPr lang="en-IN" dirty="0">
                <a:latin typeface="Courier"/>
              </a:rPr>
              <a:t>fit1_no_holdout &lt;-</a:t>
            </a:r>
            <a:r>
              <a:rPr lang="en-IN" dirty="0">
                <a:solidFill>
                  <a:srgbClr val="4070A0"/>
                </a:solidFill>
                <a:latin typeface="Courier"/>
              </a:rPr>
              <a:t> </a:t>
            </a:r>
            <a:r>
              <a:rPr lang="en-IN" b="1" dirty="0" err="1">
                <a:solidFill>
                  <a:srgbClr val="007020"/>
                </a:solidFill>
                <a:latin typeface="Courier"/>
              </a:rPr>
              <a:t>HoltWinters</a:t>
            </a:r>
            <a:r>
              <a:rPr lang="en-IN" dirty="0">
                <a:latin typeface="Courier"/>
              </a:rPr>
              <a:t>(y, </a:t>
            </a:r>
            <a:r>
              <a:rPr lang="en-IN" dirty="0">
                <a:solidFill>
                  <a:srgbClr val="902000"/>
                </a:solidFill>
                <a:latin typeface="Courier"/>
              </a:rPr>
              <a:t>seasonal =</a:t>
            </a:r>
            <a:r>
              <a:rPr lang="en-IN" dirty="0">
                <a:latin typeface="Courier"/>
              </a:rPr>
              <a:t> </a:t>
            </a:r>
            <a:r>
              <a:rPr lang="en-IN" dirty="0">
                <a:solidFill>
                  <a:srgbClr val="4070A0"/>
                </a:solidFill>
                <a:latin typeface="Courier"/>
              </a:rPr>
              <a:t>"</a:t>
            </a:r>
            <a:r>
              <a:rPr lang="en-IN" dirty="0" err="1">
                <a:solidFill>
                  <a:srgbClr val="4070A0"/>
                </a:solidFill>
                <a:latin typeface="Courier"/>
              </a:rPr>
              <a:t>mult</a:t>
            </a:r>
            <a:r>
              <a:rPr lang="en-IN" dirty="0">
                <a:solidFill>
                  <a:srgbClr val="4070A0"/>
                </a:solidFill>
                <a:latin typeface="Courier"/>
              </a:rPr>
              <a:t>"</a:t>
            </a:r>
            <a:r>
              <a:rPr lang="en-IN" dirty="0">
                <a:latin typeface="Courier"/>
              </a:rPr>
              <a:t>)</a:t>
            </a:r>
          </a:p>
          <a:p>
            <a:pPr marL="1270000" indent="0">
              <a:buFont typeface="Arial"/>
              <a:buNone/>
            </a:pPr>
            <a:r>
              <a:rPr lang="en-IN" dirty="0">
                <a:latin typeface="Courier"/>
              </a:rPr>
              <a:t>## Warning in </a:t>
            </a:r>
            <a:r>
              <a:rPr lang="en-IN" dirty="0" err="1">
                <a:latin typeface="Courier"/>
              </a:rPr>
              <a:t>HoltWinters</a:t>
            </a:r>
            <a:r>
              <a:rPr lang="en-IN" dirty="0">
                <a:latin typeface="Courier"/>
              </a:rPr>
              <a:t>(y, seasonal = "</a:t>
            </a:r>
            <a:r>
              <a:rPr lang="en-IN" dirty="0" err="1">
                <a:latin typeface="Courier"/>
              </a:rPr>
              <a:t>mult</a:t>
            </a:r>
            <a:r>
              <a:rPr lang="en-IN" dirty="0">
                <a:latin typeface="Courier"/>
              </a:rPr>
              <a:t>"): optimization difficulties: ERROR:
## ABNORMAL_TERMINATION_IN_LNSRCH</a:t>
            </a:r>
          </a:p>
          <a:p>
            <a:pPr marL="1270000" indent="0">
              <a:buFont typeface="Arial"/>
              <a:buNone/>
            </a:pPr>
            <a:r>
              <a:rPr lang="en-IN" dirty="0">
                <a:latin typeface="Courier"/>
              </a:rPr>
              <a:t>fit1_fcast_no_holdout &lt;-</a:t>
            </a:r>
            <a:r>
              <a:rPr lang="en-IN" dirty="0">
                <a:solidFill>
                  <a:srgbClr val="4070A0"/>
                </a:solidFill>
                <a:latin typeface="Courier"/>
              </a:rPr>
              <a:t> </a:t>
            </a:r>
            <a:r>
              <a:rPr lang="en-IN" b="1" dirty="0">
                <a:solidFill>
                  <a:srgbClr val="007020"/>
                </a:solidFill>
                <a:latin typeface="Courier"/>
              </a:rPr>
              <a:t>forecast</a:t>
            </a:r>
            <a:r>
              <a:rPr lang="en-IN" dirty="0">
                <a:latin typeface="Courier"/>
              </a:rPr>
              <a:t>(fit1_no_holdout,</a:t>
            </a:r>
            <a:r>
              <a:rPr lang="en-IN" dirty="0">
                <a:solidFill>
                  <a:srgbClr val="902000"/>
                </a:solidFill>
                <a:latin typeface="Courier"/>
              </a:rPr>
              <a:t>h=</a:t>
            </a:r>
            <a:r>
              <a:rPr lang="en-IN" dirty="0">
                <a:solidFill>
                  <a:srgbClr val="40A070"/>
                </a:solidFill>
                <a:latin typeface="Courier"/>
              </a:rPr>
              <a:t>5</a:t>
            </a:r>
            <a:r>
              <a:rPr lang="en-IN" dirty="0">
                <a:latin typeface="Courier"/>
              </a:rPr>
              <a:t>)</a:t>
            </a:r>
            <a:br>
              <a:rPr lang="en-IN" dirty="0"/>
            </a:br>
            <a:r>
              <a:rPr lang="en-IN" b="1" dirty="0">
                <a:solidFill>
                  <a:srgbClr val="007020"/>
                </a:solidFill>
                <a:latin typeface="Courier"/>
              </a:rPr>
              <a:t>plot</a:t>
            </a:r>
            <a:r>
              <a:rPr lang="en-IN" dirty="0">
                <a:latin typeface="Courier"/>
              </a:rPr>
              <a:t>(fit1_fcast_no_holdout, </a:t>
            </a:r>
            <a:r>
              <a:rPr lang="en-IN" dirty="0">
                <a:solidFill>
                  <a:srgbClr val="902000"/>
                </a:solidFill>
                <a:latin typeface="Courier"/>
              </a:rPr>
              <a:t>main=</a:t>
            </a:r>
            <a:r>
              <a:rPr lang="en-IN" dirty="0">
                <a:solidFill>
                  <a:srgbClr val="4070A0"/>
                </a:solidFill>
                <a:latin typeface="Courier"/>
              </a:rPr>
              <a:t>" "</a:t>
            </a:r>
            <a:r>
              <a:rPr lang="en-IN" dirty="0">
                <a:latin typeface="Courier"/>
              </a:rPr>
              <a:t>)</a:t>
            </a:r>
            <a:br>
              <a:rPr lang="en-IN" dirty="0"/>
            </a:br>
            <a:r>
              <a:rPr lang="en-IN" b="1" dirty="0">
                <a:solidFill>
                  <a:srgbClr val="007020"/>
                </a:solidFill>
                <a:latin typeface="Courier"/>
              </a:rPr>
              <a:t>lines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p>
        </p:txBody>
      </p:sp>
      <p:sp>
        <p:nvSpPr>
          <p:cNvPr id="4" name="TextBox 3">
            <a:extLst>
              <a:ext uri="{FF2B5EF4-FFF2-40B4-BE49-F238E27FC236}">
                <a16:creationId xmlns:a16="http://schemas.microsoft.com/office/drawing/2014/main" id="{AB757C3A-5580-D341-B154-8BB75D33C5A5}"/>
              </a:ext>
            </a:extLst>
          </p:cNvPr>
          <p:cNvSpPr txBox="1"/>
          <p:nvPr/>
        </p:nvSpPr>
        <p:spPr>
          <a:xfrm>
            <a:off x="2386012" y="242888"/>
            <a:ext cx="5429251" cy="400110"/>
          </a:xfrm>
          <a:prstGeom prst="rect">
            <a:avLst/>
          </a:prstGeom>
          <a:noFill/>
        </p:spPr>
        <p:txBody>
          <a:bodyPr wrap="square" rtlCol="0">
            <a:spAutoFit/>
          </a:bodyPr>
          <a:lstStyle/>
          <a:p>
            <a:r>
              <a:rPr lang="en-US" sz="2000" b="1" dirty="0"/>
              <a:t>HOLT’S WINTER OUT OF SAMPLE FORECAST</a:t>
            </a:r>
          </a:p>
        </p:txBody>
      </p:sp>
      <p:sp>
        <p:nvSpPr>
          <p:cNvPr id="5" name="TextBox 4">
            <a:extLst>
              <a:ext uri="{FF2B5EF4-FFF2-40B4-BE49-F238E27FC236}">
                <a16:creationId xmlns:a16="http://schemas.microsoft.com/office/drawing/2014/main" id="{CB0BF15B-AC74-904C-AA08-7728A509C3B3}"/>
              </a:ext>
            </a:extLst>
          </p:cNvPr>
          <p:cNvSpPr txBox="1"/>
          <p:nvPr/>
        </p:nvSpPr>
        <p:spPr>
          <a:xfrm>
            <a:off x="271463" y="1214498"/>
            <a:ext cx="8443912" cy="3700402"/>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7285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74188B-5A5F-FF4E-B67E-E1C0CE578DCA}"/>
              </a:ext>
            </a:extLst>
          </p:cNvPr>
          <p:cNvPicPr>
            <a:picLocks noChangeAspect="1"/>
          </p:cNvPicPr>
          <p:nvPr/>
        </p:nvPicPr>
        <p:blipFill>
          <a:blip r:embed="rId2"/>
          <a:stretch>
            <a:fillRect/>
          </a:stretch>
        </p:blipFill>
        <p:spPr>
          <a:xfrm>
            <a:off x="657225" y="1671637"/>
            <a:ext cx="6958014" cy="5004197"/>
          </a:xfrm>
          <a:prstGeom prst="rect">
            <a:avLst/>
          </a:prstGeom>
          <a:ln>
            <a:solidFill>
              <a:schemeClr val="tx1"/>
            </a:solidFill>
          </a:ln>
        </p:spPr>
      </p:pic>
      <p:sp>
        <p:nvSpPr>
          <p:cNvPr id="3" name="Rectangle 2">
            <a:extLst>
              <a:ext uri="{FF2B5EF4-FFF2-40B4-BE49-F238E27FC236}">
                <a16:creationId xmlns:a16="http://schemas.microsoft.com/office/drawing/2014/main" id="{65C2B98A-9695-134B-B0FB-821E833A60A1}"/>
              </a:ext>
            </a:extLst>
          </p:cNvPr>
          <p:cNvSpPr/>
          <p:nvPr/>
        </p:nvSpPr>
        <p:spPr>
          <a:xfrm>
            <a:off x="657224" y="792398"/>
            <a:ext cx="6958014" cy="646331"/>
          </a:xfrm>
          <a:prstGeom prst="rect">
            <a:avLst/>
          </a:prstGeom>
          <a:ln>
            <a:solidFill>
              <a:schemeClr val="tx1"/>
            </a:solidFill>
          </a:ln>
        </p:spPr>
        <p:txBody>
          <a:bodyPr wrap="square">
            <a:spAutoFit/>
          </a:bodyPr>
          <a:lstStyle/>
          <a:p>
            <a:r>
              <a:rPr lang="en-IN" b="1" dirty="0">
                <a:solidFill>
                  <a:srgbClr val="007020"/>
                </a:solidFill>
                <a:latin typeface="Courier"/>
              </a:rPr>
              <a:t>plot</a:t>
            </a:r>
            <a:r>
              <a:rPr lang="en-IN" dirty="0">
                <a:latin typeface="Courier"/>
              </a:rPr>
              <a:t>(fit1_fcast_no_holdout, </a:t>
            </a:r>
            <a:r>
              <a:rPr lang="en-IN" dirty="0">
                <a:solidFill>
                  <a:srgbClr val="902000"/>
                </a:solidFill>
                <a:latin typeface="Courier"/>
              </a:rPr>
              <a:t>main=</a:t>
            </a:r>
            <a:r>
              <a:rPr lang="en-IN" dirty="0">
                <a:solidFill>
                  <a:srgbClr val="4070A0"/>
                </a:solidFill>
                <a:latin typeface="Courier"/>
              </a:rPr>
              <a:t>" "</a:t>
            </a:r>
            <a:r>
              <a:rPr lang="en-IN" dirty="0">
                <a:latin typeface="Courier"/>
              </a:rPr>
              <a:t>)</a:t>
            </a:r>
            <a:br>
              <a:rPr lang="en-IN" dirty="0"/>
            </a:br>
            <a:r>
              <a:rPr lang="en-IN" b="1" dirty="0">
                <a:solidFill>
                  <a:srgbClr val="007020"/>
                </a:solidFill>
                <a:latin typeface="Courier"/>
              </a:rPr>
              <a:t>lines</a:t>
            </a:r>
            <a:r>
              <a:rPr lang="en-IN" dirty="0">
                <a:latin typeface="Courier"/>
              </a:rPr>
              <a:t>(</a:t>
            </a:r>
            <a:r>
              <a:rPr lang="en-IN" b="1" dirty="0" err="1">
                <a:solidFill>
                  <a:srgbClr val="007020"/>
                </a:solidFill>
                <a:latin typeface="Courier"/>
              </a:rPr>
              <a:t>ts</a:t>
            </a:r>
            <a:r>
              <a:rPr lang="en-IN" dirty="0">
                <a:latin typeface="Courier"/>
              </a:rPr>
              <a:t>(</a:t>
            </a:r>
            <a:r>
              <a:rPr lang="en-IN" dirty="0" err="1">
                <a:latin typeface="Courier"/>
              </a:rPr>
              <a:t>df</a:t>
            </a:r>
            <a:r>
              <a:rPr lang="en-IN" dirty="0" err="1">
                <a:solidFill>
                  <a:srgbClr val="666666"/>
                </a:solidFill>
                <a:latin typeface="Courier"/>
              </a:rPr>
              <a:t>$</a:t>
            </a:r>
            <a:r>
              <a:rPr lang="en-IN" dirty="0" err="1">
                <a:latin typeface="Courier"/>
              </a:rPr>
              <a:t>Close</a:t>
            </a:r>
            <a:r>
              <a:rPr lang="en-IN" dirty="0">
                <a:latin typeface="Courier"/>
              </a:rPr>
              <a:t>))</a:t>
            </a:r>
            <a:endParaRPr lang="en-US" dirty="0"/>
          </a:p>
        </p:txBody>
      </p:sp>
      <p:sp>
        <p:nvSpPr>
          <p:cNvPr id="4" name="TextBox 3">
            <a:extLst>
              <a:ext uri="{FF2B5EF4-FFF2-40B4-BE49-F238E27FC236}">
                <a16:creationId xmlns:a16="http://schemas.microsoft.com/office/drawing/2014/main" id="{B5FEBF4B-11FC-B744-BB2C-D60DA39F5D5C}"/>
              </a:ext>
            </a:extLst>
          </p:cNvPr>
          <p:cNvSpPr txBox="1"/>
          <p:nvPr/>
        </p:nvSpPr>
        <p:spPr>
          <a:xfrm>
            <a:off x="2185987" y="159380"/>
            <a:ext cx="5429251" cy="400110"/>
          </a:xfrm>
          <a:prstGeom prst="rect">
            <a:avLst/>
          </a:prstGeom>
          <a:noFill/>
        </p:spPr>
        <p:txBody>
          <a:bodyPr wrap="square" rtlCol="0">
            <a:spAutoFit/>
          </a:bodyPr>
          <a:lstStyle/>
          <a:p>
            <a:r>
              <a:rPr lang="en-US" sz="2000" b="1" dirty="0"/>
              <a:t>HOLT’S WINTER OUT OF SAMPLE FORECAST PLOT</a:t>
            </a:r>
          </a:p>
        </p:txBody>
      </p:sp>
    </p:spTree>
    <p:extLst>
      <p:ext uri="{BB962C8B-B14F-4D97-AF65-F5344CB8AC3E}">
        <p14:creationId xmlns:p14="http://schemas.microsoft.com/office/powerpoint/2010/main" val="2283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908E7-4910-B04D-A167-4710EF0DB05F}"/>
              </a:ext>
            </a:extLst>
          </p:cNvPr>
          <p:cNvSpPr txBox="1"/>
          <p:nvPr/>
        </p:nvSpPr>
        <p:spPr>
          <a:xfrm>
            <a:off x="1771649" y="242888"/>
            <a:ext cx="6029326" cy="400110"/>
          </a:xfrm>
          <a:prstGeom prst="rect">
            <a:avLst/>
          </a:prstGeom>
          <a:noFill/>
        </p:spPr>
        <p:txBody>
          <a:bodyPr wrap="square" rtlCol="0">
            <a:spAutoFit/>
          </a:bodyPr>
          <a:lstStyle/>
          <a:p>
            <a:r>
              <a:rPr lang="en-US" sz="2000" b="1" dirty="0"/>
              <a:t>HOLT’S WINTER OUT OF SAMPLE FORECAST SUMMARY</a:t>
            </a:r>
          </a:p>
        </p:txBody>
      </p:sp>
      <p:sp>
        <p:nvSpPr>
          <p:cNvPr id="4" name="Content Placeholder 2">
            <a:extLst>
              <a:ext uri="{FF2B5EF4-FFF2-40B4-BE49-F238E27FC236}">
                <a16:creationId xmlns:a16="http://schemas.microsoft.com/office/drawing/2014/main" id="{8BBDC349-866E-B945-AB88-2DC2D20A8987}"/>
              </a:ext>
            </a:extLst>
          </p:cNvPr>
          <p:cNvSpPr txBox="1">
            <a:spLocks/>
          </p:cNvSpPr>
          <p:nvPr/>
        </p:nvSpPr>
        <p:spPr>
          <a:xfrm>
            <a:off x="-557213" y="64299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IN" sz="850" dirty="0"/>
          </a:p>
          <a:p>
            <a:pPr marL="1270000" indent="0">
              <a:buFont typeface="Arial"/>
              <a:buNone/>
            </a:pPr>
            <a:r>
              <a:rPr lang="en-IN" sz="850" b="1" dirty="0">
                <a:solidFill>
                  <a:srgbClr val="007020"/>
                </a:solidFill>
                <a:latin typeface="Courier"/>
              </a:rPr>
              <a:t>summary</a:t>
            </a:r>
            <a:r>
              <a:rPr lang="en-IN" sz="850" dirty="0">
                <a:latin typeface="Courier"/>
              </a:rPr>
              <a:t>(fit1_fcast_no_holdout)</a:t>
            </a:r>
          </a:p>
          <a:p>
            <a:pPr marL="1270000" indent="0">
              <a:buFont typeface="Arial"/>
              <a:buNone/>
            </a:pPr>
            <a:r>
              <a:rPr lang="en-IN" sz="850" dirty="0">
                <a:latin typeface="Courier"/>
              </a:rPr>
              <a:t>## 
## Forecast method: </a:t>
            </a:r>
            <a:r>
              <a:rPr lang="en-IN" sz="850" dirty="0" err="1">
                <a:latin typeface="Courier"/>
              </a:rPr>
              <a:t>HoltWinters</a:t>
            </a:r>
            <a:r>
              <a:rPr lang="en-IN" sz="850" dirty="0">
                <a:latin typeface="Courier"/>
              </a:rPr>
              <a:t>
## 
## Model Information:
## Holt-Winters exponential smoothing with trend and multiplicative seasonal component.
## 
## Call:
## </a:t>
            </a:r>
            <a:r>
              <a:rPr lang="en-IN" sz="850" dirty="0" err="1">
                <a:latin typeface="Courier"/>
              </a:rPr>
              <a:t>HoltWinters</a:t>
            </a:r>
            <a:r>
              <a:rPr lang="en-IN" sz="850" dirty="0">
                <a:latin typeface="Courier"/>
              </a:rPr>
              <a:t>(x = y, seasonal = "</a:t>
            </a:r>
            <a:r>
              <a:rPr lang="en-IN" sz="850" dirty="0" err="1">
                <a:latin typeface="Courier"/>
              </a:rPr>
              <a:t>mult</a:t>
            </a:r>
            <a:r>
              <a:rPr lang="en-IN" sz="850" dirty="0">
                <a:latin typeface="Courier"/>
              </a:rPr>
              <a:t>")
## 
## Smoothing parameters:
##  alpha: 1
##  beta : 0.002551137
##  gamma: 0
## 
## Coefficients:
##             [,1]
## a  10122.4266573
## b     -1.2258295
## s1     1.0041003
## s2     1.0013849
## s3     0.9931492
## s4     0.9933415
## s5     1.0080241
## 
## Error measures:
##                    ME     RMSE     MAE         MPE     MAPE      MASE
## Training set -7.08693 206.5953 134.375 -0.07945612 1.245765 0.5230799
##                    ACF1
## Training set 0.06624685
## 
## Forecasts:
##          Point Forecast    Lo 80    Hi 80    Lo 95    Hi 95
## 18256.20       10162.70 9898.021 10427.38 9757.907 10567.50
## 18256.40       10133.99 9759.705 10508.27 9561.570 10706.41
## 18256.60       10049.43 9592.751 10506.10 9351.002 10747.85
## 18256.80       10050.16 9521.239 10579.07 9241.247 10859.06
## 18257.00       10197.47 9617.021 10777.92 9309.749 11085.19</a:t>
            </a:r>
          </a:p>
        </p:txBody>
      </p:sp>
      <p:sp>
        <p:nvSpPr>
          <p:cNvPr id="5" name="TextBox 4">
            <a:extLst>
              <a:ext uri="{FF2B5EF4-FFF2-40B4-BE49-F238E27FC236}">
                <a16:creationId xmlns:a16="http://schemas.microsoft.com/office/drawing/2014/main" id="{3BC3B500-43A7-C144-8FF8-6632AB97262A}"/>
              </a:ext>
            </a:extLst>
          </p:cNvPr>
          <p:cNvSpPr txBox="1"/>
          <p:nvPr/>
        </p:nvSpPr>
        <p:spPr>
          <a:xfrm>
            <a:off x="614363" y="642998"/>
            <a:ext cx="7658100" cy="6086415"/>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36003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23FD3-BCD6-6A4F-A412-4E67DA99D198}"/>
              </a:ext>
            </a:extLst>
          </p:cNvPr>
          <p:cNvSpPr txBox="1"/>
          <p:nvPr/>
        </p:nvSpPr>
        <p:spPr>
          <a:xfrm>
            <a:off x="1509824" y="233917"/>
            <a:ext cx="7145080" cy="400110"/>
          </a:xfrm>
          <a:prstGeom prst="rect">
            <a:avLst/>
          </a:prstGeom>
          <a:noFill/>
        </p:spPr>
        <p:txBody>
          <a:bodyPr wrap="square" rtlCol="0">
            <a:spAutoFit/>
          </a:bodyPr>
          <a:lstStyle/>
          <a:p>
            <a:r>
              <a:rPr lang="en-US" sz="2000" b="1" dirty="0"/>
              <a:t>COMPARISON BETWEEN ARIMA AND EXPONENTIAL SMOOTHING</a:t>
            </a:r>
          </a:p>
        </p:txBody>
      </p:sp>
      <p:graphicFrame>
        <p:nvGraphicFramePr>
          <p:cNvPr id="3" name="Table 2">
            <a:extLst>
              <a:ext uri="{FF2B5EF4-FFF2-40B4-BE49-F238E27FC236}">
                <a16:creationId xmlns:a16="http://schemas.microsoft.com/office/drawing/2014/main" id="{CFD79A01-2CDE-E24D-8FC4-E2E24740CE11}"/>
              </a:ext>
            </a:extLst>
          </p:cNvPr>
          <p:cNvGraphicFramePr>
            <a:graphicFrameLocks noGrp="1"/>
          </p:cNvGraphicFramePr>
          <p:nvPr>
            <p:extLst>
              <p:ext uri="{D42A27DB-BD31-4B8C-83A1-F6EECF244321}">
                <p14:modId xmlns:p14="http://schemas.microsoft.com/office/powerpoint/2010/main" val="1514192693"/>
              </p:ext>
            </p:extLst>
          </p:nvPr>
        </p:nvGraphicFramePr>
        <p:xfrm>
          <a:off x="725523" y="1709182"/>
          <a:ext cx="7684831" cy="4308846"/>
        </p:xfrm>
        <a:graphic>
          <a:graphicData uri="http://schemas.openxmlformats.org/drawingml/2006/table">
            <a:tbl>
              <a:tblPr>
                <a:tableStyleId>{3C2FFA5D-87B4-456A-9821-1D502468CF0F}</a:tableStyleId>
              </a:tblPr>
              <a:tblGrid>
                <a:gridCol w="2185831">
                  <a:extLst>
                    <a:ext uri="{9D8B030D-6E8A-4147-A177-3AD203B41FA5}">
                      <a16:colId xmlns:a16="http://schemas.microsoft.com/office/drawing/2014/main" val="2681298058"/>
                    </a:ext>
                  </a:extLst>
                </a:gridCol>
                <a:gridCol w="916500">
                  <a:extLst>
                    <a:ext uri="{9D8B030D-6E8A-4147-A177-3AD203B41FA5}">
                      <a16:colId xmlns:a16="http://schemas.microsoft.com/office/drawing/2014/main" val="2985084338"/>
                    </a:ext>
                  </a:extLst>
                </a:gridCol>
                <a:gridCol w="916500">
                  <a:extLst>
                    <a:ext uri="{9D8B030D-6E8A-4147-A177-3AD203B41FA5}">
                      <a16:colId xmlns:a16="http://schemas.microsoft.com/office/drawing/2014/main" val="1589265043"/>
                    </a:ext>
                  </a:extLst>
                </a:gridCol>
                <a:gridCol w="916500">
                  <a:extLst>
                    <a:ext uri="{9D8B030D-6E8A-4147-A177-3AD203B41FA5}">
                      <a16:colId xmlns:a16="http://schemas.microsoft.com/office/drawing/2014/main" val="924539180"/>
                    </a:ext>
                  </a:extLst>
                </a:gridCol>
                <a:gridCol w="916500">
                  <a:extLst>
                    <a:ext uri="{9D8B030D-6E8A-4147-A177-3AD203B41FA5}">
                      <a16:colId xmlns:a16="http://schemas.microsoft.com/office/drawing/2014/main" val="455876938"/>
                    </a:ext>
                  </a:extLst>
                </a:gridCol>
                <a:gridCol w="916500">
                  <a:extLst>
                    <a:ext uri="{9D8B030D-6E8A-4147-A177-3AD203B41FA5}">
                      <a16:colId xmlns:a16="http://schemas.microsoft.com/office/drawing/2014/main" val="107890160"/>
                    </a:ext>
                  </a:extLst>
                </a:gridCol>
                <a:gridCol w="916500">
                  <a:extLst>
                    <a:ext uri="{9D8B030D-6E8A-4147-A177-3AD203B41FA5}">
                      <a16:colId xmlns:a16="http://schemas.microsoft.com/office/drawing/2014/main" val="3718733261"/>
                    </a:ext>
                  </a:extLst>
                </a:gridCol>
              </a:tblGrid>
              <a:tr h="718141">
                <a:tc>
                  <a:txBody>
                    <a:bodyPr/>
                    <a:lstStyle/>
                    <a:p>
                      <a:pPr algn="ctr" fontAlgn="b"/>
                      <a:endParaRPr lang="en-IN" sz="14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ctr" fontAlgn="b"/>
                      <a:r>
                        <a:rPr lang="en-IN" sz="1400" b="1" u="none" strike="noStrike" dirty="0">
                          <a:effectLst/>
                        </a:rPr>
                        <a:t>In Sample</a:t>
                      </a:r>
                      <a:endParaRPr lang="en-IN" sz="14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b"/>
                      <a:r>
                        <a:rPr lang="en-IN" sz="1400" b="1" u="none" strike="noStrike" dirty="0">
                          <a:effectLst/>
                        </a:rPr>
                        <a:t>Out of Sample</a:t>
                      </a:r>
                      <a:endParaRPr lang="en-IN" sz="14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8790186"/>
                  </a:ext>
                </a:extLst>
              </a:tr>
              <a:tr h="718141">
                <a:tc>
                  <a:txBody>
                    <a:bodyPr/>
                    <a:lstStyle/>
                    <a:p>
                      <a:pPr algn="ctr" fontAlgn="b"/>
                      <a:r>
                        <a:rPr lang="en-IN" sz="1400" b="1" u="none" strike="noStrike" dirty="0">
                          <a:effectLst/>
                        </a:rPr>
                        <a:t>PARAMETERS</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MAPE</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RMSE</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AIC</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MAPE</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RMSE</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b="1" u="none" strike="noStrike" dirty="0">
                          <a:effectLst/>
                        </a:rPr>
                        <a:t>AIC</a:t>
                      </a:r>
                      <a:endParaRPr lang="en-IN"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1412863"/>
                  </a:ext>
                </a:extLst>
              </a:tr>
              <a:tr h="718141">
                <a:tc>
                  <a:txBody>
                    <a:bodyPr/>
                    <a:lstStyle/>
                    <a:p>
                      <a:pPr algn="ctr" fontAlgn="b"/>
                      <a:r>
                        <a:rPr lang="en-IN" sz="1400" b="1" u="none" strike="noStrike" dirty="0">
                          <a:effectLst/>
                        </a:rPr>
                        <a:t>ARIMA</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0.979248</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148.2991</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3103.98</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0.986987</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149.1397</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3042.55</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52344934"/>
                  </a:ext>
                </a:extLst>
              </a:tr>
              <a:tr h="718141">
                <a:tc>
                  <a:txBody>
                    <a:bodyPr/>
                    <a:lstStyle/>
                    <a:p>
                      <a:pPr algn="ctr" fontAlgn="b"/>
                      <a:r>
                        <a:rPr lang="en-IN" sz="1400" b="1" u="none" strike="noStrike" dirty="0">
                          <a:effectLst/>
                        </a:rPr>
                        <a:t>SES</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0.895625</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144.0453</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3789.171</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0.907302</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145.3707</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3711.513</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51210056"/>
                  </a:ext>
                </a:extLst>
              </a:tr>
              <a:tr h="718141">
                <a:tc>
                  <a:txBody>
                    <a:bodyPr/>
                    <a:lstStyle/>
                    <a:p>
                      <a:pPr algn="ctr" fontAlgn="b"/>
                      <a:r>
                        <a:rPr lang="en-IN" sz="1400" b="1" u="none" strike="noStrike" dirty="0">
                          <a:effectLst/>
                        </a:rPr>
                        <a:t>HOLT</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0.899915</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143.9233</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3792.752</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0.912376</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145.2359</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3714.966</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20199433"/>
                  </a:ext>
                </a:extLst>
              </a:tr>
              <a:tr h="718141">
                <a:tc>
                  <a:txBody>
                    <a:bodyPr/>
                    <a:lstStyle/>
                    <a:p>
                      <a:pPr algn="ctr" fontAlgn="b"/>
                      <a:r>
                        <a:rPr lang="en-IN" sz="1400" b="1" u="none" strike="noStrike" dirty="0">
                          <a:effectLst/>
                        </a:rPr>
                        <a:t>HOLT-Winter Filtering </a:t>
                      </a:r>
                      <a:endParaRPr lang="en-IN"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NA</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NA</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dirty="0">
                          <a:effectLst/>
                        </a:rPr>
                        <a:t>NA</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1.245765</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206.5953</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dirty="0">
                          <a:effectLst/>
                        </a:rPr>
                        <a:t>NA</a:t>
                      </a:r>
                      <a:endParaRPr lang="en-IN"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41448811"/>
                  </a:ext>
                </a:extLst>
              </a:tr>
            </a:tbl>
          </a:graphicData>
        </a:graphic>
      </p:graphicFrame>
    </p:spTree>
    <p:extLst>
      <p:ext uri="{BB962C8B-B14F-4D97-AF65-F5344CB8AC3E}">
        <p14:creationId xmlns:p14="http://schemas.microsoft.com/office/powerpoint/2010/main" val="4123047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051EE-DF6E-EB48-9E57-3CA5472B8986}"/>
              </a:ext>
            </a:extLst>
          </p:cNvPr>
          <p:cNvSpPr txBox="1"/>
          <p:nvPr/>
        </p:nvSpPr>
        <p:spPr>
          <a:xfrm>
            <a:off x="2573079" y="2806996"/>
            <a:ext cx="5645889" cy="1015663"/>
          </a:xfrm>
          <a:prstGeom prst="rect">
            <a:avLst/>
          </a:prstGeom>
          <a:noFill/>
        </p:spPr>
        <p:txBody>
          <a:bodyPr wrap="square" rtlCol="0">
            <a:spAutoFit/>
          </a:bodyPr>
          <a:lstStyle/>
          <a:p>
            <a:r>
              <a:rPr lang="en-US" sz="6000" b="1" dirty="0"/>
              <a:t>THANK YOU</a:t>
            </a:r>
          </a:p>
        </p:txBody>
      </p:sp>
    </p:spTree>
    <p:extLst>
      <p:ext uri="{BB962C8B-B14F-4D97-AF65-F5344CB8AC3E}">
        <p14:creationId xmlns:p14="http://schemas.microsoft.com/office/powerpoint/2010/main" val="37371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435788-F9B5-DF44-A2A7-80F1701B81DD}"/>
              </a:ext>
            </a:extLst>
          </p:cNvPr>
          <p:cNvSpPr/>
          <p:nvPr/>
        </p:nvSpPr>
        <p:spPr>
          <a:xfrm>
            <a:off x="442210" y="1157114"/>
            <a:ext cx="6528216" cy="307777"/>
          </a:xfrm>
          <a:prstGeom prst="rect">
            <a:avLst/>
          </a:prstGeom>
          <a:ln>
            <a:solidFill>
              <a:schemeClr val="tx1"/>
            </a:solidFill>
          </a:ln>
        </p:spPr>
        <p:txBody>
          <a:bodyPr wrap="square">
            <a:spAutoFit/>
          </a:bodyPr>
          <a:lstStyle/>
          <a:p>
            <a:r>
              <a:rPr lang="en-IN" sz="1400" b="1" dirty="0" err="1">
                <a:solidFill>
                  <a:srgbClr val="007020"/>
                </a:solidFill>
                <a:latin typeface="Courier"/>
              </a:rPr>
              <a:t>tsdisplay</a:t>
            </a:r>
            <a:r>
              <a:rPr lang="en-IN" sz="1400" dirty="0">
                <a:latin typeface="Courier"/>
              </a:rPr>
              <a:t>(</a:t>
            </a:r>
            <a:r>
              <a:rPr lang="en-IN" sz="1400" b="1" dirty="0">
                <a:solidFill>
                  <a:srgbClr val="007020"/>
                </a:solidFill>
                <a:latin typeface="Courier"/>
              </a:rPr>
              <a:t>diff</a:t>
            </a:r>
            <a:r>
              <a:rPr lang="en-IN" sz="1400" dirty="0">
                <a:latin typeface="Courier"/>
              </a:rPr>
              <a:t>(df</a:t>
            </a:r>
            <a:r>
              <a:rPr lang="en-IN" sz="1400" dirty="0">
                <a:solidFill>
                  <a:srgbClr val="666666"/>
                </a:solidFill>
                <a:latin typeface="Courier"/>
              </a:rPr>
              <a:t>$</a:t>
            </a:r>
            <a:r>
              <a:rPr lang="en-IN" sz="1400" dirty="0">
                <a:latin typeface="Courier"/>
              </a:rPr>
              <a:t>Close,</a:t>
            </a:r>
            <a:r>
              <a:rPr lang="en-IN" sz="1400" dirty="0">
                <a:solidFill>
                  <a:srgbClr val="40A070"/>
                </a:solidFill>
                <a:latin typeface="Courier"/>
              </a:rPr>
              <a:t>1</a:t>
            </a:r>
            <a:r>
              <a:rPr lang="en-IN" sz="1400" dirty="0">
                <a:latin typeface="Courier"/>
              </a:rPr>
              <a:t>), </a:t>
            </a:r>
            <a:r>
              <a:rPr lang="en-IN" sz="1400" dirty="0">
                <a:solidFill>
                  <a:srgbClr val="902000"/>
                </a:solidFill>
                <a:latin typeface="Courier"/>
              </a:rPr>
              <a:t>lag=</a:t>
            </a:r>
            <a:r>
              <a:rPr lang="en-IN" sz="1400" dirty="0">
                <a:solidFill>
                  <a:srgbClr val="40A070"/>
                </a:solidFill>
                <a:latin typeface="Courier"/>
              </a:rPr>
              <a:t>50</a:t>
            </a:r>
            <a:endParaRPr lang="en-US" sz="1400" dirty="0"/>
          </a:p>
        </p:txBody>
      </p:sp>
      <p:sp>
        <p:nvSpPr>
          <p:cNvPr id="4" name="TextBox 3">
            <a:extLst>
              <a:ext uri="{FF2B5EF4-FFF2-40B4-BE49-F238E27FC236}">
                <a16:creationId xmlns:a16="http://schemas.microsoft.com/office/drawing/2014/main" id="{E67DDB52-EE41-F842-91F5-A6A4B6F518A1}"/>
              </a:ext>
            </a:extLst>
          </p:cNvPr>
          <p:cNvSpPr txBox="1"/>
          <p:nvPr/>
        </p:nvSpPr>
        <p:spPr>
          <a:xfrm>
            <a:off x="2498653" y="175751"/>
            <a:ext cx="4752753" cy="400110"/>
          </a:xfrm>
          <a:prstGeom prst="rect">
            <a:avLst/>
          </a:prstGeom>
          <a:noFill/>
        </p:spPr>
        <p:txBody>
          <a:bodyPr wrap="square" rtlCol="0">
            <a:spAutoFit/>
          </a:bodyPr>
          <a:lstStyle/>
          <a:p>
            <a:r>
              <a:rPr lang="en-US" sz="2000" b="1" dirty="0"/>
              <a:t>CORRELOGRAM OF TREND DIFFERENCING</a:t>
            </a:r>
          </a:p>
        </p:txBody>
      </p:sp>
      <p:pic>
        <p:nvPicPr>
          <p:cNvPr id="5" name="Picture 4">
            <a:extLst>
              <a:ext uri="{FF2B5EF4-FFF2-40B4-BE49-F238E27FC236}">
                <a16:creationId xmlns:a16="http://schemas.microsoft.com/office/drawing/2014/main" id="{9732A438-FF91-A948-9BB3-2316CCB84C45}"/>
              </a:ext>
            </a:extLst>
          </p:cNvPr>
          <p:cNvPicPr>
            <a:picLocks noChangeAspect="1"/>
          </p:cNvPicPr>
          <p:nvPr/>
        </p:nvPicPr>
        <p:blipFill>
          <a:blip r:embed="rId2"/>
          <a:stretch>
            <a:fillRect/>
          </a:stretch>
        </p:blipFill>
        <p:spPr>
          <a:xfrm>
            <a:off x="442210" y="1735756"/>
            <a:ext cx="6423285" cy="4742191"/>
          </a:xfrm>
          <a:prstGeom prst="rect">
            <a:avLst/>
          </a:prstGeom>
          <a:ln>
            <a:solidFill>
              <a:schemeClr val="tx1"/>
            </a:solidFill>
          </a:ln>
        </p:spPr>
      </p:pic>
      <p:sp>
        <p:nvSpPr>
          <p:cNvPr id="6" name="TextBox 5">
            <a:extLst>
              <a:ext uri="{FF2B5EF4-FFF2-40B4-BE49-F238E27FC236}">
                <a16:creationId xmlns:a16="http://schemas.microsoft.com/office/drawing/2014/main" id="{E9FDB2A4-85D6-CF42-BB52-F3D289F8CF69}"/>
              </a:ext>
            </a:extLst>
          </p:cNvPr>
          <p:cNvSpPr txBox="1"/>
          <p:nvPr/>
        </p:nvSpPr>
        <p:spPr>
          <a:xfrm>
            <a:off x="7126603" y="2157539"/>
            <a:ext cx="1807535" cy="3170099"/>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sz="2000" dirty="0"/>
              <a:t>It can be seen that there are some significant lags  in </a:t>
            </a:r>
            <a:r>
              <a:rPr lang="en-US" sz="2000" dirty="0" err="1"/>
              <a:t>pacf</a:t>
            </a:r>
            <a:r>
              <a:rPr lang="en-US" sz="2000" dirty="0"/>
              <a:t> plot. Hence, we will consider trend differencing in our </a:t>
            </a:r>
            <a:r>
              <a:rPr lang="en-US" sz="2000" dirty="0" err="1"/>
              <a:t>arima</a:t>
            </a:r>
            <a:r>
              <a:rPr lang="en-US" sz="2000" dirty="0"/>
              <a:t>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051" y="1150495"/>
            <a:ext cx="8229600" cy="4525963"/>
          </a:xfrm>
        </p:spPr>
        <p:txBody>
          <a:bodyPr>
            <a:normAutofit/>
          </a:bodyPr>
          <a:lstStyle/>
          <a:p>
            <a:pPr marL="1270000" lvl="0" indent="0">
              <a:buNone/>
            </a:pPr>
            <a:r>
              <a:rPr sz="1400" b="1" dirty="0" err="1">
                <a:solidFill>
                  <a:srgbClr val="007020"/>
                </a:solidFill>
                <a:latin typeface="Courier"/>
              </a:rPr>
              <a:t>adf.test</a:t>
            </a:r>
            <a:r>
              <a:rPr sz="1400" dirty="0">
                <a:latin typeface="Courier"/>
              </a:rPr>
              <a:t>(</a:t>
            </a:r>
            <a:r>
              <a:rPr sz="1400" b="1" dirty="0">
                <a:solidFill>
                  <a:srgbClr val="007020"/>
                </a:solidFill>
                <a:latin typeface="Courier"/>
              </a:rPr>
              <a:t>diff</a:t>
            </a:r>
            <a:r>
              <a:rPr sz="1400" dirty="0">
                <a:latin typeface="Courier"/>
              </a:rPr>
              <a:t>(df</a:t>
            </a:r>
            <a:r>
              <a:rPr sz="1400" dirty="0">
                <a:solidFill>
                  <a:srgbClr val="666666"/>
                </a:solidFill>
                <a:latin typeface="Courier"/>
              </a:rPr>
              <a:t>$</a:t>
            </a:r>
            <a:r>
              <a:rPr sz="1400" dirty="0">
                <a:latin typeface="Courier"/>
              </a:rPr>
              <a:t>Close,</a:t>
            </a:r>
            <a:r>
              <a:rPr sz="1400" dirty="0">
                <a:solidFill>
                  <a:srgbClr val="40A070"/>
                </a:solidFill>
                <a:latin typeface="Courier"/>
              </a:rPr>
              <a:t>1</a:t>
            </a:r>
            <a:r>
              <a:rPr sz="1400" dirty="0">
                <a:latin typeface="Courier"/>
              </a:rPr>
              <a:t>), </a:t>
            </a:r>
            <a:r>
              <a:rPr sz="1400" dirty="0">
                <a:solidFill>
                  <a:srgbClr val="902000"/>
                </a:solidFill>
                <a:latin typeface="Courier"/>
              </a:rPr>
              <a:t>alternative=</a:t>
            </a:r>
            <a:r>
              <a:rPr sz="1400" dirty="0">
                <a:solidFill>
                  <a:srgbClr val="4070A0"/>
                </a:solidFill>
                <a:latin typeface="Courier"/>
              </a:rPr>
              <a:t>"stationary"</a:t>
            </a:r>
            <a:r>
              <a:rPr sz="1400" dirty="0">
                <a:latin typeface="Courier"/>
              </a:rPr>
              <a:t>, </a:t>
            </a:r>
            <a:r>
              <a:rPr sz="1400" dirty="0">
                <a:solidFill>
                  <a:srgbClr val="902000"/>
                </a:solidFill>
                <a:latin typeface="Courier"/>
              </a:rPr>
              <a:t>k=</a:t>
            </a:r>
            <a:r>
              <a:rPr sz="1400" dirty="0">
                <a:solidFill>
                  <a:srgbClr val="40A070"/>
                </a:solidFill>
                <a:latin typeface="Courier"/>
              </a:rPr>
              <a:t>6</a:t>
            </a:r>
            <a:r>
              <a:rPr sz="1400" dirty="0">
                <a:latin typeface="Courier"/>
              </a:rPr>
              <a:t>)  </a:t>
            </a:r>
            <a:endParaRPr lang="en-US" sz="1400" dirty="0">
              <a:latin typeface="Courier"/>
            </a:endParaRPr>
          </a:p>
          <a:p>
            <a:pPr marL="1270000" lvl="0" indent="0">
              <a:buNone/>
            </a:pPr>
            <a:endParaRPr sz="1400" dirty="0">
              <a:latin typeface="Courier"/>
            </a:endParaRPr>
          </a:p>
          <a:p>
            <a:pPr marL="1270000" lvl="0" indent="0">
              <a:buNone/>
            </a:pPr>
            <a:endParaRPr lang="en-US" sz="1400" dirty="0">
              <a:latin typeface="Courier"/>
            </a:endParaRPr>
          </a:p>
          <a:p>
            <a:pPr marL="1270000" lvl="0" indent="0">
              <a:buNone/>
            </a:pPr>
            <a:r>
              <a:rPr lang="en-IN" sz="1400" b="1" dirty="0">
                <a:latin typeface="Courier"/>
              </a:rPr>
              <a:t>OUTPUT</a:t>
            </a:r>
          </a:p>
          <a:p>
            <a:pPr marL="1270000" lvl="0" indent="0">
              <a:buNone/>
            </a:pPr>
            <a:endParaRPr lang="en-IN" sz="1400" dirty="0">
              <a:latin typeface="Courier"/>
            </a:endParaRPr>
          </a:p>
          <a:p>
            <a:pPr marL="1270000" lvl="0" indent="0">
              <a:buNone/>
            </a:pPr>
            <a:r>
              <a:rPr sz="1400" dirty="0">
                <a:latin typeface="Courier"/>
              </a:rPr>
              <a:t>## Warning in </a:t>
            </a:r>
            <a:r>
              <a:rPr sz="1400" dirty="0" err="1">
                <a:latin typeface="Courier"/>
              </a:rPr>
              <a:t>adf.test</a:t>
            </a:r>
            <a:r>
              <a:rPr sz="1400" dirty="0">
                <a:latin typeface="Courier"/>
              </a:rPr>
              <a:t>(diff(</a:t>
            </a:r>
            <a:r>
              <a:rPr sz="1400" dirty="0" err="1">
                <a:latin typeface="Courier"/>
              </a:rPr>
              <a:t>df$Close</a:t>
            </a:r>
            <a:r>
              <a:rPr sz="1400" dirty="0">
                <a:latin typeface="Courier"/>
              </a:rPr>
              <a:t>, 1), alternative = "stationary", k = 6): p-
## value smaller than printed p-value</a:t>
            </a:r>
          </a:p>
          <a:p>
            <a:pPr marL="1270000" lvl="0" indent="0">
              <a:buNone/>
            </a:pPr>
            <a:r>
              <a:rPr sz="1400" dirty="0">
                <a:latin typeface="Courier"/>
              </a:rPr>
              <a:t>## 
##  Augmented Dickey-Fuller Test
## 
## data:  diff(</a:t>
            </a:r>
            <a:r>
              <a:rPr sz="1400" dirty="0" err="1">
                <a:latin typeface="Courier"/>
              </a:rPr>
              <a:t>df$Close</a:t>
            </a:r>
            <a:r>
              <a:rPr sz="1400" dirty="0">
                <a:latin typeface="Courier"/>
              </a:rPr>
              <a:t>, 1)
## Dickey-Fuller = -5.5104, Lag order = 6, p-value = 0.01
## alternative hypothesis: stationary</a:t>
            </a:r>
            <a:endParaRPr lang="en-US" sz="1400" dirty="0">
              <a:latin typeface="Courier"/>
            </a:endParaRPr>
          </a:p>
          <a:p>
            <a:pPr marL="1270000" lvl="0" indent="0">
              <a:buNone/>
            </a:pPr>
            <a:endParaRPr sz="1400" dirty="0">
              <a:latin typeface="Courier"/>
            </a:endParaRPr>
          </a:p>
        </p:txBody>
      </p:sp>
      <p:sp>
        <p:nvSpPr>
          <p:cNvPr id="4" name="TextBox 3">
            <a:extLst>
              <a:ext uri="{FF2B5EF4-FFF2-40B4-BE49-F238E27FC236}">
                <a16:creationId xmlns:a16="http://schemas.microsoft.com/office/drawing/2014/main" id="{6FAE4B75-8930-7342-9741-71A975F7152D}"/>
              </a:ext>
            </a:extLst>
          </p:cNvPr>
          <p:cNvSpPr txBox="1"/>
          <p:nvPr/>
        </p:nvSpPr>
        <p:spPr>
          <a:xfrm>
            <a:off x="317408" y="1150495"/>
            <a:ext cx="6668008" cy="369332"/>
          </a:xfrm>
          <a:prstGeom prst="rect">
            <a:avLst/>
          </a:prstGeom>
          <a:noFill/>
          <a:ln>
            <a:solidFill>
              <a:schemeClr val="tx1"/>
            </a:solidFill>
          </a:ln>
        </p:spPr>
        <p:txBody>
          <a:bodyPr wrap="square" rtlCol="0">
            <a:spAutoFit/>
          </a:bodyPr>
          <a:lstStyle/>
          <a:p>
            <a:r>
              <a:rPr lang="en-US" dirty="0"/>
              <a:t>-&gt;</a:t>
            </a:r>
          </a:p>
        </p:txBody>
      </p:sp>
      <p:sp>
        <p:nvSpPr>
          <p:cNvPr id="5" name="TextBox 4">
            <a:extLst>
              <a:ext uri="{FF2B5EF4-FFF2-40B4-BE49-F238E27FC236}">
                <a16:creationId xmlns:a16="http://schemas.microsoft.com/office/drawing/2014/main" id="{EDC65261-C688-6C4B-AD9F-EE64B93240C8}"/>
              </a:ext>
            </a:extLst>
          </p:cNvPr>
          <p:cNvSpPr txBox="1"/>
          <p:nvPr/>
        </p:nvSpPr>
        <p:spPr>
          <a:xfrm>
            <a:off x="317408" y="2305481"/>
            <a:ext cx="7871578" cy="2585323"/>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C2598C20-BF88-704F-AC03-62E872BFA11C}"/>
              </a:ext>
            </a:extLst>
          </p:cNvPr>
          <p:cNvSpPr/>
          <p:nvPr/>
        </p:nvSpPr>
        <p:spPr>
          <a:xfrm>
            <a:off x="317408" y="5213698"/>
            <a:ext cx="7848397" cy="646331"/>
          </a:xfrm>
          <a:prstGeom prst="rect">
            <a:avLst/>
          </a:prstGeom>
          <a:solidFill>
            <a:schemeClr val="tx2">
              <a:lumMod val="40000"/>
              <a:lumOff val="60000"/>
            </a:schemeClr>
          </a:solidFill>
        </p:spPr>
        <p:txBody>
          <a:bodyPr wrap="square">
            <a:spAutoFit/>
          </a:bodyPr>
          <a:lstStyle/>
          <a:p>
            <a:pPr algn="just"/>
            <a:r>
              <a:rPr lang="en-IN" dirty="0">
                <a:solidFill>
                  <a:srgbClr val="202124"/>
                </a:solidFill>
                <a:latin typeface="Roboto"/>
              </a:rPr>
              <a:t>The ADF test of trend differencing shows that it is stationary as we have reduced the acuteness of the autocorrelation from the component. </a:t>
            </a:r>
            <a:endParaRPr lang="en-US" dirty="0"/>
          </a:p>
        </p:txBody>
      </p:sp>
      <p:sp>
        <p:nvSpPr>
          <p:cNvPr id="7" name="Rectangle 6">
            <a:extLst>
              <a:ext uri="{FF2B5EF4-FFF2-40B4-BE49-F238E27FC236}">
                <a16:creationId xmlns:a16="http://schemas.microsoft.com/office/drawing/2014/main" id="{CAE906B5-CA23-B942-A5A1-5BD08035801C}"/>
              </a:ext>
            </a:extLst>
          </p:cNvPr>
          <p:cNvSpPr/>
          <p:nvPr/>
        </p:nvSpPr>
        <p:spPr>
          <a:xfrm>
            <a:off x="2980687" y="264909"/>
            <a:ext cx="5185118" cy="400110"/>
          </a:xfrm>
          <a:prstGeom prst="rect">
            <a:avLst/>
          </a:prstGeom>
        </p:spPr>
        <p:txBody>
          <a:bodyPr wrap="square">
            <a:spAutoFit/>
          </a:bodyPr>
          <a:lstStyle/>
          <a:p>
            <a:r>
              <a:rPr lang="en-US" sz="2000" b="1" dirty="0"/>
              <a:t>ADF TEST FOR TREND DIFFERENCING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4F63E-9E37-E445-B061-8D8DEDFD41C8}"/>
              </a:ext>
            </a:extLst>
          </p:cNvPr>
          <p:cNvSpPr/>
          <p:nvPr/>
        </p:nvSpPr>
        <p:spPr>
          <a:xfrm>
            <a:off x="-689548" y="1543511"/>
            <a:ext cx="9488774" cy="3323987"/>
          </a:xfrm>
          <a:prstGeom prst="rect">
            <a:avLst/>
          </a:prstGeom>
        </p:spPr>
        <p:txBody>
          <a:bodyPr wrap="square">
            <a:spAutoFit/>
          </a:bodyPr>
          <a:lstStyle/>
          <a:p>
            <a:pPr marL="1270000" lvl="0" indent="0">
              <a:buNone/>
            </a:pPr>
            <a:r>
              <a:rPr lang="en-IN" sz="1400" b="1" dirty="0">
                <a:solidFill>
                  <a:srgbClr val="007020"/>
                </a:solidFill>
                <a:latin typeface="Courier"/>
              </a:rPr>
              <a:t>-&gt; </a:t>
            </a:r>
            <a:r>
              <a:rPr lang="en-IN" sz="1400" b="1" dirty="0" err="1">
                <a:solidFill>
                  <a:srgbClr val="007020"/>
                </a:solidFill>
                <a:latin typeface="Courier"/>
              </a:rPr>
              <a:t>adf.test</a:t>
            </a:r>
            <a:r>
              <a:rPr lang="en-IN" sz="1400" dirty="0">
                <a:latin typeface="Courier"/>
              </a:rPr>
              <a:t>(</a:t>
            </a:r>
            <a:r>
              <a:rPr lang="en-IN" sz="1400" b="1" dirty="0">
                <a:solidFill>
                  <a:srgbClr val="007020"/>
                </a:solidFill>
                <a:latin typeface="Courier"/>
              </a:rPr>
              <a:t>diff</a:t>
            </a:r>
            <a:r>
              <a:rPr lang="en-IN" sz="1400" dirty="0">
                <a:latin typeface="Courier"/>
              </a:rPr>
              <a:t>(df</a:t>
            </a:r>
            <a:r>
              <a:rPr lang="en-IN" sz="1400" dirty="0">
                <a:solidFill>
                  <a:srgbClr val="666666"/>
                </a:solidFill>
                <a:latin typeface="Courier"/>
              </a:rPr>
              <a:t>$</a:t>
            </a:r>
            <a:r>
              <a:rPr lang="en-IN" sz="1400" dirty="0">
                <a:latin typeface="Courier"/>
              </a:rPr>
              <a:t>Close,</a:t>
            </a:r>
            <a:r>
              <a:rPr lang="en-IN" sz="1400" dirty="0">
                <a:solidFill>
                  <a:srgbClr val="40A070"/>
                </a:solidFill>
                <a:latin typeface="Courier"/>
              </a:rPr>
              <a:t>5</a:t>
            </a:r>
            <a:r>
              <a:rPr lang="en-IN" sz="1400" dirty="0">
                <a:latin typeface="Courier"/>
              </a:rPr>
              <a:t>), </a:t>
            </a:r>
            <a:r>
              <a:rPr lang="en-IN" sz="1400" dirty="0">
                <a:solidFill>
                  <a:srgbClr val="902000"/>
                </a:solidFill>
                <a:latin typeface="Courier"/>
              </a:rPr>
              <a:t>alternative=</a:t>
            </a:r>
            <a:r>
              <a:rPr lang="en-IN" sz="1400" dirty="0">
                <a:solidFill>
                  <a:srgbClr val="4070A0"/>
                </a:solidFill>
                <a:latin typeface="Courier"/>
              </a:rPr>
              <a:t>"stationary"</a:t>
            </a:r>
            <a:r>
              <a:rPr lang="en-IN" sz="1400" dirty="0">
                <a:latin typeface="Courier"/>
              </a:rPr>
              <a:t>, </a:t>
            </a:r>
            <a:r>
              <a:rPr lang="en-IN" sz="1400" dirty="0">
                <a:solidFill>
                  <a:srgbClr val="902000"/>
                </a:solidFill>
                <a:latin typeface="Courier"/>
              </a:rPr>
              <a:t>k=</a:t>
            </a:r>
            <a:r>
              <a:rPr lang="en-IN" sz="1400" dirty="0">
                <a:solidFill>
                  <a:srgbClr val="40A070"/>
                </a:solidFill>
                <a:latin typeface="Courier"/>
              </a:rPr>
              <a:t>6</a:t>
            </a:r>
            <a:r>
              <a:rPr lang="en-IN" sz="1400" dirty="0">
                <a:latin typeface="Courier"/>
              </a:rPr>
              <a:t>) </a:t>
            </a:r>
          </a:p>
          <a:p>
            <a:pPr marL="1270000" lvl="0" indent="0">
              <a:buNone/>
            </a:pPr>
            <a:endParaRPr lang="en-IN" sz="1400" dirty="0">
              <a:latin typeface="Courier"/>
            </a:endParaRPr>
          </a:p>
          <a:p>
            <a:pPr marL="1270000" lvl="0" indent="0">
              <a:buNone/>
            </a:pPr>
            <a:endParaRPr lang="en-IN" sz="1400" dirty="0">
              <a:latin typeface="Courier"/>
            </a:endParaRPr>
          </a:p>
          <a:p>
            <a:pPr marL="1270000" lvl="0" indent="0">
              <a:buNone/>
            </a:pPr>
            <a:r>
              <a:rPr lang="en-IN" sz="1400" dirty="0">
                <a:latin typeface="Courier"/>
              </a:rPr>
              <a:t> </a:t>
            </a:r>
          </a:p>
          <a:p>
            <a:pPr marL="1270000" lvl="0" indent="0">
              <a:buNone/>
            </a:pPr>
            <a:r>
              <a:rPr lang="en-IN" sz="1400" b="1" dirty="0">
                <a:latin typeface="Courier"/>
              </a:rPr>
              <a:t>OUTPUT</a:t>
            </a:r>
          </a:p>
          <a:p>
            <a:pPr marL="1270000" lvl="0" indent="0">
              <a:buNone/>
            </a:pPr>
            <a:endParaRPr lang="en-IN" sz="1400" dirty="0">
              <a:latin typeface="Courier"/>
            </a:endParaRPr>
          </a:p>
          <a:p>
            <a:pPr marL="1270000" lvl="0" indent="0">
              <a:buNone/>
            </a:pPr>
            <a:r>
              <a:rPr lang="en-IN" sz="1400" dirty="0">
                <a:latin typeface="Courier"/>
              </a:rPr>
              <a:t>## Warning in </a:t>
            </a:r>
            <a:r>
              <a:rPr lang="en-IN" sz="1400" dirty="0" err="1">
                <a:latin typeface="Courier"/>
              </a:rPr>
              <a:t>adf.test</a:t>
            </a:r>
            <a:r>
              <a:rPr lang="en-IN" sz="1400" dirty="0">
                <a:latin typeface="Courier"/>
              </a:rPr>
              <a:t>(diff(</a:t>
            </a:r>
            <a:r>
              <a:rPr lang="en-IN" sz="1400" dirty="0" err="1">
                <a:latin typeface="Courier"/>
              </a:rPr>
              <a:t>df$Close</a:t>
            </a:r>
            <a:r>
              <a:rPr lang="en-IN" sz="1400" dirty="0">
                <a:latin typeface="Courier"/>
              </a:rPr>
              <a:t>, 5), alternative = "stationary", k = 6): p-
## value smaller than printed p-value</a:t>
            </a:r>
          </a:p>
          <a:p>
            <a:pPr marL="1270000" lvl="0" indent="0">
              <a:buNone/>
            </a:pPr>
            <a:r>
              <a:rPr lang="en-IN" sz="1400" dirty="0">
                <a:latin typeface="Courier"/>
              </a:rPr>
              <a:t>## 
##  Augmented Dickey-Fuller Test
## 
## data:  diff(</a:t>
            </a:r>
            <a:r>
              <a:rPr lang="en-IN" sz="1400" dirty="0" err="1">
                <a:latin typeface="Courier"/>
              </a:rPr>
              <a:t>df$Close</a:t>
            </a:r>
            <a:r>
              <a:rPr lang="en-IN" sz="1400" dirty="0">
                <a:latin typeface="Courier"/>
              </a:rPr>
              <a:t>, 5)
## Dickey-Fuller = -5.3472, Lag order = 6, p-value = 0.01
## alternative hypothesis: stationary</a:t>
            </a:r>
          </a:p>
        </p:txBody>
      </p:sp>
      <p:sp>
        <p:nvSpPr>
          <p:cNvPr id="3" name="Rectangle 2">
            <a:extLst>
              <a:ext uri="{FF2B5EF4-FFF2-40B4-BE49-F238E27FC236}">
                <a16:creationId xmlns:a16="http://schemas.microsoft.com/office/drawing/2014/main" id="{88274EC6-79F1-0845-9FC0-5C1866D6F8A7}"/>
              </a:ext>
            </a:extLst>
          </p:cNvPr>
          <p:cNvSpPr/>
          <p:nvPr/>
        </p:nvSpPr>
        <p:spPr>
          <a:xfrm>
            <a:off x="2512855" y="275541"/>
            <a:ext cx="5185118" cy="400110"/>
          </a:xfrm>
          <a:prstGeom prst="rect">
            <a:avLst/>
          </a:prstGeom>
        </p:spPr>
        <p:txBody>
          <a:bodyPr wrap="square">
            <a:spAutoFit/>
          </a:bodyPr>
          <a:lstStyle/>
          <a:p>
            <a:r>
              <a:rPr lang="en-US" sz="2000" b="1" dirty="0"/>
              <a:t>ADF TEST FOR SEASONALING DIFFERENCING</a:t>
            </a:r>
          </a:p>
        </p:txBody>
      </p:sp>
      <p:sp>
        <p:nvSpPr>
          <p:cNvPr id="5" name="TextBox 4">
            <a:extLst>
              <a:ext uri="{FF2B5EF4-FFF2-40B4-BE49-F238E27FC236}">
                <a16:creationId xmlns:a16="http://schemas.microsoft.com/office/drawing/2014/main" id="{41ED0F78-6B34-044C-AE72-196A5D3508D4}"/>
              </a:ext>
            </a:extLst>
          </p:cNvPr>
          <p:cNvSpPr txBox="1"/>
          <p:nvPr/>
        </p:nvSpPr>
        <p:spPr>
          <a:xfrm>
            <a:off x="419725" y="1424066"/>
            <a:ext cx="6985416" cy="524655"/>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7B2599B4-8ED2-1944-B82D-4984C8F74BE9}"/>
              </a:ext>
            </a:extLst>
          </p:cNvPr>
          <p:cNvSpPr txBox="1"/>
          <p:nvPr/>
        </p:nvSpPr>
        <p:spPr>
          <a:xfrm>
            <a:off x="419725" y="2697136"/>
            <a:ext cx="8169639" cy="2308324"/>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F0326D46-A753-0246-B186-B8F7873DA782}"/>
              </a:ext>
            </a:extLst>
          </p:cNvPr>
          <p:cNvSpPr/>
          <p:nvPr/>
        </p:nvSpPr>
        <p:spPr>
          <a:xfrm>
            <a:off x="419725" y="5430709"/>
            <a:ext cx="8169639" cy="646331"/>
          </a:xfrm>
          <a:prstGeom prst="rect">
            <a:avLst/>
          </a:prstGeom>
          <a:solidFill>
            <a:schemeClr val="tx2">
              <a:lumMod val="40000"/>
              <a:lumOff val="60000"/>
            </a:schemeClr>
          </a:solidFill>
          <a:ln>
            <a:solidFill>
              <a:schemeClr val="tx1"/>
            </a:solidFill>
          </a:ln>
        </p:spPr>
        <p:txBody>
          <a:bodyPr wrap="square">
            <a:spAutoFit/>
          </a:bodyPr>
          <a:lstStyle/>
          <a:p>
            <a:r>
              <a:rPr lang="en-IN" dirty="0">
                <a:solidFill>
                  <a:srgbClr val="202124"/>
                </a:solidFill>
                <a:latin typeface="Roboto"/>
              </a:rPr>
              <a:t>The p-value of the ADF test for seasonal differencing is less than 0.05 which means it is significant and stationary </a:t>
            </a:r>
            <a:endParaRPr lang="en-US" dirty="0"/>
          </a:p>
        </p:txBody>
      </p:sp>
    </p:spTree>
    <p:extLst>
      <p:ext uri="{BB962C8B-B14F-4D97-AF65-F5344CB8AC3E}">
        <p14:creationId xmlns:p14="http://schemas.microsoft.com/office/powerpoint/2010/main" val="13979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02A426-9BA6-534C-A409-7BA7F05B5CBD}"/>
              </a:ext>
            </a:extLst>
          </p:cNvPr>
          <p:cNvSpPr/>
          <p:nvPr/>
        </p:nvSpPr>
        <p:spPr>
          <a:xfrm>
            <a:off x="299803" y="746566"/>
            <a:ext cx="8252085" cy="369332"/>
          </a:xfrm>
          <a:prstGeom prst="rect">
            <a:avLst/>
          </a:prstGeom>
          <a:ln>
            <a:solidFill>
              <a:schemeClr val="tx1"/>
            </a:solidFill>
          </a:ln>
        </p:spPr>
        <p:txBody>
          <a:bodyPr wrap="square">
            <a:spAutoFit/>
          </a:bodyPr>
          <a:lstStyle/>
          <a:p>
            <a:r>
              <a:rPr lang="en-IN" b="1" dirty="0">
                <a:solidFill>
                  <a:srgbClr val="007020"/>
                </a:solidFill>
                <a:latin typeface="Courier"/>
              </a:rPr>
              <a:t>-&gt; </a:t>
            </a:r>
            <a:r>
              <a:rPr lang="en-IN" b="1" dirty="0" err="1">
                <a:solidFill>
                  <a:srgbClr val="007020"/>
                </a:solidFill>
                <a:latin typeface="Courier"/>
              </a:rPr>
              <a:t>tsdisplay</a:t>
            </a:r>
            <a:r>
              <a:rPr lang="en-IN" dirty="0">
                <a:latin typeface="Courier"/>
              </a:rPr>
              <a:t>(</a:t>
            </a:r>
            <a:r>
              <a:rPr lang="en-IN" b="1" dirty="0">
                <a:solidFill>
                  <a:srgbClr val="007020"/>
                </a:solidFill>
                <a:latin typeface="Courier"/>
              </a:rPr>
              <a:t>diff</a:t>
            </a:r>
            <a:r>
              <a:rPr lang="en-IN" dirty="0">
                <a:latin typeface="Courier"/>
              </a:rPr>
              <a:t>(df</a:t>
            </a:r>
            <a:r>
              <a:rPr lang="en-IN" dirty="0">
                <a:solidFill>
                  <a:srgbClr val="666666"/>
                </a:solidFill>
                <a:latin typeface="Courier"/>
              </a:rPr>
              <a:t>$</a:t>
            </a:r>
            <a:r>
              <a:rPr lang="en-IN" dirty="0">
                <a:latin typeface="Courier"/>
              </a:rPr>
              <a:t>Close,</a:t>
            </a:r>
            <a:r>
              <a:rPr lang="en-IN" dirty="0">
                <a:solidFill>
                  <a:srgbClr val="40A070"/>
                </a:solidFill>
                <a:latin typeface="Courier"/>
              </a:rPr>
              <a:t>5</a:t>
            </a:r>
            <a:r>
              <a:rPr lang="en-IN" dirty="0">
                <a:latin typeface="Courier"/>
              </a:rPr>
              <a:t>), </a:t>
            </a:r>
            <a:r>
              <a:rPr lang="en-IN" dirty="0">
                <a:solidFill>
                  <a:srgbClr val="902000"/>
                </a:solidFill>
                <a:latin typeface="Courier"/>
              </a:rPr>
              <a:t>lag=</a:t>
            </a:r>
            <a:r>
              <a:rPr lang="en-IN" dirty="0">
                <a:solidFill>
                  <a:srgbClr val="40A070"/>
                </a:solidFill>
                <a:latin typeface="Courier"/>
              </a:rPr>
              <a:t>50</a:t>
            </a:r>
            <a:r>
              <a:rPr lang="en-IN" dirty="0">
                <a:latin typeface="Courier"/>
              </a:rPr>
              <a:t>)</a:t>
            </a:r>
            <a:endParaRPr lang="en-US" dirty="0"/>
          </a:p>
        </p:txBody>
      </p:sp>
      <p:sp>
        <p:nvSpPr>
          <p:cNvPr id="4" name="TextBox 3">
            <a:extLst>
              <a:ext uri="{FF2B5EF4-FFF2-40B4-BE49-F238E27FC236}">
                <a16:creationId xmlns:a16="http://schemas.microsoft.com/office/drawing/2014/main" id="{7FBCC3FA-CF6A-0146-BD15-ADA02BFBC60E}"/>
              </a:ext>
            </a:extLst>
          </p:cNvPr>
          <p:cNvSpPr txBox="1"/>
          <p:nvPr/>
        </p:nvSpPr>
        <p:spPr>
          <a:xfrm>
            <a:off x="2211572" y="175751"/>
            <a:ext cx="5699051" cy="400110"/>
          </a:xfrm>
          <a:prstGeom prst="rect">
            <a:avLst/>
          </a:prstGeom>
          <a:noFill/>
        </p:spPr>
        <p:txBody>
          <a:bodyPr wrap="square" rtlCol="0">
            <a:spAutoFit/>
          </a:bodyPr>
          <a:lstStyle/>
          <a:p>
            <a:r>
              <a:rPr lang="en-US" sz="2000" b="1" dirty="0"/>
              <a:t>CORRELOGRAM OF SEASONAL DIFFERENCING</a:t>
            </a:r>
          </a:p>
        </p:txBody>
      </p:sp>
      <p:pic>
        <p:nvPicPr>
          <p:cNvPr id="6" name="Picture 5">
            <a:extLst>
              <a:ext uri="{FF2B5EF4-FFF2-40B4-BE49-F238E27FC236}">
                <a16:creationId xmlns:a16="http://schemas.microsoft.com/office/drawing/2014/main" id="{1206D94F-F378-9D43-BCBF-ED5699206D49}"/>
              </a:ext>
            </a:extLst>
          </p:cNvPr>
          <p:cNvPicPr>
            <a:picLocks noChangeAspect="1"/>
          </p:cNvPicPr>
          <p:nvPr/>
        </p:nvPicPr>
        <p:blipFill>
          <a:blip r:embed="rId2"/>
          <a:stretch>
            <a:fillRect/>
          </a:stretch>
        </p:blipFill>
        <p:spPr>
          <a:xfrm>
            <a:off x="299803" y="1571417"/>
            <a:ext cx="6602299" cy="4874354"/>
          </a:xfrm>
          <a:prstGeom prst="rect">
            <a:avLst/>
          </a:prstGeom>
          <a:ln>
            <a:solidFill>
              <a:schemeClr val="tx1"/>
            </a:solidFill>
          </a:ln>
        </p:spPr>
      </p:pic>
      <p:sp>
        <p:nvSpPr>
          <p:cNvPr id="7" name="Rectangle 6">
            <a:extLst>
              <a:ext uri="{FF2B5EF4-FFF2-40B4-BE49-F238E27FC236}">
                <a16:creationId xmlns:a16="http://schemas.microsoft.com/office/drawing/2014/main" id="{0F9E3870-71FD-EF4B-8CBE-E4875915B758}"/>
              </a:ext>
            </a:extLst>
          </p:cNvPr>
          <p:cNvSpPr/>
          <p:nvPr/>
        </p:nvSpPr>
        <p:spPr>
          <a:xfrm>
            <a:off x="7329665" y="2156041"/>
            <a:ext cx="1541721" cy="2585323"/>
          </a:xfrm>
          <a:prstGeom prst="rect">
            <a:avLst/>
          </a:prstGeom>
          <a:solidFill>
            <a:schemeClr val="accent1">
              <a:lumMod val="60000"/>
              <a:lumOff val="40000"/>
            </a:schemeClr>
          </a:solidFill>
          <a:ln>
            <a:noFill/>
          </a:ln>
        </p:spPr>
        <p:txBody>
          <a:bodyPr wrap="square">
            <a:spAutoFit/>
          </a:bodyPr>
          <a:lstStyle/>
          <a:p>
            <a:pPr algn="ctr"/>
            <a:r>
              <a:rPr lang="en-IN" dirty="0">
                <a:solidFill>
                  <a:srgbClr val="202124"/>
                </a:solidFill>
                <a:latin typeface="Roboto"/>
              </a:rPr>
              <a:t>The ACF plot is showing a seasonal pattern</a:t>
            </a:r>
          </a:p>
          <a:p>
            <a:endParaRPr lang="en-IN" dirty="0">
              <a:solidFill>
                <a:srgbClr val="202124"/>
              </a:solidFill>
              <a:latin typeface="Roboto"/>
            </a:endParaRPr>
          </a:p>
          <a:p>
            <a:pPr algn="ctr"/>
            <a:r>
              <a:rPr lang="en-IN" dirty="0"/>
              <a:t>The PACF plot shows which lags are significant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249" y="1045563"/>
            <a:ext cx="8229600" cy="5115394"/>
          </a:xfrm>
        </p:spPr>
        <p:txBody>
          <a:bodyPr>
            <a:normAutofit/>
          </a:bodyPr>
          <a:lstStyle/>
          <a:p>
            <a:pPr marL="0" lvl="0" indent="0">
              <a:buNone/>
            </a:pPr>
            <a:br>
              <a:rPr sz="1200" dirty="0"/>
            </a:br>
            <a:r>
              <a:rPr sz="1200" dirty="0">
                <a:latin typeface="Courier"/>
              </a:rPr>
              <a:t>fit1 &lt;-</a:t>
            </a:r>
            <a:r>
              <a:rPr sz="1200" dirty="0">
                <a:solidFill>
                  <a:srgbClr val="4070A0"/>
                </a:solidFill>
                <a:latin typeface="Courier"/>
              </a:rPr>
              <a:t> </a:t>
            </a:r>
            <a:r>
              <a:rPr sz="1200" b="1" dirty="0">
                <a:solidFill>
                  <a:srgbClr val="007020"/>
                </a:solidFill>
                <a:latin typeface="Courier"/>
              </a:rPr>
              <a:t>Arima</a:t>
            </a:r>
            <a:r>
              <a:rPr sz="1200" dirty="0">
                <a:latin typeface="Courier"/>
              </a:rPr>
              <a:t>(</a:t>
            </a:r>
            <a:r>
              <a:rPr sz="1200" dirty="0" err="1">
                <a:latin typeface="Courier"/>
              </a:rPr>
              <a:t>df</a:t>
            </a:r>
            <a:r>
              <a:rPr sz="1200" dirty="0" err="1">
                <a:solidFill>
                  <a:srgbClr val="666666"/>
                </a:solidFill>
                <a:latin typeface="Courier"/>
              </a:rPr>
              <a:t>$</a:t>
            </a:r>
            <a:r>
              <a:rPr sz="1200" dirty="0" err="1">
                <a:latin typeface="Courier"/>
              </a:rPr>
              <a:t>Close</a:t>
            </a:r>
            <a:r>
              <a:rPr sz="1200" dirty="0">
                <a:latin typeface="Courier"/>
              </a:rPr>
              <a:t>, </a:t>
            </a:r>
            <a:r>
              <a:rPr sz="1200" dirty="0">
                <a:solidFill>
                  <a:srgbClr val="902000"/>
                </a:solidFill>
                <a:latin typeface="Courier"/>
              </a:rPr>
              <a:t>order=</a:t>
            </a:r>
            <a:r>
              <a:rPr sz="1200" b="1" dirty="0">
                <a:solidFill>
                  <a:srgbClr val="007020"/>
                </a:solidFill>
                <a:latin typeface="Courier"/>
              </a:rPr>
              <a:t>c</a:t>
            </a:r>
            <a:r>
              <a:rPr sz="1200" dirty="0">
                <a:latin typeface="Courier"/>
              </a:rPr>
              <a:t>(</a:t>
            </a:r>
            <a:r>
              <a:rPr sz="1200" dirty="0">
                <a:solidFill>
                  <a:srgbClr val="40A070"/>
                </a:solidFill>
                <a:latin typeface="Courier"/>
              </a:rPr>
              <a:t>1</a:t>
            </a:r>
            <a:r>
              <a:rPr sz="1200" dirty="0">
                <a:latin typeface="Courier"/>
              </a:rPr>
              <a:t>,</a:t>
            </a:r>
            <a:r>
              <a:rPr sz="1200" dirty="0">
                <a:solidFill>
                  <a:srgbClr val="40A070"/>
                </a:solidFill>
                <a:latin typeface="Courier"/>
              </a:rPr>
              <a:t>0</a:t>
            </a:r>
            <a:r>
              <a:rPr sz="1200" dirty="0">
                <a:latin typeface="Courier"/>
              </a:rPr>
              <a:t>,</a:t>
            </a:r>
            <a:r>
              <a:rPr sz="1200" dirty="0">
                <a:solidFill>
                  <a:srgbClr val="40A070"/>
                </a:solidFill>
                <a:latin typeface="Courier"/>
              </a:rPr>
              <a:t>0</a:t>
            </a:r>
            <a:r>
              <a:rPr sz="1200" dirty="0">
                <a:latin typeface="Courier"/>
              </a:rPr>
              <a:t>), </a:t>
            </a:r>
            <a:r>
              <a:rPr sz="1200" dirty="0">
                <a:solidFill>
                  <a:srgbClr val="902000"/>
                </a:solidFill>
                <a:latin typeface="Courier"/>
              </a:rPr>
              <a:t>seasonal =</a:t>
            </a:r>
            <a:r>
              <a:rPr sz="1200" dirty="0">
                <a:latin typeface="Courier"/>
              </a:rPr>
              <a:t> </a:t>
            </a:r>
            <a:r>
              <a:rPr sz="1200" b="1" dirty="0">
                <a:solidFill>
                  <a:srgbClr val="007020"/>
                </a:solidFill>
                <a:latin typeface="Courier"/>
              </a:rPr>
              <a:t>list</a:t>
            </a:r>
            <a:r>
              <a:rPr sz="1200" dirty="0">
                <a:latin typeface="Courier"/>
              </a:rPr>
              <a:t>(</a:t>
            </a:r>
            <a:r>
              <a:rPr sz="1200" dirty="0">
                <a:solidFill>
                  <a:srgbClr val="902000"/>
                </a:solidFill>
                <a:latin typeface="Courier"/>
              </a:rPr>
              <a:t>order =</a:t>
            </a:r>
            <a:r>
              <a:rPr sz="1200" dirty="0">
                <a:latin typeface="Courier"/>
              </a:rPr>
              <a:t> </a:t>
            </a:r>
            <a:r>
              <a:rPr sz="1200" b="1" dirty="0">
                <a:solidFill>
                  <a:srgbClr val="007020"/>
                </a:solidFill>
                <a:latin typeface="Courier"/>
              </a:rPr>
              <a:t>c</a:t>
            </a:r>
            <a:r>
              <a:rPr sz="1200" dirty="0">
                <a:latin typeface="Courier"/>
              </a:rPr>
              <a:t>(</a:t>
            </a:r>
            <a:r>
              <a:rPr sz="1200" dirty="0">
                <a:solidFill>
                  <a:srgbClr val="40A070"/>
                </a:solidFill>
                <a:latin typeface="Courier"/>
              </a:rPr>
              <a:t>1</a:t>
            </a:r>
            <a:r>
              <a:rPr sz="1200" dirty="0">
                <a:latin typeface="Courier"/>
              </a:rPr>
              <a:t>, </a:t>
            </a:r>
            <a:r>
              <a:rPr sz="1200" dirty="0">
                <a:solidFill>
                  <a:srgbClr val="40A070"/>
                </a:solidFill>
                <a:latin typeface="Courier"/>
              </a:rPr>
              <a:t>1</a:t>
            </a:r>
            <a:r>
              <a:rPr sz="1200" dirty="0">
                <a:latin typeface="Courier"/>
              </a:rPr>
              <a:t>, </a:t>
            </a:r>
            <a:r>
              <a:rPr sz="1200" dirty="0">
                <a:solidFill>
                  <a:srgbClr val="40A070"/>
                </a:solidFill>
                <a:latin typeface="Courier"/>
              </a:rPr>
              <a:t>1</a:t>
            </a:r>
            <a:r>
              <a:rPr sz="1200" dirty="0">
                <a:latin typeface="Courier"/>
              </a:rPr>
              <a:t>), </a:t>
            </a:r>
            <a:r>
              <a:rPr sz="1200" dirty="0">
                <a:solidFill>
                  <a:srgbClr val="902000"/>
                </a:solidFill>
                <a:latin typeface="Courier"/>
              </a:rPr>
              <a:t>period=</a:t>
            </a:r>
            <a:r>
              <a:rPr sz="1200" dirty="0">
                <a:solidFill>
                  <a:srgbClr val="40A070"/>
                </a:solidFill>
                <a:latin typeface="Courier"/>
              </a:rPr>
              <a:t>5</a:t>
            </a:r>
            <a:r>
              <a:rPr sz="1200" dirty="0">
                <a:latin typeface="Courier"/>
              </a:rPr>
              <a:t>))</a:t>
            </a:r>
            <a:endParaRPr lang="en-US" sz="1200" dirty="0">
              <a:latin typeface="Courier"/>
            </a:endParaRPr>
          </a:p>
          <a:p>
            <a:pPr marL="0" lvl="0" indent="0">
              <a:buNone/>
            </a:pPr>
            <a:endParaRPr lang="en-US" sz="1200" dirty="0"/>
          </a:p>
          <a:p>
            <a:pPr marL="0" lvl="0" indent="0">
              <a:buNone/>
            </a:pPr>
            <a:endParaRPr lang="en-IN" sz="1100" b="1" dirty="0"/>
          </a:p>
          <a:p>
            <a:pPr marL="0" lvl="0" indent="0">
              <a:buNone/>
            </a:pPr>
            <a:r>
              <a:rPr lang="en-IN" sz="1400" b="1" dirty="0"/>
              <a:t>OUTPUT</a:t>
            </a:r>
            <a:br>
              <a:rPr sz="1200" dirty="0"/>
            </a:br>
            <a:r>
              <a:rPr sz="1200" b="1" dirty="0">
                <a:solidFill>
                  <a:srgbClr val="007020"/>
                </a:solidFill>
                <a:latin typeface="Courier"/>
              </a:rPr>
              <a:t>summary</a:t>
            </a:r>
            <a:r>
              <a:rPr sz="1200" dirty="0">
                <a:latin typeface="Courier"/>
              </a:rPr>
              <a:t>(fit1)</a:t>
            </a:r>
            <a:endParaRPr lang="en-US" sz="1200" dirty="0">
              <a:latin typeface="Courier"/>
            </a:endParaRPr>
          </a:p>
          <a:p>
            <a:pPr marL="0" lvl="0" indent="0">
              <a:buNone/>
            </a:pPr>
            <a:r>
              <a:rPr sz="1200" dirty="0">
                <a:latin typeface="Courier"/>
              </a:rPr>
              <a:t>## Series: </a:t>
            </a:r>
            <a:r>
              <a:rPr sz="1200" dirty="0" err="1">
                <a:latin typeface="Courier"/>
              </a:rPr>
              <a:t>df$Close</a:t>
            </a:r>
            <a:r>
              <a:rPr sz="1200" dirty="0">
                <a:latin typeface="Courier"/>
              </a:rPr>
              <a:t> 
## ARIMA(1,0,0)(1,1,1)[5] 
## 
## Coefficients:
##          ar1    sar1     sma1
##       0.9715  0.1935  -0.9998
## </a:t>
            </a:r>
            <a:r>
              <a:rPr sz="1200" dirty="0" err="1">
                <a:latin typeface="Courier"/>
              </a:rPr>
              <a:t>s.e.</a:t>
            </a:r>
            <a:r>
              <a:rPr sz="1200" dirty="0">
                <a:latin typeface="Courier"/>
              </a:rPr>
              <a:t>  0.0196  0.0665   0.0367
## 
## sigma^2 estimated as 20086:  log likelihood=-1536.45
## AIC=3080.89   </a:t>
            </a:r>
            <a:r>
              <a:rPr sz="1200" dirty="0" err="1">
                <a:latin typeface="Courier"/>
              </a:rPr>
              <a:t>AICc</a:t>
            </a:r>
            <a:r>
              <a:rPr sz="1200" dirty="0">
                <a:latin typeface="Courier"/>
              </a:rPr>
              <a:t>=3081.06   BIC=3094.82
## 
## Training set error measures:
##                    ME     RMSE      MAE       MPE      MAPE      MASE      ACF1
## Training set 14.67519 139.3936 95.55947 0.1264896 0.8771299 0.9756495 0.1422398</a:t>
            </a:r>
          </a:p>
        </p:txBody>
      </p:sp>
      <p:sp>
        <p:nvSpPr>
          <p:cNvPr id="5" name="TextBox 4">
            <a:extLst>
              <a:ext uri="{FF2B5EF4-FFF2-40B4-BE49-F238E27FC236}">
                <a16:creationId xmlns:a16="http://schemas.microsoft.com/office/drawing/2014/main" id="{059FB9D0-9031-4E47-B640-BAA28159A348}"/>
              </a:ext>
            </a:extLst>
          </p:cNvPr>
          <p:cNvSpPr txBox="1"/>
          <p:nvPr/>
        </p:nvSpPr>
        <p:spPr>
          <a:xfrm>
            <a:off x="3235434" y="241506"/>
            <a:ext cx="3870251" cy="400110"/>
          </a:xfrm>
          <a:prstGeom prst="rect">
            <a:avLst/>
          </a:prstGeom>
          <a:noFill/>
        </p:spPr>
        <p:txBody>
          <a:bodyPr wrap="square" rtlCol="0">
            <a:spAutoFit/>
          </a:bodyPr>
          <a:lstStyle/>
          <a:p>
            <a:r>
              <a:rPr lang="en-US" sz="2000" b="1" dirty="0"/>
              <a:t>ESTIMATION MODEL 1</a:t>
            </a:r>
          </a:p>
        </p:txBody>
      </p:sp>
      <p:sp>
        <p:nvSpPr>
          <p:cNvPr id="6" name="TextBox 5">
            <a:extLst>
              <a:ext uri="{FF2B5EF4-FFF2-40B4-BE49-F238E27FC236}">
                <a16:creationId xmlns:a16="http://schemas.microsoft.com/office/drawing/2014/main" id="{E058D56A-9FC5-5740-89CD-CB455EAE7A9C}"/>
              </a:ext>
            </a:extLst>
          </p:cNvPr>
          <p:cNvSpPr txBox="1"/>
          <p:nvPr/>
        </p:nvSpPr>
        <p:spPr>
          <a:xfrm>
            <a:off x="334402" y="1151104"/>
            <a:ext cx="8325293" cy="446568"/>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9802A4D-E9BF-C842-9AC5-DBC298847096}"/>
              </a:ext>
            </a:extLst>
          </p:cNvPr>
          <p:cNvSpPr txBox="1"/>
          <p:nvPr/>
        </p:nvSpPr>
        <p:spPr>
          <a:xfrm>
            <a:off x="382249" y="2171154"/>
            <a:ext cx="8277446" cy="3416320"/>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09F81BF9-496D-7C46-9804-EC9E094A71E0}"/>
              </a:ext>
            </a:extLst>
          </p:cNvPr>
          <p:cNvSpPr/>
          <p:nvPr/>
        </p:nvSpPr>
        <p:spPr>
          <a:xfrm>
            <a:off x="382249" y="5837790"/>
            <a:ext cx="8386997" cy="646331"/>
          </a:xfrm>
          <a:prstGeom prst="rect">
            <a:avLst/>
          </a:prstGeom>
          <a:solidFill>
            <a:schemeClr val="accent1">
              <a:lumMod val="60000"/>
              <a:lumOff val="40000"/>
            </a:schemeClr>
          </a:solidFill>
        </p:spPr>
        <p:txBody>
          <a:bodyPr wrap="square">
            <a:spAutoFit/>
          </a:bodyPr>
          <a:lstStyle/>
          <a:p>
            <a:pPr algn="ctr"/>
            <a:r>
              <a:rPr lang="en-IN" dirty="0">
                <a:solidFill>
                  <a:srgbClr val="202124"/>
                </a:solidFill>
                <a:latin typeface="Roboto"/>
              </a:rPr>
              <a:t>Although the coefficients are less than 1 and significant, model can still be improved further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478B09-65A3-E442-AD4B-EFB96BA1A601}"/>
              </a:ext>
            </a:extLst>
          </p:cNvPr>
          <p:cNvSpPr/>
          <p:nvPr/>
        </p:nvSpPr>
        <p:spPr>
          <a:xfrm>
            <a:off x="-352269" y="1042696"/>
            <a:ext cx="9211456" cy="2893100"/>
          </a:xfrm>
          <a:prstGeom prst="rect">
            <a:avLst/>
          </a:prstGeom>
        </p:spPr>
        <p:txBody>
          <a:bodyPr wrap="square">
            <a:spAutoFit/>
          </a:bodyPr>
          <a:lstStyle/>
          <a:p>
            <a:pPr marL="1270000" lvl="0" indent="0">
              <a:buNone/>
            </a:pPr>
            <a:br>
              <a:rPr lang="en-IN" sz="1400" dirty="0"/>
            </a:br>
            <a:r>
              <a:rPr lang="en-IN" sz="1400" b="1" dirty="0" err="1">
                <a:solidFill>
                  <a:srgbClr val="007020"/>
                </a:solidFill>
                <a:latin typeface="Courier"/>
              </a:rPr>
              <a:t>Box.test</a:t>
            </a:r>
            <a:r>
              <a:rPr lang="en-IN" sz="1400" dirty="0">
                <a:latin typeface="Courier"/>
              </a:rPr>
              <a:t>(</a:t>
            </a:r>
            <a:r>
              <a:rPr lang="en-IN" sz="1400" b="1" dirty="0">
                <a:solidFill>
                  <a:srgbClr val="007020"/>
                </a:solidFill>
                <a:latin typeface="Courier"/>
              </a:rPr>
              <a:t>residuals</a:t>
            </a:r>
            <a:r>
              <a:rPr lang="en-IN" sz="1400" dirty="0">
                <a:latin typeface="Courier"/>
              </a:rPr>
              <a:t>(fit1), </a:t>
            </a:r>
            <a:r>
              <a:rPr lang="en-IN" sz="1400" dirty="0">
                <a:solidFill>
                  <a:srgbClr val="902000"/>
                </a:solidFill>
                <a:latin typeface="Courier"/>
              </a:rPr>
              <a:t>lag=</a:t>
            </a:r>
            <a:r>
              <a:rPr lang="en-IN" sz="1400" dirty="0">
                <a:solidFill>
                  <a:srgbClr val="40A070"/>
                </a:solidFill>
                <a:latin typeface="Courier"/>
              </a:rPr>
              <a:t>5</a:t>
            </a:r>
            <a:r>
              <a:rPr lang="en-IN" sz="1400" dirty="0">
                <a:latin typeface="Courier"/>
              </a:rPr>
              <a:t>, </a:t>
            </a:r>
            <a:r>
              <a:rPr lang="en-IN" sz="1400" dirty="0" err="1">
                <a:solidFill>
                  <a:srgbClr val="902000"/>
                </a:solidFill>
                <a:latin typeface="Courier"/>
              </a:rPr>
              <a:t>fitdf</a:t>
            </a:r>
            <a:r>
              <a:rPr lang="en-IN" sz="1400" dirty="0">
                <a:solidFill>
                  <a:srgbClr val="902000"/>
                </a:solidFill>
                <a:latin typeface="Courier"/>
              </a:rPr>
              <a:t>=</a:t>
            </a:r>
            <a:r>
              <a:rPr lang="en-IN" sz="1400" dirty="0">
                <a:solidFill>
                  <a:srgbClr val="40A070"/>
                </a:solidFill>
                <a:latin typeface="Courier"/>
              </a:rPr>
              <a:t>3</a:t>
            </a:r>
            <a:r>
              <a:rPr lang="en-IN" sz="1400" dirty="0">
                <a:latin typeface="Courier"/>
              </a:rPr>
              <a:t>, </a:t>
            </a:r>
            <a:r>
              <a:rPr lang="en-IN" sz="1400" dirty="0">
                <a:solidFill>
                  <a:srgbClr val="902000"/>
                </a:solidFill>
                <a:latin typeface="Courier"/>
              </a:rPr>
              <a:t>type=</a:t>
            </a:r>
            <a:r>
              <a:rPr lang="en-IN" sz="1400" dirty="0">
                <a:solidFill>
                  <a:srgbClr val="4070A0"/>
                </a:solidFill>
                <a:latin typeface="Courier"/>
              </a:rPr>
              <a:t>"</a:t>
            </a:r>
            <a:r>
              <a:rPr lang="en-IN" sz="1400" dirty="0" err="1">
                <a:solidFill>
                  <a:srgbClr val="4070A0"/>
                </a:solidFill>
                <a:latin typeface="Courier"/>
              </a:rPr>
              <a:t>Ljung</a:t>
            </a:r>
            <a:r>
              <a:rPr lang="en-IN" sz="1400" dirty="0">
                <a:solidFill>
                  <a:srgbClr val="4070A0"/>
                </a:solidFill>
                <a:latin typeface="Courier"/>
              </a:rPr>
              <a:t>"</a:t>
            </a:r>
            <a:r>
              <a:rPr lang="en-IN" sz="1400" dirty="0">
                <a:latin typeface="Courier"/>
              </a:rPr>
              <a:t>)</a:t>
            </a:r>
          </a:p>
          <a:p>
            <a:pPr marL="1270000" lvl="0" indent="0">
              <a:buNone/>
            </a:pPr>
            <a:endParaRPr lang="en-IN" sz="1400" dirty="0">
              <a:latin typeface="Courier"/>
            </a:endParaRPr>
          </a:p>
          <a:p>
            <a:pPr marL="1270000" lvl="0" indent="0">
              <a:buNone/>
            </a:pPr>
            <a:endParaRPr lang="en-IN" sz="1400" dirty="0">
              <a:latin typeface="Courier"/>
            </a:endParaRPr>
          </a:p>
          <a:p>
            <a:pPr marL="1270000" lvl="0" indent="0">
              <a:buNone/>
            </a:pPr>
            <a:endParaRPr lang="en-IN" sz="1400" dirty="0">
              <a:latin typeface="Courier"/>
            </a:endParaRPr>
          </a:p>
          <a:p>
            <a:pPr marL="1270000" lvl="0" indent="0">
              <a:buNone/>
            </a:pPr>
            <a:endParaRPr lang="en-IN" sz="1400" dirty="0">
              <a:latin typeface="Courier"/>
            </a:endParaRPr>
          </a:p>
          <a:p>
            <a:pPr marL="1270000" lvl="0" indent="0">
              <a:buNone/>
            </a:pPr>
            <a:r>
              <a:rPr lang="en-IN" sz="1400" b="1" dirty="0">
                <a:latin typeface="Courier"/>
              </a:rPr>
              <a:t>OUTPUT</a:t>
            </a:r>
          </a:p>
          <a:p>
            <a:pPr marL="1270000" lvl="0" indent="0">
              <a:buNone/>
            </a:pPr>
            <a:endParaRPr lang="en-IN" sz="1400" dirty="0">
              <a:latin typeface="Courier"/>
            </a:endParaRPr>
          </a:p>
          <a:p>
            <a:pPr marL="1270000" lvl="0" indent="0">
              <a:buNone/>
            </a:pPr>
            <a:r>
              <a:rPr lang="en-IN" sz="1400" dirty="0">
                <a:latin typeface="Courier"/>
              </a:rPr>
              <a:t>## 
##  Box-</a:t>
            </a:r>
            <a:r>
              <a:rPr lang="en-IN" sz="1400" dirty="0" err="1">
                <a:latin typeface="Courier"/>
              </a:rPr>
              <a:t>Ljung</a:t>
            </a:r>
            <a:r>
              <a:rPr lang="en-IN" sz="1400" dirty="0">
                <a:latin typeface="Courier"/>
              </a:rPr>
              <a:t> test
## 
## data:  residuals(fit1)
## X-squared = 6.7351, </a:t>
            </a:r>
            <a:r>
              <a:rPr lang="en-IN" sz="1400" dirty="0" err="1">
                <a:latin typeface="Courier"/>
              </a:rPr>
              <a:t>df</a:t>
            </a:r>
            <a:r>
              <a:rPr lang="en-IN" sz="1400" dirty="0">
                <a:latin typeface="Courier"/>
              </a:rPr>
              <a:t> = 2, p-value = 0.03447</a:t>
            </a:r>
          </a:p>
        </p:txBody>
      </p:sp>
      <p:sp>
        <p:nvSpPr>
          <p:cNvPr id="3" name="TextBox 2">
            <a:extLst>
              <a:ext uri="{FF2B5EF4-FFF2-40B4-BE49-F238E27FC236}">
                <a16:creationId xmlns:a16="http://schemas.microsoft.com/office/drawing/2014/main" id="{F93C341C-AA73-CC41-BA65-27C88F33FC25}"/>
              </a:ext>
            </a:extLst>
          </p:cNvPr>
          <p:cNvSpPr txBox="1"/>
          <p:nvPr/>
        </p:nvSpPr>
        <p:spPr>
          <a:xfrm>
            <a:off x="3561907" y="261550"/>
            <a:ext cx="2934586" cy="400110"/>
          </a:xfrm>
          <a:prstGeom prst="rect">
            <a:avLst/>
          </a:prstGeom>
          <a:noFill/>
        </p:spPr>
        <p:txBody>
          <a:bodyPr wrap="square" rtlCol="0">
            <a:spAutoFit/>
          </a:bodyPr>
          <a:lstStyle/>
          <a:p>
            <a:r>
              <a:rPr lang="en-US" sz="2000" b="1" dirty="0"/>
              <a:t>BOX LJUNG TEST</a:t>
            </a:r>
          </a:p>
        </p:txBody>
      </p:sp>
      <p:sp>
        <p:nvSpPr>
          <p:cNvPr id="4" name="TextBox 3">
            <a:extLst>
              <a:ext uri="{FF2B5EF4-FFF2-40B4-BE49-F238E27FC236}">
                <a16:creationId xmlns:a16="http://schemas.microsoft.com/office/drawing/2014/main" id="{905F3E95-5C00-244A-B7A9-1C5CC82FF841}"/>
              </a:ext>
            </a:extLst>
          </p:cNvPr>
          <p:cNvSpPr txBox="1"/>
          <p:nvPr/>
        </p:nvSpPr>
        <p:spPr>
          <a:xfrm>
            <a:off x="653989" y="1150233"/>
            <a:ext cx="6642020" cy="609968"/>
          </a:xfrm>
          <a:prstGeom prst="rect">
            <a:avLst/>
          </a:prstGeom>
          <a:noFill/>
          <a:ln>
            <a:solidFill>
              <a:schemeClr val="tx1"/>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6FA2B298-7E57-4246-8A35-69D72EDF4717}"/>
              </a:ext>
            </a:extLst>
          </p:cNvPr>
          <p:cNvSpPr txBox="1"/>
          <p:nvPr/>
        </p:nvSpPr>
        <p:spPr>
          <a:xfrm>
            <a:off x="653989" y="2618533"/>
            <a:ext cx="6642020" cy="1754326"/>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AD30BA28-5DCF-AF49-962C-BC9EF576D1EC}"/>
              </a:ext>
            </a:extLst>
          </p:cNvPr>
          <p:cNvSpPr/>
          <p:nvPr/>
        </p:nvSpPr>
        <p:spPr>
          <a:xfrm>
            <a:off x="653989" y="4822714"/>
            <a:ext cx="6642021" cy="1200329"/>
          </a:xfrm>
          <a:prstGeom prst="rect">
            <a:avLst/>
          </a:prstGeom>
          <a:solidFill>
            <a:schemeClr val="accent1">
              <a:lumMod val="60000"/>
              <a:lumOff val="40000"/>
            </a:schemeClr>
          </a:solidFill>
          <a:ln>
            <a:solidFill>
              <a:schemeClr val="tx1"/>
            </a:solidFill>
          </a:ln>
        </p:spPr>
        <p:txBody>
          <a:bodyPr wrap="square">
            <a:spAutoFit/>
          </a:bodyPr>
          <a:lstStyle/>
          <a:p>
            <a:pPr algn="ctr"/>
            <a:endParaRPr lang="en-IN" dirty="0">
              <a:solidFill>
                <a:srgbClr val="202124"/>
              </a:solidFill>
              <a:latin typeface="Roboto"/>
            </a:endParaRPr>
          </a:p>
          <a:p>
            <a:pPr algn="ctr"/>
            <a:r>
              <a:rPr lang="en-IN" dirty="0">
                <a:solidFill>
                  <a:srgbClr val="202124"/>
                </a:solidFill>
                <a:latin typeface="Roboto"/>
              </a:rPr>
              <a:t>The box test confirms the presence of autocorrelation in the residual, hence the model is rejected</a:t>
            </a:r>
          </a:p>
          <a:p>
            <a:pPr algn="ctr"/>
            <a:endParaRPr lang="en-US" dirty="0"/>
          </a:p>
        </p:txBody>
      </p:sp>
    </p:spTree>
    <p:extLst>
      <p:ext uri="{BB962C8B-B14F-4D97-AF65-F5344CB8AC3E}">
        <p14:creationId xmlns:p14="http://schemas.microsoft.com/office/powerpoint/2010/main" val="319006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{FE82FC17-D735-414E-AE09-E206D7A7694E}tf10001070</Template>
  <TotalTime>114</TotalTime>
  <Words>4329</Words>
  <Application>Microsoft Macintosh PowerPoint</Application>
  <PresentationFormat>On-screen Show (4:3)</PresentationFormat>
  <Paragraphs>240</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vt:lpstr>
      <vt:lpstr>Helvetica Neue</vt:lpstr>
      <vt:lpstr>Roboto</vt:lpstr>
      <vt:lpstr>Office Theme</vt:lpstr>
      <vt:lpstr>PREDICTIVE ANALYTICS  GROUP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EXPONENTIAL SMOOTHING</vt:lpstr>
      <vt:lpstr>PowerPoint Presentation</vt:lpstr>
      <vt:lpstr>HOLT’S LINEAR TREND MODEL</vt:lpstr>
      <vt:lpstr>PowerPoint Presentation</vt:lpstr>
      <vt:lpstr>HOLT-WINTERS EXPONENTIAL SMOOTHING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 Group Assignment</dc:title>
  <dc:creator>Group - 5</dc:creator>
  <cp:keywords/>
  <cp:lastModifiedBy>ba184</cp:lastModifiedBy>
  <cp:revision>11</cp:revision>
  <dcterms:created xsi:type="dcterms:W3CDTF">2020-08-12T16:05:27Z</dcterms:created>
  <dcterms:modified xsi:type="dcterms:W3CDTF">2020-08-12T18:11:57Z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06/08/2020</vt:lpwstr>
  </property>
  <property fmtid="{D5CDD505-2E9C-101B-9397-08002B2CF9AE}" pid="3" name="output">
    <vt:lpwstr>powerpoint_presentation</vt:lpwstr>
  </property>
</Properties>
</file>