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1" Type="http://schemas.openxmlformats.org/officeDocument/2006/relationships/viewProps" Target="viewProps.xml" /><Relationship Id="rId20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3" Type="http://schemas.openxmlformats.org/officeDocument/2006/relationships/tableStyles" Target="tableStyles.xml" /><Relationship Id="rId22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PRA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Assignment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Group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5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05/09/2020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ARCH_Group-5_files/figure-pptx/unnamed-chunk-1-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Box.test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residuals</a:t>
            </a:r>
            <a:r>
              <a:rPr sz="1800">
                <a:latin typeface="Courier"/>
              </a:rPr>
              <a:t>(fit), </a:t>
            </a:r>
            <a:r>
              <a:rPr sz="1800">
                <a:solidFill>
                  <a:srgbClr val="902000"/>
                </a:solidFill>
                <a:latin typeface="Courier"/>
              </a:rPr>
              <a:t>lag=</a:t>
            </a:r>
            <a:r>
              <a:rPr sz="1800">
                <a:solidFill>
                  <a:srgbClr val="40A070"/>
                </a:solidFill>
                <a:latin typeface="Courier"/>
              </a:rPr>
              <a:t>10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fitdf=</a:t>
            </a:r>
            <a:r>
              <a:rPr sz="1800">
                <a:solidFill>
                  <a:srgbClr val="40A070"/>
                </a:solidFill>
                <a:latin typeface="Courier"/>
              </a:rPr>
              <a:t>6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type=</a:t>
            </a:r>
            <a:r>
              <a:rPr sz="1800">
                <a:solidFill>
                  <a:srgbClr val="4070A0"/>
                </a:solidFill>
                <a:latin typeface="Courier"/>
              </a:rPr>
              <a:t>"Ljung"</a:t>
            </a:r>
            <a:r>
              <a:rPr sz="1800">
                <a:latin typeface="Courier"/>
              </a:rPr>
              <a:t>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
##  Box-Ljung test
## 
## data:  residuals(fit)
## X-squared = 4.5058, df = 4, p-value = 0.3419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tsdiag</a:t>
            </a:r>
            <a:r>
              <a:rPr sz="1800">
                <a:latin typeface="Courier"/>
              </a:rPr>
              <a:t>(fit)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ARCH_Group-5_files/figure-pptx/unnamed-chunk-1-5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Normality</a:t>
            </a:r>
            <a:r>
              <a:rPr/>
              <a:t> </a:t>
            </a:r>
            <a:r>
              <a:rPr/>
              <a:t>test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ARCH</a:t>
            </a:r>
            <a:r>
              <a:rPr/>
              <a:t> </a:t>
            </a:r>
            <a:r>
              <a:rPr/>
              <a:t>test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residuals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best</a:t>
            </a:r>
            <a:r>
              <a:rPr/>
              <a:t> </a:t>
            </a:r>
            <a:r>
              <a:rPr/>
              <a:t>ARIMA</a:t>
            </a:r>
            <a:r>
              <a:rPr/>
              <a:t> </a:t>
            </a:r>
            <a:r>
              <a:rPr/>
              <a:t>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i="1">
                <a:solidFill>
                  <a:srgbClr val="60A0B0"/>
                </a:solidFill>
                <a:latin typeface="Courier"/>
              </a:rPr>
              <a:t>#Normality Test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jarque.bera.test</a:t>
            </a:r>
            <a:r>
              <a:rPr sz="1800">
                <a:latin typeface="Courier"/>
              </a:rPr>
              <a:t>(fit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residuals)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
##  Jarque Bera Test
## 
## data:  fit$residuals
## X-squared = 90.096, df = 2, p-value &lt; 0.00000000000000022</a:t>
            </a:r>
          </a:p>
          <a:p>
            <a:pPr lvl="0" marL="1270000" indent="0">
              <a:buNone/>
            </a:pPr>
            <a:r>
              <a:rPr sz="1800" i="1">
                <a:solidFill>
                  <a:srgbClr val="60A0B0"/>
                </a:solidFill>
                <a:latin typeface="Courier"/>
              </a:rPr>
              <a:t>#GARCH ESTIMATION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#archTest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archTest</a:t>
            </a:r>
            <a:r>
              <a:rPr sz="1800">
                <a:latin typeface="Courier"/>
              </a:rPr>
              <a:t>(fit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residuals, </a:t>
            </a:r>
            <a:r>
              <a:rPr sz="1800">
                <a:solidFill>
                  <a:srgbClr val="902000"/>
                </a:solidFill>
                <a:latin typeface="Courier"/>
              </a:rPr>
              <a:t>lag=</a:t>
            </a:r>
            <a:r>
              <a:rPr sz="1800">
                <a:solidFill>
                  <a:srgbClr val="40A070"/>
                </a:solidFill>
                <a:latin typeface="Courier"/>
              </a:rPr>
              <a:t>30</a:t>
            </a:r>
            <a:r>
              <a:rPr sz="1800">
                <a:latin typeface="Courier"/>
              </a:rPr>
              <a:t>) </a:t>
            </a:r>
            <a:r>
              <a:rPr sz="1800" i="1">
                <a:solidFill>
                  <a:srgbClr val="60A0B0"/>
                </a:solidFill>
                <a:latin typeface="Courier"/>
              </a:rPr>
              <a:t>#long-term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Q(m) of squared series(LM test):  
## Test statistic:  48.18914  p-value:  0.01898068 
## Rank-based Test:  
## Test statistic:  60.95393  p-value:  0.0007045919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archTest</a:t>
            </a:r>
            <a:r>
              <a:rPr sz="1800">
                <a:latin typeface="Courier"/>
              </a:rPr>
              <a:t>(fit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residuals, </a:t>
            </a:r>
            <a:r>
              <a:rPr sz="1800">
                <a:solidFill>
                  <a:srgbClr val="902000"/>
                </a:solidFill>
                <a:latin typeface="Courier"/>
              </a:rPr>
              <a:t>lag=</a:t>
            </a:r>
            <a:r>
              <a:rPr sz="1800">
                <a:solidFill>
                  <a:srgbClr val="40A070"/>
                </a:solidFill>
                <a:latin typeface="Courier"/>
              </a:rPr>
              <a:t>20</a:t>
            </a:r>
            <a:r>
              <a:rPr sz="1800">
                <a:latin typeface="Courier"/>
              </a:rPr>
              <a:t>) </a:t>
            </a:r>
            <a:r>
              <a:rPr sz="1800" i="1">
                <a:solidFill>
                  <a:srgbClr val="60A0B0"/>
                </a:solidFill>
                <a:latin typeface="Courier"/>
              </a:rPr>
              <a:t>#20 day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Q(m) of squared series(LM test):  
## Test statistic:  40.44114  p-value:  0.004391445 
## Rank-based Test:  
## Test statistic:  55.77804  p-value:  0.00003139211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archTest</a:t>
            </a:r>
            <a:r>
              <a:rPr sz="1800">
                <a:latin typeface="Courier"/>
              </a:rPr>
              <a:t>(fit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residuals, </a:t>
            </a:r>
            <a:r>
              <a:rPr sz="1800">
                <a:solidFill>
                  <a:srgbClr val="902000"/>
                </a:solidFill>
                <a:latin typeface="Courier"/>
              </a:rPr>
              <a:t>lag=</a:t>
            </a:r>
            <a:r>
              <a:rPr sz="1800">
                <a:solidFill>
                  <a:srgbClr val="40A070"/>
                </a:solidFill>
                <a:latin typeface="Courier"/>
              </a:rPr>
              <a:t>10</a:t>
            </a:r>
            <a:r>
              <a:rPr sz="1800">
                <a:latin typeface="Courier"/>
              </a:rPr>
              <a:t>) </a:t>
            </a:r>
            <a:r>
              <a:rPr sz="1800" i="1">
                <a:solidFill>
                  <a:srgbClr val="60A0B0"/>
                </a:solidFill>
                <a:latin typeface="Courier"/>
              </a:rPr>
              <a:t>#medium-term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Q(m) of squared series(LM test):  
## Test statistic:  22.41714  p-value:  0.01311498 
## Rank-based Test:  
## Test statistic:  39.42998  p-value:  0.00002134286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archTest</a:t>
            </a:r>
            <a:r>
              <a:rPr sz="1800">
                <a:latin typeface="Courier"/>
              </a:rPr>
              <a:t>(fit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residuals, </a:t>
            </a:r>
            <a:r>
              <a:rPr sz="1800">
                <a:solidFill>
                  <a:srgbClr val="902000"/>
                </a:solidFill>
                <a:latin typeface="Courier"/>
              </a:rPr>
              <a:t>lag=</a:t>
            </a:r>
            <a:r>
              <a:rPr sz="1800">
                <a:solidFill>
                  <a:srgbClr val="40A070"/>
                </a:solidFill>
                <a:latin typeface="Courier"/>
              </a:rPr>
              <a:t>5</a:t>
            </a:r>
            <a:r>
              <a:rPr sz="1800">
                <a:latin typeface="Courier"/>
              </a:rPr>
              <a:t>) </a:t>
            </a:r>
            <a:r>
              <a:rPr sz="1800" i="1">
                <a:solidFill>
                  <a:srgbClr val="60A0B0"/>
                </a:solidFill>
                <a:latin typeface="Courier"/>
              </a:rPr>
              <a:t>#short-term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Q(m) of squared series(LM test):  
## Test statistic:  14.71594  p-value:  0.0116476 
## Rank-based Test:  
## Test statistic:  31.44215  p-value:  0.000007660484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Specifyig</a:t>
            </a:r>
            <a:r>
              <a:rPr/>
              <a:t> </a:t>
            </a:r>
            <a:r>
              <a:rPr/>
              <a:t>GARCH</a:t>
            </a:r>
            <a:r>
              <a:rPr/>
              <a:t> </a:t>
            </a:r>
            <a:r>
              <a:rPr/>
              <a:t>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i="1">
                <a:solidFill>
                  <a:srgbClr val="60A0B0"/>
                </a:solidFill>
                <a:latin typeface="Courier"/>
              </a:rPr>
              <a:t>#GARCH Specification - sGARCH</a:t>
            </a:r>
            <a:br/>
            <a:r>
              <a:rPr sz="1800">
                <a:latin typeface="Courier"/>
              </a:rPr>
              <a:t>ug_spec1_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ugarchspec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variance.model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list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model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"sGARCH"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garchOrder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), </a:t>
            </a:r>
            <a:br/>
            <a:r>
              <a:rPr sz="1800">
                <a:latin typeface="Courier"/>
              </a:rPr>
              <a:t>                                            </a:t>
            </a:r>
            <a:r>
              <a:rPr sz="1800">
                <a:solidFill>
                  <a:srgbClr val="902000"/>
                </a:solidFill>
                <a:latin typeface="Courier"/>
              </a:rPr>
              <a:t>submodel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007020"/>
                </a:solidFill>
                <a:latin typeface="Courier"/>
              </a:rPr>
              <a:t>NULL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external.regressors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007020"/>
                </a:solidFill>
                <a:latin typeface="Courier"/>
              </a:rPr>
              <a:t>NULL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variance.targeting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007020"/>
                </a:solidFill>
                <a:latin typeface="Courier"/>
              </a:rPr>
              <a:t>FALSE</a:t>
            </a:r>
            <a:r>
              <a:rPr sz="1800">
                <a:latin typeface="Courier"/>
              </a:rPr>
              <a:t>), </a:t>
            </a:r>
            <a:br/>
            <a:r>
              <a:rPr sz="1800">
                <a:latin typeface="Courier"/>
              </a:rPr>
              <a:t>                      </a:t>
            </a:r>
            <a:r>
              <a:rPr sz="1800">
                <a:solidFill>
                  <a:srgbClr val="902000"/>
                </a:solidFill>
                <a:latin typeface="Courier"/>
              </a:rPr>
              <a:t>mean.model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list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armaOrder=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0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0</a:t>
            </a:r>
            <a:r>
              <a:rPr sz="1800">
                <a:latin typeface="Courier"/>
              </a:rPr>
              <a:t>), </a:t>
            </a:r>
            <a:r>
              <a:rPr sz="1800">
                <a:solidFill>
                  <a:srgbClr val="902000"/>
                </a:solidFill>
                <a:latin typeface="Courier"/>
              </a:rPr>
              <a:t>include.mean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007020"/>
                </a:solidFill>
                <a:latin typeface="Courier"/>
              </a:rPr>
              <a:t>FALSE</a:t>
            </a:r>
            <a:r>
              <a:rPr sz="1800">
                <a:latin typeface="Courier"/>
              </a:rPr>
              <a:t>), </a:t>
            </a:r>
            <a:br/>
            <a:r>
              <a:rPr sz="1800">
                <a:latin typeface="Courier"/>
              </a:rPr>
              <a:t>                      </a:t>
            </a:r>
            <a:r>
              <a:rPr sz="1800">
                <a:solidFill>
                  <a:srgbClr val="902000"/>
                </a:solidFill>
                <a:latin typeface="Courier"/>
              </a:rPr>
              <a:t>distribution.model =</a:t>
            </a:r>
            <a:r>
              <a:rPr sz="1800">
                <a:solidFill>
                  <a:srgbClr val="4070A0"/>
                </a:solidFill>
                <a:latin typeface="Courier"/>
              </a:rPr>
              <a:t>"std"</a:t>
            </a:r>
            <a:r>
              <a:rPr sz="1800">
                <a:latin typeface="Courier"/>
              </a:rPr>
              <a:t>)</a:t>
            </a:r>
            <a:br/>
            <a:br/>
            <a:r>
              <a:rPr sz="1800">
                <a:latin typeface="Courier"/>
              </a:rPr>
              <a:t>ug_spec1_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r>
              <a:rPr sz="1800">
                <a:latin typeface="Courier"/>
              </a:rPr>
              <a:t>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ugarchspec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variance.model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list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model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"sGARCH"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garchOrder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), </a:t>
            </a:r>
            <a:br/>
            <a:r>
              <a:rPr sz="1800">
                <a:latin typeface="Courier"/>
              </a:rPr>
              <a:t>                                            </a:t>
            </a:r>
            <a:r>
              <a:rPr sz="1800">
                <a:solidFill>
                  <a:srgbClr val="902000"/>
                </a:solidFill>
                <a:latin typeface="Courier"/>
              </a:rPr>
              <a:t>submodel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007020"/>
                </a:solidFill>
                <a:latin typeface="Courier"/>
              </a:rPr>
              <a:t>NULL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external.regressors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007020"/>
                </a:solidFill>
                <a:latin typeface="Courier"/>
              </a:rPr>
              <a:t>NULL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variance.targeting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007020"/>
                </a:solidFill>
                <a:latin typeface="Courier"/>
              </a:rPr>
              <a:t>FALSE</a:t>
            </a:r>
            <a:r>
              <a:rPr sz="1800">
                <a:latin typeface="Courier"/>
              </a:rPr>
              <a:t>), </a:t>
            </a:r>
            <a:br/>
            <a:r>
              <a:rPr sz="1800">
                <a:latin typeface="Courier"/>
              </a:rPr>
              <a:t>                      </a:t>
            </a:r>
            <a:r>
              <a:rPr sz="1800">
                <a:solidFill>
                  <a:srgbClr val="902000"/>
                </a:solidFill>
                <a:latin typeface="Courier"/>
              </a:rPr>
              <a:t>mean.model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list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armaOrder=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0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0</a:t>
            </a:r>
            <a:r>
              <a:rPr sz="1800">
                <a:latin typeface="Courier"/>
              </a:rPr>
              <a:t>), </a:t>
            </a:r>
            <a:r>
              <a:rPr sz="1800">
                <a:solidFill>
                  <a:srgbClr val="902000"/>
                </a:solidFill>
                <a:latin typeface="Courier"/>
              </a:rPr>
              <a:t>include.mean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007020"/>
                </a:solidFill>
                <a:latin typeface="Courier"/>
              </a:rPr>
              <a:t>FALSE</a:t>
            </a:r>
            <a:r>
              <a:rPr sz="1800">
                <a:latin typeface="Courier"/>
              </a:rPr>
              <a:t>), </a:t>
            </a:r>
            <a:br/>
            <a:r>
              <a:rPr sz="1800">
                <a:latin typeface="Courier"/>
              </a:rPr>
              <a:t>                      </a:t>
            </a:r>
            <a:r>
              <a:rPr sz="1800">
                <a:solidFill>
                  <a:srgbClr val="902000"/>
                </a:solidFill>
                <a:latin typeface="Courier"/>
              </a:rPr>
              <a:t>distribution.model =</a:t>
            </a:r>
            <a:r>
              <a:rPr sz="1800">
                <a:solidFill>
                  <a:srgbClr val="4070A0"/>
                </a:solidFill>
                <a:latin typeface="Courier"/>
              </a:rPr>
              <a:t>"sstd"</a:t>
            </a:r>
            <a:r>
              <a:rPr sz="1800">
                <a:latin typeface="Courier"/>
              </a:rPr>
              <a:t>)</a:t>
            </a:r>
            <a:br/>
            <a:br/>
            <a:r>
              <a:rPr sz="1800">
                <a:latin typeface="Courier"/>
              </a:rPr>
              <a:t>ug_spec1_</a:t>
            </a:r>
            <a:r>
              <a:rPr sz="1800">
                <a:solidFill>
                  <a:srgbClr val="40A070"/>
                </a:solidFill>
                <a:latin typeface="Courier"/>
              </a:rPr>
              <a:t>3</a:t>
            </a:r>
            <a:r>
              <a:rPr sz="1800">
                <a:latin typeface="Courier"/>
              </a:rPr>
              <a:t>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ugarchspec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variance.model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list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model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"sGARCH"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garchOrder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), </a:t>
            </a:r>
            <a:br/>
            <a:r>
              <a:rPr sz="1800">
                <a:latin typeface="Courier"/>
              </a:rPr>
              <a:t>                                            </a:t>
            </a:r>
            <a:r>
              <a:rPr sz="1800">
                <a:solidFill>
                  <a:srgbClr val="902000"/>
                </a:solidFill>
                <a:latin typeface="Courier"/>
              </a:rPr>
              <a:t>submodel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007020"/>
                </a:solidFill>
                <a:latin typeface="Courier"/>
              </a:rPr>
              <a:t>NULL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external.regressors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007020"/>
                </a:solidFill>
                <a:latin typeface="Courier"/>
              </a:rPr>
              <a:t>NULL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variance.targeting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007020"/>
                </a:solidFill>
                <a:latin typeface="Courier"/>
              </a:rPr>
              <a:t>FALSE</a:t>
            </a:r>
            <a:r>
              <a:rPr sz="1800">
                <a:latin typeface="Courier"/>
              </a:rPr>
              <a:t>), </a:t>
            </a:r>
            <a:br/>
            <a:r>
              <a:rPr sz="1800">
                <a:latin typeface="Courier"/>
              </a:rPr>
              <a:t>                      </a:t>
            </a:r>
            <a:r>
              <a:rPr sz="1800">
                <a:solidFill>
                  <a:srgbClr val="902000"/>
                </a:solidFill>
                <a:latin typeface="Courier"/>
              </a:rPr>
              <a:t>mean.model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list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armaOrder=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0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0</a:t>
            </a:r>
            <a:r>
              <a:rPr sz="1800">
                <a:latin typeface="Courier"/>
              </a:rPr>
              <a:t>), </a:t>
            </a:r>
            <a:r>
              <a:rPr sz="1800">
                <a:solidFill>
                  <a:srgbClr val="902000"/>
                </a:solidFill>
                <a:latin typeface="Courier"/>
              </a:rPr>
              <a:t>include.mean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007020"/>
                </a:solidFill>
                <a:latin typeface="Courier"/>
              </a:rPr>
              <a:t>FALSE</a:t>
            </a:r>
            <a:r>
              <a:rPr sz="1800">
                <a:latin typeface="Courier"/>
              </a:rPr>
              <a:t>), </a:t>
            </a:r>
            <a:br/>
            <a:r>
              <a:rPr sz="1800">
                <a:latin typeface="Courier"/>
              </a:rPr>
              <a:t>                      </a:t>
            </a:r>
            <a:r>
              <a:rPr sz="1800">
                <a:solidFill>
                  <a:srgbClr val="902000"/>
                </a:solidFill>
                <a:latin typeface="Courier"/>
              </a:rPr>
              <a:t>distribution.model =</a:t>
            </a:r>
            <a:r>
              <a:rPr sz="1800">
                <a:solidFill>
                  <a:srgbClr val="4070A0"/>
                </a:solidFill>
                <a:latin typeface="Courier"/>
              </a:rPr>
              <a:t>"ged"</a:t>
            </a:r>
            <a:r>
              <a:rPr sz="1800">
                <a:latin typeface="Courier"/>
              </a:rPr>
              <a:t>)</a:t>
            </a:r>
            <a:br/>
            <a:br/>
            <a:r>
              <a:rPr sz="1800" i="1">
                <a:solidFill>
                  <a:srgbClr val="60A0B0"/>
                </a:solidFill>
                <a:latin typeface="Courier"/>
              </a:rPr>
              <a:t># eGARCH failed to converge</a:t>
            </a:r>
            <a:br/>
            <a:br/>
            <a:r>
              <a:rPr sz="1800" i="1">
                <a:solidFill>
                  <a:srgbClr val="60A0B0"/>
                </a:solidFill>
                <a:latin typeface="Courier"/>
              </a:rPr>
              <a:t>#GARCH Specification - gjrGARCH</a:t>
            </a:r>
            <a:br/>
            <a:r>
              <a:rPr sz="1800">
                <a:latin typeface="Courier"/>
              </a:rPr>
              <a:t>ug_spec2_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ugarchspec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variance.model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list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model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"gjrGARCH"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garchOrder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), </a:t>
            </a:r>
            <a:br/>
            <a:r>
              <a:rPr sz="1800">
                <a:latin typeface="Courier"/>
              </a:rPr>
              <a:t>                                               </a:t>
            </a:r>
            <a:r>
              <a:rPr sz="1800">
                <a:solidFill>
                  <a:srgbClr val="902000"/>
                </a:solidFill>
                <a:latin typeface="Courier"/>
              </a:rPr>
              <a:t>submodel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007020"/>
                </a:solidFill>
                <a:latin typeface="Courier"/>
              </a:rPr>
              <a:t>NULL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external.regressors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007020"/>
                </a:solidFill>
                <a:latin typeface="Courier"/>
              </a:rPr>
              <a:t>NULL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variance.targeting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007020"/>
                </a:solidFill>
                <a:latin typeface="Courier"/>
              </a:rPr>
              <a:t>FALSE</a:t>
            </a:r>
            <a:r>
              <a:rPr sz="1800">
                <a:latin typeface="Courier"/>
              </a:rPr>
              <a:t>), </a:t>
            </a:r>
            <a:br/>
            <a:r>
              <a:rPr sz="1800">
                <a:latin typeface="Courier"/>
              </a:rPr>
              <a:t>                         </a:t>
            </a:r>
            <a:r>
              <a:rPr sz="1800">
                <a:solidFill>
                  <a:srgbClr val="902000"/>
                </a:solidFill>
                <a:latin typeface="Courier"/>
              </a:rPr>
              <a:t>mean.model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list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armaOrder=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0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0</a:t>
            </a:r>
            <a:r>
              <a:rPr sz="1800">
                <a:latin typeface="Courier"/>
              </a:rPr>
              <a:t>), </a:t>
            </a:r>
            <a:r>
              <a:rPr sz="1800">
                <a:solidFill>
                  <a:srgbClr val="902000"/>
                </a:solidFill>
                <a:latin typeface="Courier"/>
              </a:rPr>
              <a:t>include.mean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007020"/>
                </a:solidFill>
                <a:latin typeface="Courier"/>
              </a:rPr>
              <a:t>FALSE</a:t>
            </a:r>
            <a:r>
              <a:rPr sz="1800">
                <a:latin typeface="Courier"/>
              </a:rPr>
              <a:t>), </a:t>
            </a:r>
            <a:br/>
            <a:r>
              <a:rPr sz="1800">
                <a:latin typeface="Courier"/>
              </a:rPr>
              <a:t>                         </a:t>
            </a:r>
            <a:r>
              <a:rPr sz="1800">
                <a:solidFill>
                  <a:srgbClr val="902000"/>
                </a:solidFill>
                <a:latin typeface="Courier"/>
              </a:rPr>
              <a:t>distribution.model =</a:t>
            </a:r>
            <a:r>
              <a:rPr sz="1800">
                <a:solidFill>
                  <a:srgbClr val="4070A0"/>
                </a:solidFill>
                <a:latin typeface="Courier"/>
              </a:rPr>
              <a:t>"std"</a:t>
            </a:r>
            <a:r>
              <a:rPr sz="1800">
                <a:latin typeface="Courier"/>
              </a:rPr>
              <a:t>)</a:t>
            </a:r>
            <a:br/>
            <a:br/>
            <a:r>
              <a:rPr sz="1800">
                <a:latin typeface="Courier"/>
              </a:rPr>
              <a:t>ug_spec2_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r>
              <a:rPr sz="1800">
                <a:latin typeface="Courier"/>
              </a:rPr>
              <a:t>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ugarchspec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variance.model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list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model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"gjrGARCH"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garchOrder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), </a:t>
            </a:r>
            <a:br/>
            <a:r>
              <a:rPr sz="1800">
                <a:latin typeface="Courier"/>
              </a:rPr>
              <a:t>                                               </a:t>
            </a:r>
            <a:r>
              <a:rPr sz="1800">
                <a:solidFill>
                  <a:srgbClr val="902000"/>
                </a:solidFill>
                <a:latin typeface="Courier"/>
              </a:rPr>
              <a:t>submodel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007020"/>
                </a:solidFill>
                <a:latin typeface="Courier"/>
              </a:rPr>
              <a:t>NULL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external.regressors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007020"/>
                </a:solidFill>
                <a:latin typeface="Courier"/>
              </a:rPr>
              <a:t>NULL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variance.targeting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007020"/>
                </a:solidFill>
                <a:latin typeface="Courier"/>
              </a:rPr>
              <a:t>FALSE</a:t>
            </a:r>
            <a:r>
              <a:rPr sz="1800">
                <a:latin typeface="Courier"/>
              </a:rPr>
              <a:t>), </a:t>
            </a:r>
            <a:br/>
            <a:r>
              <a:rPr sz="1800">
                <a:latin typeface="Courier"/>
              </a:rPr>
              <a:t>                         </a:t>
            </a:r>
            <a:r>
              <a:rPr sz="1800">
                <a:solidFill>
                  <a:srgbClr val="902000"/>
                </a:solidFill>
                <a:latin typeface="Courier"/>
              </a:rPr>
              <a:t>mean.model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list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armaOrder=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0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0</a:t>
            </a:r>
            <a:r>
              <a:rPr sz="1800">
                <a:latin typeface="Courier"/>
              </a:rPr>
              <a:t>), </a:t>
            </a:r>
            <a:r>
              <a:rPr sz="1800">
                <a:solidFill>
                  <a:srgbClr val="902000"/>
                </a:solidFill>
                <a:latin typeface="Courier"/>
              </a:rPr>
              <a:t>include.mean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007020"/>
                </a:solidFill>
                <a:latin typeface="Courier"/>
              </a:rPr>
              <a:t>FALSE</a:t>
            </a:r>
            <a:r>
              <a:rPr sz="1800">
                <a:latin typeface="Courier"/>
              </a:rPr>
              <a:t>), </a:t>
            </a:r>
            <a:br/>
            <a:r>
              <a:rPr sz="1800">
                <a:latin typeface="Courier"/>
              </a:rPr>
              <a:t>                         </a:t>
            </a:r>
            <a:r>
              <a:rPr sz="1800">
                <a:solidFill>
                  <a:srgbClr val="902000"/>
                </a:solidFill>
                <a:latin typeface="Courier"/>
              </a:rPr>
              <a:t>distribution.model =</a:t>
            </a:r>
            <a:r>
              <a:rPr sz="1800">
                <a:solidFill>
                  <a:srgbClr val="4070A0"/>
                </a:solidFill>
                <a:latin typeface="Courier"/>
              </a:rPr>
              <a:t>"sstd"</a:t>
            </a:r>
            <a:r>
              <a:rPr sz="1800">
                <a:latin typeface="Courier"/>
              </a:rPr>
              <a:t>)</a:t>
            </a:r>
            <a:br/>
            <a:br/>
            <a:r>
              <a:rPr sz="1800">
                <a:latin typeface="Courier"/>
              </a:rPr>
              <a:t>ug_spec2_</a:t>
            </a:r>
            <a:r>
              <a:rPr sz="1800">
                <a:solidFill>
                  <a:srgbClr val="40A070"/>
                </a:solidFill>
                <a:latin typeface="Courier"/>
              </a:rPr>
              <a:t>3</a:t>
            </a:r>
            <a:r>
              <a:rPr sz="1800">
                <a:latin typeface="Courier"/>
              </a:rPr>
              <a:t>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ugarchspec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variance.model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list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model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"gjrGARCH"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garchOrder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), </a:t>
            </a:r>
            <a:br/>
            <a:r>
              <a:rPr sz="1800">
                <a:latin typeface="Courier"/>
              </a:rPr>
              <a:t>                                               </a:t>
            </a:r>
            <a:r>
              <a:rPr sz="1800">
                <a:solidFill>
                  <a:srgbClr val="902000"/>
                </a:solidFill>
                <a:latin typeface="Courier"/>
              </a:rPr>
              <a:t>submodel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007020"/>
                </a:solidFill>
                <a:latin typeface="Courier"/>
              </a:rPr>
              <a:t>NULL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external.regressors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007020"/>
                </a:solidFill>
                <a:latin typeface="Courier"/>
              </a:rPr>
              <a:t>NULL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variance.targeting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007020"/>
                </a:solidFill>
                <a:latin typeface="Courier"/>
              </a:rPr>
              <a:t>FALSE</a:t>
            </a:r>
            <a:r>
              <a:rPr sz="1800">
                <a:latin typeface="Courier"/>
              </a:rPr>
              <a:t>), </a:t>
            </a:r>
            <a:br/>
            <a:r>
              <a:rPr sz="1800">
                <a:latin typeface="Courier"/>
              </a:rPr>
              <a:t>                         </a:t>
            </a:r>
            <a:r>
              <a:rPr sz="1800">
                <a:solidFill>
                  <a:srgbClr val="902000"/>
                </a:solidFill>
                <a:latin typeface="Courier"/>
              </a:rPr>
              <a:t>mean.model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list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armaOrder=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0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0</a:t>
            </a:r>
            <a:r>
              <a:rPr sz="1800">
                <a:latin typeface="Courier"/>
              </a:rPr>
              <a:t>), </a:t>
            </a:r>
            <a:r>
              <a:rPr sz="1800">
                <a:solidFill>
                  <a:srgbClr val="902000"/>
                </a:solidFill>
                <a:latin typeface="Courier"/>
              </a:rPr>
              <a:t>include.mean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007020"/>
                </a:solidFill>
                <a:latin typeface="Courier"/>
              </a:rPr>
              <a:t>FALSE</a:t>
            </a:r>
            <a:r>
              <a:rPr sz="1800">
                <a:latin typeface="Courier"/>
              </a:rPr>
              <a:t>), </a:t>
            </a:r>
            <a:br/>
            <a:r>
              <a:rPr sz="1800">
                <a:latin typeface="Courier"/>
              </a:rPr>
              <a:t>                         </a:t>
            </a:r>
            <a:r>
              <a:rPr sz="1800">
                <a:solidFill>
                  <a:srgbClr val="902000"/>
                </a:solidFill>
                <a:latin typeface="Courier"/>
              </a:rPr>
              <a:t>distribution.model =</a:t>
            </a:r>
            <a:r>
              <a:rPr sz="1800">
                <a:solidFill>
                  <a:srgbClr val="4070A0"/>
                </a:solidFill>
                <a:latin typeface="Courier"/>
              </a:rPr>
              <a:t>"ged"</a:t>
            </a:r>
            <a:r>
              <a:rPr sz="1800">
                <a:latin typeface="Courier"/>
              </a:rPr>
              <a:t>)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Fit</a:t>
            </a:r>
            <a:r>
              <a:rPr/>
              <a:t> </a:t>
            </a:r>
            <a:r>
              <a:rPr/>
              <a:t>GARCH</a:t>
            </a:r>
            <a:r>
              <a:rPr/>
              <a:t> </a:t>
            </a:r>
            <a:r>
              <a:rPr/>
              <a:t>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ug_fit1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ugarchfit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spec=</a:t>
            </a:r>
            <a:r>
              <a:rPr sz="1800">
                <a:latin typeface="Courier"/>
              </a:rPr>
              <a:t>ug_spec1_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data=</a:t>
            </a:r>
            <a:r>
              <a:rPr sz="1800">
                <a:latin typeface="Courier"/>
              </a:rPr>
              <a:t>fit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residuals)</a:t>
            </a:r>
            <a:br/>
            <a:r>
              <a:rPr sz="1800">
                <a:latin typeface="Courier"/>
              </a:rPr>
              <a:t>ug_fit2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ugarchfit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spec=</a:t>
            </a:r>
            <a:r>
              <a:rPr sz="1800">
                <a:latin typeface="Courier"/>
              </a:rPr>
              <a:t>ug_spec1_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data=</a:t>
            </a:r>
            <a:r>
              <a:rPr sz="1800">
                <a:latin typeface="Courier"/>
              </a:rPr>
              <a:t>fit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residuals)</a:t>
            </a:r>
            <a:br/>
            <a:r>
              <a:rPr sz="1800">
                <a:latin typeface="Courier"/>
              </a:rPr>
              <a:t>ug_fit3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ugarchfit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spec=</a:t>
            </a:r>
            <a:r>
              <a:rPr sz="1800">
                <a:latin typeface="Courier"/>
              </a:rPr>
              <a:t>ug_spec1_</a:t>
            </a:r>
            <a:r>
              <a:rPr sz="1800">
                <a:solidFill>
                  <a:srgbClr val="40A070"/>
                </a:solidFill>
                <a:latin typeface="Courier"/>
              </a:rPr>
              <a:t>3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data=</a:t>
            </a:r>
            <a:r>
              <a:rPr sz="1800">
                <a:latin typeface="Courier"/>
              </a:rPr>
              <a:t>fit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residuals)</a:t>
            </a:r>
            <a:br/>
            <a:r>
              <a:rPr sz="1800">
                <a:latin typeface="Courier"/>
              </a:rPr>
              <a:t>ug_fit4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ugarchfit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spec=</a:t>
            </a:r>
            <a:r>
              <a:rPr sz="1800">
                <a:latin typeface="Courier"/>
              </a:rPr>
              <a:t>ug_spec2_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data=</a:t>
            </a:r>
            <a:r>
              <a:rPr sz="1800">
                <a:latin typeface="Courier"/>
              </a:rPr>
              <a:t>fit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residuals)</a:t>
            </a:r>
            <a:br/>
            <a:r>
              <a:rPr sz="1800">
                <a:latin typeface="Courier"/>
              </a:rPr>
              <a:t>ug_fit5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ugarchfit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spec=</a:t>
            </a:r>
            <a:r>
              <a:rPr sz="1800">
                <a:latin typeface="Courier"/>
              </a:rPr>
              <a:t>ug_spec2_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data=</a:t>
            </a:r>
            <a:r>
              <a:rPr sz="1800">
                <a:latin typeface="Courier"/>
              </a:rPr>
              <a:t>fit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residuals)</a:t>
            </a:r>
            <a:br/>
            <a:r>
              <a:rPr sz="1800">
                <a:latin typeface="Courier"/>
              </a:rPr>
              <a:t>ug_fit6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ugarchfit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spec=</a:t>
            </a:r>
            <a:r>
              <a:rPr sz="1800">
                <a:latin typeface="Courier"/>
              </a:rPr>
              <a:t>ug_spec2_</a:t>
            </a:r>
            <a:r>
              <a:rPr sz="1800">
                <a:solidFill>
                  <a:srgbClr val="40A070"/>
                </a:solidFill>
                <a:latin typeface="Courier"/>
              </a:rPr>
              <a:t>3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data=</a:t>
            </a:r>
            <a:r>
              <a:rPr sz="1800">
                <a:latin typeface="Courier"/>
              </a:rPr>
              <a:t>fit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residuals)</a:t>
            </a:r>
            <a:br/>
            <a:br/>
            <a:r>
              <a:rPr sz="1800">
                <a:latin typeface="Courier"/>
              </a:rPr>
              <a:t>ug_fit1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
## *---------------------------------*
## *          GARCH Model Fit        *
## *---------------------------------*
## 
## Conditional Variance Dynamics    
## -----------------------------------
## GARCH Model  : sGARCH(1,1)
## Mean Model   : ARFIMA(0,0,0)
## Distribution : std 
## 
## Optimal Parameters
## ------------------------------------
##         Estimate  Std. Error  t value Pr(&gt;|t|)
## omega  1348.8370  4170.62556  0.32341 0.746382
## alpha1    0.1769     0.12354  1.43196 0.152156
## beta1     0.8221     0.29236  2.81197 0.004924
## shape     3.3526     1.44022  2.32781 0.019922
## 
## Robust Standard Errors:
##         Estimate  Std. Error  t value Pr(&gt;|t|)
## omega  1348.8370 18759.83344  0.07190  0.94268
## alpha1    0.1769     0.37896  0.46681  0.64063
## beta1     0.8221     1.30742  0.62879  0.52948
## shape     3.3526     5.63099  0.59538  0.55159
## 
## LogLikelihood : -1550.931 
## 
## Information Criteria
## ------------------------------------
##                    
## Akaike       12.693
## Bayes        12.750
## Shibata      12.693
## Hannan-Quinn 12.716
## 
## Weighted Ljung-Box Test on Standardized Residuals
## ------------------------------------
##                         statistic p-value
## Lag[1]                     0.1668  0.6830
## Lag[2*(p+q)+(p+q)-1][2]    0.3174  0.7861
## Lag[4*(p+q)+(p+q)-1][5]    0.8112  0.9007
## d.o.f=0
## H0 : No serial correlation
## 
## Weighted Ljung-Box Test on Standardized Squared Residuals
## ------------------------------------
##                         statistic p-value
## Lag[1]                    0.06464  0.7993
## Lag[2*(p+q)+(p+q)-1][5]   0.78150  0.9068
## Lag[4*(p+q)+(p+q)-1][9]   2.05566  0.8983
## d.o.f=2
## 
## Weighted ARCH LM Tests
## ------------------------------------
##             Statistic Shape Scale P-Value
## ARCH Lag[3]    0.6004 0.500 2.000  0.4384
## ARCH Lag[5]    1.4077 1.440 1.667  0.6169
## ARCH Lag[7]    2.3133 2.315 1.543  0.6512
## 
## Nyblom stability test
## ------------------------------------
## Joint Statistic:  1.811
## Individual Statistics:              
## omega  0.35208
## alpha1 0.04076
## beta1  0.14825
## shape  0.34564
## 
## Asymptotic Critical Values (10% 5% 1%)
## Joint Statistic:          1.07 1.24 1.6
## Individual Statistic:     0.35 0.47 0.75
## 
## Sign Bias Test
## ------------------------------------
##                    t-value    prob sig
## Sign Bias           1.8222 0.06967   *
## Negative Sign Bias  1.4457 0.14956    
## Positive Sign Bias  0.2207 0.82548    
## Joint Effect        4.6745 0.19724    
## 
## 
## Adjusted Pearson Goodness-of-Fit Test:
## ------------------------------------
##   group statistic p-value(g-1)
## 1    20     10.43       0.9416
## 2    30     21.33       0.8470
## 3    40     28.14       0.9013
## 4    50     36.84       0.8996
## 
## 
## Elapsed time : 0.1436219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ug_fit2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
## *---------------------------------*
## *          GARCH Model Fit        *
## *---------------------------------*
## 
## Conditional Variance Dynamics    
## -----------------------------------
## GARCH Model  : sGARCH(1,1)
## Mean Model   : ARFIMA(0,0,0)
## Distribution : sstd 
## 
## Optimal Parameters
## ------------------------------------
##          Estimate  Std. Error  t value Pr(&gt;|t|)
## omega  1694.54101 8470.303275  0.20006 0.841436
## alpha1    0.20139    0.157989  1.27469 0.202418
## beta1     0.79761    0.573943  1.38971 0.164618
## skew      0.93427    0.060766 15.37497 0.000000
## shape     3.27660    1.490264  2.19867 0.027901
## 
## Robust Standard Errors:
##          Estimate   Std. Error   t value Pr(&gt;|t|)
## omega  1694.54101 64920.031446  0.026102  0.97918
## alpha1    0.20139     1.473163  0.136704  0.89126
## beta1     0.79761     4.402662  0.181166  0.85624
## skew      0.93427     0.078345 11.925156  0.00000
## shape     3.27660    12.811676  0.255751  0.79814
## 
## LogLikelihood : -1550.386 
## 
## Information Criteria
## ------------------------------------
##                    
## Akaike       12.697
## Bayes        12.768
## Shibata      12.696
## Hannan-Quinn 12.726
## 
## Weighted Ljung-Box Test on Standardized Residuals
## ------------------------------------
##                         statistic p-value
## Lag[1]                     0.1811  0.6704
## Lag[2*(p+q)+(p+q)-1][2]    0.3123  0.7889
## Lag[4*(p+q)+(p+q)-1][5]    0.7964  0.9038
## d.o.f=0
## H0 : No serial correlation
## 
## Weighted Ljung-Box Test on Standardized Squared Residuals
## ------------------------------------
##                         statistic p-value
## Lag[1]                     0.1111  0.7389
## Lag[2*(p+q)+(p+q)-1][5]    0.8462  0.8934
## Lag[4*(p+q)+(p+q)-1][9]    2.1733  0.8833
## d.o.f=2
## 
## Weighted ARCH LM Tests
## ------------------------------------
##             Statistic Shape Scale P-Value
## ARCH Lag[3]    0.5915 0.500 2.000  0.4418
## ARCH Lag[5]    1.4307 1.440 1.667  0.6107
## ARCH Lag[7]    2.3748 2.315 1.543  0.6383
## 
## Nyblom stability test
## ------------------------------------
## Joint Statistic:  1.9652
## Individual Statistics:              
## omega  0.38880
## alpha1 0.04223
## beta1  0.13974
## skew   0.06706
## shape  0.36024
## 
## Asymptotic Critical Values (10% 5% 1%)
## Joint Statistic:          1.28 1.47 1.88
## Individual Statistic:     0.35 0.47 0.75
## 
## Sign Bias Test
## ------------------------------------
##                    t-value    prob sig
## Sign Bias           1.8841 0.06076   *
## Negative Sign Bias  1.5324 0.12675    
## Positive Sign Bias  0.2645 0.79162    
## Joint Effect        5.1050 0.16427    
## 
## 
## Adjusted Pearson Goodness-of-Fit Test:
## ------------------------------------
##   group statistic p-value(g-1)
## 1    20     8.959       0.9742
## 2    30    18.633       0.9303
## 3    40    25.531       0.9525
## 4    50    37.653       0.8810
## 
## 
## Elapsed time : 0.148602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ug_fit3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
## *---------------------------------*
## *          GARCH Model Fit        *
## *---------------------------------*
## 
## Conditional Variance Dynamics    
## -----------------------------------
## GARCH Model  : sGARCH(1,1)
## Mean Model   : ARFIMA(0,0,0)
## Distribution : ged 
## 
## Optimal Parameters
## ------------------------------------
##          Estimate  Std. Error  t value Pr(&gt;|t|)
## omega  1541.80136 2192.318588  0.70327  0.48189
## alpha1    0.13720    0.091836  1.49397  0.13518
## beta1     0.81438    0.157670  5.16513  0.00000
## shape     1.05671    0.125945  8.39029  0.00000
## 
## Robust Standard Errors:
##          Estimate  Std. Error  t value Pr(&gt;|t|)
## omega  1541.80136  3667.29837  0.42042 0.674180
## alpha1    0.13720     0.11099  1.23612 0.216415
## beta1     0.81438     0.24688  3.29876 0.000971
## shape     1.05671     0.16198  6.52387 0.000000
## 
## LogLikelihood : -1551.502 
## 
## Information Criteria
## ------------------------------------
##                    
## Akaike       12.698
## Bayes        12.755
## Shibata      12.697
## Hannan-Quinn 12.721
## 
## Weighted Ljung-Box Test on Standardized Residuals
## ------------------------------------
##                         statistic p-value
## Lag[1]                     0.1487  0.6998
## Lag[2*(p+q)+(p+q)-1][2]    0.2941  0.7990
## Lag[4*(p+q)+(p+q)-1][5]    0.8046  0.9021
## d.o.f=0
## H0 : No serial correlation
## 
## Weighted Ljung-Box Test on Standardized Squared Residuals
## ------------------------------------
##                         statistic p-value
## Lag[1]                    0.02552  0.8731
## Lag[2*(p+q)+(p+q)-1][5]   0.69863  0.9232
## Lag[4*(p+q)+(p+q)-1][9]   2.02224  0.9023
## d.o.f=2
## 
## Weighted ARCH LM Tests
## ------------------------------------
##             Statistic Shape Scale P-Value
## ARCH Lag[3]    0.5271 0.500 2.000  0.4678
## ARCH Lag[5]    1.3864 1.440 1.667  0.6227
## ARCH Lag[7]    2.3322 2.315 1.543  0.6472
## 
## Nyblom stability test
## ------------------------------------
## Joint Statistic:  1.0781
## Individual Statistics:              
## omega  0.32899
## alpha1 0.07414
## beta1  0.21047
## shape  0.36880
## 
## Asymptotic Critical Values (10% 5% 1%)
## Joint Statistic:          1.07 1.24 1.6
## Individual Statistic:     0.35 0.47 0.75
## 
## Sign Bias Test
## ------------------------------------
##                    t-value    prob sig
## Sign Bias          1.93400 0.05429   *
## Negative Sign Bias 1.38376 0.16772    
## Positive Sign Bias 0.02905 0.97685    
## Joint Effect       4.74066 0.19180    
## 
## 
## Adjusted Pearson Goodness-of-Fit Test:
## ------------------------------------
##   group statistic p-value(g-1)
## 1    20     10.10       0.9504
## 2    30     22.55       0.7967
## 3    40     29.78       0.8562
## 4    50     49.90       0.4374
## 
## 
## Elapsed time : 0.1426561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ug_fit4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
## *---------------------------------*
## *          GARCH Model Fit        *
## *---------------------------------*
## 
## Conditional Variance Dynamics    
## -----------------------------------
## GARCH Model  : gjrGARCH(1,1)
## Mean Model   : ARFIMA(0,0,0)
## Distribution : std 
## 
## Optimal Parameters
## ------------------------------------
##           Estimate  Std. Error  t value Pr(&gt;|t|)
## omega  1284.071680  3083.21158  0.41647 0.677065
## alpha1    0.197564     0.11733  1.68378 0.092224
## beta1     0.830378     0.21990  3.77619 0.000159
## gamma1   -0.057883     0.13136 -0.44065 0.659464
## shape     3.357936     1.28731  2.60849 0.009094
## 
## Robust Standard Errors:
##           Estimate  Std. Error  t value Pr(&gt;|t|)
## omega  1284.071680 10921.17851  0.11758  0.90640
## alpha1    0.197564     0.17924  1.10226  0.27035
## beta1     0.830378     0.77133  1.07655  0.28168
## gamma1   -0.057883     0.17945 -0.32256  0.74703
## shape     3.357936     3.79501  0.88483  0.37625
## 
## LogLikelihood : -1550.834 
## 
## Information Criteria
## ------------------------------------
##                    
## Akaike       12.701
## Bayes        12.772
## Shibata      12.700
## Hannan-Quinn 12.729
## 
## Weighted Ljung-Box Test on Standardized Residuals
## ------------------------------------
##                         statistic p-value
## Lag[1]                     0.2316  0.6303
## Lag[2*(p+q)+(p+q)-1][2]    0.3775  0.7541
## Lag[4*(p+q)+(p+q)-1][5]    0.8942  0.8831
## d.o.f=0
## H0 : No serial correlation
## 
## Weighted Ljung-Box Test on Standardized Squared Residuals
## ------------------------------------
##                         statistic p-value
## Lag[1]                     0.0450  0.8320
## Lag[2*(p+q)+(p+q)-1][5]    0.8402  0.8947
## Lag[4*(p+q)+(p+q)-1][9]    2.1280  0.8892
## d.o.f=2
## 
## Weighted ARCH LM Tests
## ------------------------------------
##             Statistic Shape Scale P-Value
## ARCH Lag[3]    0.6895 0.500 2.000  0.4063
## ARCH Lag[5]    1.4987 1.440 1.667  0.5926
## ARCH Lag[7]    2.4055 2.315 1.543  0.6320
## 
## Nyblom stability test
## ------------------------------------
## Joint Statistic:  1.9832
## Individual Statistics:              
## omega  0.37493
## alpha1 0.04822
## beta1  0.16789
## gamma1 0.11002
## shape  0.36475
## 
## Asymptotic Critical Values (10% 5% 1%)
## Joint Statistic:          1.28 1.47 1.88
## Individual Statistic:     0.35 0.47 0.75
## 
## Sign Bias Test
## ------------------------------------
##                    t-value    prob sig
## Sign Bias           1.7909 0.07456   *
## Negative Sign Bias  1.3120 0.19077    
## Positive Sign Bias  0.2834 0.77710    
## Joint Effect        4.6827 0.19656    
## 
## 
## Adjusted Pearson Goodness-of-Fit Test:
## ------------------------------------
##   group statistic p-value(g-1)
## 1    20     13.69       0.8012
## 2    30     23.04       0.7747
## 3    40     42.51       0.3223
## 4    50     40.10       0.8136
## 
## 
## Elapsed time : 0.396955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ug_fit5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
## *---------------------------------*
## *          GARCH Model Fit        *
## *---------------------------------*
## 
## Conditional Variance Dynamics    
## -----------------------------------
## GARCH Model  : gjrGARCH(1,1)
## Mean Model   : ARFIMA(0,0,0)
## Distribution : sstd 
## 
## Optimal Parameters
## ------------------------------------
##           Estimate  Std. Error  t value Pr(&gt;|t|)
## omega  1550.288271 5272.264770  0.29405 0.768723
## alpha1    0.210900    0.147556  1.42929 0.152920
## beta1     0.810430    0.362598  2.23506 0.025413
## gamma1   -0.046398    0.144618 -0.32083 0.748336
## skew      0.935942    0.063079 14.83759 0.000000
## shape     3.305901    1.462322  2.26072 0.023777
## 
## Robust Standard Errors:
##           Estimate   Std. Error   t value Pr(&gt;|t|)
## omega  1550.288271 27097.918149  0.057211  0.95438
## alpha1    0.210900     0.460641  0.457841  0.64707
## beta1     0.810430     1.858400  0.436090  0.66277
## gamma1   -0.046398     0.299784 -0.154772  0.87700
## skew      0.935942     0.086924 10.767357  0.00000
## shape     3.305901     6.456326  0.512041  0.60862
## 
## LogLikelihood : -1550.335 
## 
## Information Criteria
## ------------------------------------
##                    
## Akaike       12.705
## Bayes        12.791
## Shibata      12.704
## Hannan-Quinn 12.739
## 
## Weighted Ljung-Box Test on Standardized Residuals
## ------------------------------------
##                         statistic p-value
## Lag[1]                     0.2194  0.6395
## Lag[2*(p+q)+(p+q)-1][2]    0.3516  0.7676
## Lag[4*(p+q)+(p+q)-1][5]    0.8549  0.8915
## d.o.f=0
## H0 : No serial correlation
## 
## Weighted Ljung-Box Test on Standardized Squared Residuals
## ------------------------------------
##                         statistic p-value
## Lag[1]                    0.08182  0.7749
## Lag[2*(p+q)+(p+q)-1][5]   0.86851  0.8887
## Lag[4*(p+q)+(p+q)-1][9]   2.19479  0.8805
## d.o.f=2
## 
## Weighted ARCH LM Tests
## ------------------------------------
##             Statistic Shape Scale P-Value
## ARCH Lag[3]    0.6577 0.500 2.000  0.4174
## ARCH Lag[5]    1.4814 1.440 1.667  0.5972
## ARCH Lag[7]    2.4237 2.315 1.543  0.6282
## 
## Nyblom stability test
## ------------------------------------
## Joint Statistic:  2.1243
## Individual Statistics:              
## omega  0.39456
## alpha1 0.04550
## beta1  0.15048
## gamma1 0.10429
## skew   0.06612
## shape  0.37104
## 
## Asymptotic Critical Values (10% 5% 1%)
## Joint Statistic:          1.49 1.68 2.12
## Individual Statistic:     0.35 0.47 0.75
## 
## Sign Bias Test
## ------------------------------------
##                    t-value   prob sig
## Sign Bias           1.8420 0.0667   *
## Negative Sign Bias  1.4085 0.1603    
## Positive Sign Bias  0.3012 0.7635    
## Joint Effect        4.9770 0.1735    
## 
## 
## Adjusted Pearson Goodness-of-Fit Test:
## ------------------------------------
##   group statistic p-value(g-1)
## 1    20      6.02       0.9979
## 2    30     15.69       0.9788
## 3    40     25.86       0.9475
## 4    50     47.86       0.5195
## 
## 
## Elapsed time : 0.652786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ug_fit6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
## *---------------------------------*
## *          GARCH Model Fit        *
## *---------------------------------*
## 
## Conditional Variance Dynamics    
## -----------------------------------
## GARCH Model  : gjrGARCH(1,1)
## Mean Model   : ARFIMA(0,0,0)
## Distribution : ged 
## 
## Optimal Parameters
## ------------------------------------
##           Estimate  Std. Error  t value Pr(&gt;|t|)
## omega  1529.783258  1909.48730  0.80115  0.42305
## alpha1    0.164575     0.10210  1.61190  0.10698
## beta1     0.823306     0.13995  5.88277  0.00000
## gamma1   -0.082734     0.10731 -0.77097  0.44072
## shape     1.073341     0.13004  8.25407  0.00000
## 
## Robust Standard Errors:
##           Estimate  Std. Error  t value Pr(&gt;|t|)
## omega  1529.783258 2970.426638  0.51501 0.606550
## alpha1    0.164575    0.102876  1.59974 0.109655
## beta1     0.823306    0.204768  4.02067 0.000058
## gamma1   -0.082734    0.091601 -0.90320 0.366419
## shape     1.073341    0.160796  6.67516 0.000000
## 
## LogLikelihood : -1551.221 
## 
## Information Criteria
## ------------------------------------
##                    
## Akaike       12.704
## Bayes        12.775
## Shibata      12.703
## Hannan-Quinn 12.733
## 
## Weighted Ljung-Box Test on Standardized Residuals
## ------------------------------------
##                         statistic p-value
## Lag[1]                     0.2603  0.6099
## Lag[2*(p+q)+(p+q)-1][2]    0.3925  0.7463
## Lag[4*(p+q)+(p+q)-1][5]    0.9412  0.8728
## d.o.f=0
## H0 : No serial correlation
## 
## Weighted Ljung-Box Test on Standardized Squared Residuals
## ------------------------------------
##                         statistic p-value
## Lag[1]                    0.00415  0.9486
## Lag[2*(p+q)+(p+q)-1][5]   0.78751  0.9056
## Lag[4*(p+q)+(p+q)-1][9]   2.13961  0.8877
## d.o.f=2
## 
## Weighted ARCH LM Tests
## ------------------------------------
##             Statistic Shape Scale P-Value
## ARCH Lag[3]    0.6609 0.500 2.000  0.4163
## ARCH Lag[5]    1.5052 1.440 1.667  0.5909
## ARCH Lag[7]    2.4769 2.315 1.543  0.6172
## 
## Nyblom stability test
## ------------------------------------
## Joint Statistic:  1.2677
## Individual Statistics:              
## omega  0.36307
## alpha1 0.09217
## beta1  0.23844
## gamma1 0.16082
## shape  0.40861
## 
## Asymptotic Critical Values (10% 5% 1%)
## Joint Statistic:          1.28 1.47 1.88
## Individual Statistic:     0.35 0.47 0.75
## 
## Sign Bias Test
## ------------------------------------
##                    t-value    prob sig
## Sign Bias           1.8923 0.05965   *
## Negative Sign Bias  1.1060 0.26981    
## Positive Sign Bias  0.1187 0.90562    
## Joint Effect        4.8712 0.18148    
## 
## 
## Adjusted Pearson Goodness-of-Fit Test:
## ------------------------------------
##   group statistic p-value(g-1)
## 1    20     8.469       0.9813
## 2    30    26.224       0.6135
## 3    40    35.000       0.6529
## 4    50    47.449       0.5362
## 
## 
## Elapsed time : 0.619298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Estimated</a:t>
            </a:r>
            <a:r>
              <a:rPr/>
              <a:t> </a:t>
            </a:r>
            <a:r>
              <a:rPr/>
              <a:t>conditional</a:t>
            </a:r>
            <a:r>
              <a:rPr/>
              <a:t> </a:t>
            </a:r>
            <a:r>
              <a:rPr/>
              <a:t>variance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ug_var1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ug_fit1</a:t>
            </a:r>
            <a:r>
              <a:rPr sz="1800">
                <a:solidFill>
                  <a:srgbClr val="666666"/>
                </a:solidFill>
                <a:latin typeface="Courier"/>
              </a:rPr>
              <a:t>@</a:t>
            </a:r>
            <a:r>
              <a:rPr sz="1800">
                <a:latin typeface="Courier"/>
              </a:rPr>
              <a:t>fit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var</a:t>
            </a:r>
            <a:br/>
            <a:r>
              <a:rPr sz="1800">
                <a:latin typeface="Courier"/>
              </a:rPr>
              <a:t>ug_var2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ug_fit2</a:t>
            </a:r>
            <a:r>
              <a:rPr sz="1800">
                <a:solidFill>
                  <a:srgbClr val="666666"/>
                </a:solidFill>
                <a:latin typeface="Courier"/>
              </a:rPr>
              <a:t>@</a:t>
            </a:r>
            <a:r>
              <a:rPr sz="1800">
                <a:latin typeface="Courier"/>
              </a:rPr>
              <a:t>fit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var</a:t>
            </a:r>
            <a:br/>
            <a:r>
              <a:rPr sz="1800">
                <a:latin typeface="Courier"/>
              </a:rPr>
              <a:t>ug_var3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ug_fit3</a:t>
            </a:r>
            <a:r>
              <a:rPr sz="1800">
                <a:solidFill>
                  <a:srgbClr val="666666"/>
                </a:solidFill>
                <a:latin typeface="Courier"/>
              </a:rPr>
              <a:t>@</a:t>
            </a:r>
            <a:r>
              <a:rPr sz="1800">
                <a:latin typeface="Courier"/>
              </a:rPr>
              <a:t>fit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var</a:t>
            </a:r>
            <a:br/>
            <a:r>
              <a:rPr sz="1800">
                <a:latin typeface="Courier"/>
              </a:rPr>
              <a:t>ug_var4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ug_fit4</a:t>
            </a:r>
            <a:r>
              <a:rPr sz="1800">
                <a:solidFill>
                  <a:srgbClr val="666666"/>
                </a:solidFill>
                <a:latin typeface="Courier"/>
              </a:rPr>
              <a:t>@</a:t>
            </a:r>
            <a:r>
              <a:rPr sz="1800">
                <a:latin typeface="Courier"/>
              </a:rPr>
              <a:t>fit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var</a:t>
            </a:r>
            <a:br/>
            <a:r>
              <a:rPr sz="1800">
                <a:latin typeface="Courier"/>
              </a:rPr>
              <a:t>ug_var5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ug_fit5</a:t>
            </a:r>
            <a:r>
              <a:rPr sz="1800">
                <a:solidFill>
                  <a:srgbClr val="666666"/>
                </a:solidFill>
                <a:latin typeface="Courier"/>
              </a:rPr>
              <a:t>@</a:t>
            </a:r>
            <a:r>
              <a:rPr sz="1800">
                <a:latin typeface="Courier"/>
              </a:rPr>
              <a:t>fit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var</a:t>
            </a:r>
            <a:br/>
            <a:r>
              <a:rPr sz="1800">
                <a:latin typeface="Courier"/>
              </a:rPr>
              <a:t>ug_var6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ug_fit6</a:t>
            </a:r>
            <a:r>
              <a:rPr sz="1800">
                <a:solidFill>
                  <a:srgbClr val="666666"/>
                </a:solidFill>
                <a:latin typeface="Courier"/>
              </a:rPr>
              <a:t>@</a:t>
            </a:r>
            <a:r>
              <a:rPr sz="1800">
                <a:latin typeface="Courier"/>
              </a:rPr>
              <a:t>fit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var</a:t>
            </a:r>
            <a:br/>
            <a:br/>
            <a:r>
              <a:rPr sz="1800" i="1">
                <a:solidFill>
                  <a:srgbClr val="60A0B0"/>
                </a:solidFill>
                <a:latin typeface="Courier"/>
              </a:rPr>
              <a:t>#ARIMA RESIDUALS/ACTUAL variance</a:t>
            </a:r>
            <a:br/>
            <a:r>
              <a:rPr sz="1800">
                <a:latin typeface="Courier"/>
              </a:rPr>
              <a:t>ug_res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(fit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residuals)</a:t>
            </a:r>
            <a:r>
              <a:rPr sz="1800">
                <a:solidFill>
                  <a:srgbClr val="666666"/>
                </a:solidFill>
                <a:latin typeface="Courier"/>
              </a:rPr>
              <a:t>^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Actual</a:t>
            </a:r>
            <a:r>
              <a:rPr/>
              <a:t> </a:t>
            </a:r>
            <a:r>
              <a:rPr/>
              <a:t>Variance</a:t>
            </a:r>
            <a:r>
              <a:rPr/>
              <a:t> </a:t>
            </a:r>
            <a:r>
              <a:rPr/>
              <a:t>plot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best</a:t>
            </a:r>
            <a:r>
              <a:rPr/>
              <a:t> </a:t>
            </a:r>
            <a:r>
              <a:rPr/>
              <a:t>model</a:t>
            </a:r>
          </a:p>
        </p:txBody>
      </p:sp>
      <p:pic>
        <p:nvPicPr>
          <p:cNvPr descr="GARCH_Group-5_files/figure-pptx/unnamed-chunk-6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  <a:p>
            <a:pPr lvl="0" marL="1270000" indent="0">
              <a:buNone/>
            </a:pPr>
            <a:r>
              <a:rPr sz="1800">
                <a:latin typeface="Courier"/>
              </a:rPr>
              <a:t>## integer(0)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Loading</a:t>
            </a:r>
            <a:r>
              <a:rPr/>
              <a:t> </a:t>
            </a:r>
            <a:r>
              <a:rPr/>
              <a:t>libraries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## Registered S3 method overwritten by 'quantmod':
##   method            from
##   as.zoo.data.frame zoo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Loading required package: parallel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
## Attaching package: 'rugarch'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The following object is masked from 'package:stats':
## 
##     sigma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'data.frame':    245 obs. of  2 variables:
##  $ Date       : chr  "01-Jan-19" "02-Jan-19" "03-Jan-19" "04-Jan-19" ...
##  $ Close.Price: num  9904 9895 9850 9785 9804 ...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0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245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ARIMA</a:t>
            </a:r>
            <a:r>
              <a:rPr/>
              <a:t> </a:t>
            </a:r>
            <a:r>
              <a:rPr/>
              <a:t>modelling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i="1">
                <a:solidFill>
                  <a:srgbClr val="60A0B0"/>
                </a:solidFill>
                <a:latin typeface="Courier"/>
              </a:rPr>
              <a:t>#Plots: Graphs, ACF and PACF-------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##Identification: TREND: Level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tsdisplay</a:t>
            </a:r>
            <a:r>
              <a:rPr sz="1800">
                <a:latin typeface="Courier"/>
              </a:rPr>
              <a:t>(df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Close, </a:t>
            </a:r>
            <a:r>
              <a:rPr sz="1800">
                <a:solidFill>
                  <a:srgbClr val="902000"/>
                </a:solidFill>
                <a:latin typeface="Courier"/>
              </a:rPr>
              <a:t>lag=</a:t>
            </a:r>
            <a:r>
              <a:rPr sz="1800">
                <a:solidFill>
                  <a:srgbClr val="40A070"/>
                </a:solidFill>
                <a:latin typeface="Courier"/>
              </a:rPr>
              <a:t>50</a:t>
            </a:r>
            <a:r>
              <a:rPr sz="1800">
                <a:latin typeface="Courier"/>
              </a:rPr>
              <a:t>)   </a:t>
            </a:r>
            <a:r>
              <a:rPr sz="1800" i="1">
                <a:solidFill>
                  <a:srgbClr val="60A0B0"/>
                </a:solidFill>
                <a:latin typeface="Courier"/>
              </a:rPr>
              <a:t>#Graph, ACF, PACF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ARCH_Group-5_files/figure-pptx/unnamed-chunk-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  <a:p>
            <a:pPr lvl="0" marL="1270000" indent="0">
              <a:buNone/>
            </a:pPr>
            <a:r>
              <a:rPr sz="1800" i="1">
                <a:solidFill>
                  <a:srgbClr val="60A0B0"/>
                </a:solidFill>
                <a:latin typeface="Courier"/>
              </a:rPr>
              <a:t>##Unit Root Tests: Trend -----------</a:t>
            </a:r>
            <a:br/>
            <a:r>
              <a:rPr sz="1800">
                <a:latin typeface="Courier"/>
              </a:rPr>
              <a:t>k =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trunc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length</a:t>
            </a:r>
            <a:r>
              <a:rPr sz="1800">
                <a:latin typeface="Courier"/>
              </a:rPr>
              <a:t>(df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Close)</a:t>
            </a:r>
            <a:r>
              <a:rPr sz="1800">
                <a:solidFill>
                  <a:srgbClr val="666666"/>
                </a:solidFill>
                <a:latin typeface="Courier"/>
              </a:rPr>
              <a:t>-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)</a:t>
            </a:r>
            <a:r>
              <a:rPr sz="1800">
                <a:solidFill>
                  <a:srgbClr val="666666"/>
                </a:solidFill>
                <a:latin typeface="Courier"/>
              </a:rPr>
              <a:t>^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solidFill>
                  <a:srgbClr val="666666"/>
                </a:solidFill>
                <a:latin typeface="Courier"/>
              </a:rPr>
              <a:t>/</a:t>
            </a:r>
            <a:r>
              <a:rPr sz="1800">
                <a:solidFill>
                  <a:srgbClr val="40A070"/>
                </a:solidFill>
                <a:latin typeface="Courier"/>
              </a:rPr>
              <a:t>3</a:t>
            </a:r>
            <a:r>
              <a:rPr sz="1800">
                <a:latin typeface="Courier"/>
              </a:rPr>
              <a:t>)  </a:t>
            </a:r>
            <a:r>
              <a:rPr sz="1800" i="1">
                <a:solidFill>
                  <a:srgbClr val="60A0B0"/>
                </a:solidFill>
                <a:latin typeface="Courier"/>
              </a:rPr>
              <a:t>#k= number of lags</a:t>
            </a:r>
            <a:br/>
            <a:r>
              <a:rPr sz="1800">
                <a:latin typeface="Courier"/>
              </a:rPr>
              <a:t>k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6.2488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adf.test</a:t>
            </a:r>
            <a:r>
              <a:rPr sz="1800">
                <a:latin typeface="Courier"/>
              </a:rPr>
              <a:t>(df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Close, </a:t>
            </a:r>
            <a:r>
              <a:rPr sz="1800">
                <a:solidFill>
                  <a:srgbClr val="902000"/>
                </a:solidFill>
                <a:latin typeface="Courier"/>
              </a:rPr>
              <a:t>alternative=</a:t>
            </a:r>
            <a:r>
              <a:rPr sz="1800">
                <a:solidFill>
                  <a:srgbClr val="4070A0"/>
                </a:solidFill>
                <a:latin typeface="Courier"/>
              </a:rPr>
              <a:t>"stationary"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k=</a:t>
            </a:r>
            <a:r>
              <a:rPr sz="1800">
                <a:solidFill>
                  <a:srgbClr val="40A070"/>
                </a:solidFill>
                <a:latin typeface="Courier"/>
              </a:rPr>
              <a:t>6</a:t>
            </a:r>
            <a:r>
              <a:rPr sz="1800">
                <a:latin typeface="Courier"/>
              </a:rPr>
              <a:t>)  </a:t>
            </a:r>
            <a:r>
              <a:rPr sz="1800" i="1">
                <a:solidFill>
                  <a:srgbClr val="60A0B0"/>
                </a:solidFill>
                <a:latin typeface="Courier"/>
              </a:rPr>
              <a:t>#Trend Non-stationarity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
##  Augmented Dickey-Fuller Test
## 
## data:  df$Close
## Dickey-Fuller = -3.2543, Lag order = 6, p-value = 0.07941
## alternative hypothesis: stationary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adf.test</a:t>
            </a:r>
            <a:r>
              <a:rPr sz="1800">
                <a:latin typeface="Courier"/>
              </a:rPr>
              <a:t>(df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Close, </a:t>
            </a:r>
            <a:r>
              <a:rPr sz="1800">
                <a:solidFill>
                  <a:srgbClr val="902000"/>
                </a:solidFill>
                <a:latin typeface="Courier"/>
              </a:rPr>
              <a:t>alternative=</a:t>
            </a:r>
            <a:r>
              <a:rPr sz="1800">
                <a:solidFill>
                  <a:srgbClr val="4070A0"/>
                </a:solidFill>
                <a:latin typeface="Courier"/>
              </a:rPr>
              <a:t>"stationary"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k=</a:t>
            </a:r>
            <a:r>
              <a:rPr sz="1800">
                <a:solidFill>
                  <a:srgbClr val="40A070"/>
                </a:solidFill>
                <a:latin typeface="Courier"/>
              </a:rPr>
              <a:t>12</a:t>
            </a:r>
            <a:r>
              <a:rPr sz="1800">
                <a:latin typeface="Courier"/>
              </a:rPr>
              <a:t>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
##  Augmented Dickey-Fuller Test
## 
## data:  df$Close
## Dickey-Fuller = -2.4947, Lag order = 12, p-value = 0.3677
## alternative hypothesis: stationary</a:t>
            </a:r>
          </a:p>
          <a:p>
            <a:pPr lvl="0" marL="1270000" indent="0">
              <a:buNone/>
            </a:pPr>
            <a:r>
              <a:rPr sz="1800" i="1">
                <a:solidFill>
                  <a:srgbClr val="60A0B0"/>
                </a:solidFill>
                <a:latin typeface="Courier"/>
              </a:rPr>
              <a:t>##Identification: First Difference/Trend Differencing</a:t>
            </a:r>
            <a:br/>
            <a:br/>
            <a:r>
              <a:rPr sz="1800" b="1">
                <a:solidFill>
                  <a:srgbClr val="007020"/>
                </a:solidFill>
                <a:latin typeface="Courier"/>
              </a:rPr>
              <a:t>tsdisplay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diff</a:t>
            </a:r>
            <a:r>
              <a:rPr sz="1800">
                <a:latin typeface="Courier"/>
              </a:rPr>
              <a:t>(df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Close,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), </a:t>
            </a:r>
            <a:r>
              <a:rPr sz="1800">
                <a:solidFill>
                  <a:srgbClr val="902000"/>
                </a:solidFill>
                <a:latin typeface="Courier"/>
              </a:rPr>
              <a:t>lag=</a:t>
            </a:r>
            <a:r>
              <a:rPr sz="1800">
                <a:solidFill>
                  <a:srgbClr val="40A070"/>
                </a:solidFill>
                <a:latin typeface="Courier"/>
              </a:rPr>
              <a:t>50</a:t>
            </a:r>
            <a:r>
              <a:rPr sz="1800">
                <a:latin typeface="Courier"/>
              </a:rPr>
              <a:t>)   </a:t>
            </a:r>
            <a:r>
              <a:rPr sz="1800" i="1">
                <a:solidFill>
                  <a:srgbClr val="60A0B0"/>
                </a:solidFill>
                <a:latin typeface="Courier"/>
              </a:rPr>
              <a:t>#Graph, ACF, PACF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ARCH_Group-5_files/figure-pptx/unnamed-chunk-1-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  <a:p>
            <a:pPr lvl="0" marL="1270000" indent="0">
              <a:buNone/>
            </a:pPr>
            <a:r>
              <a:rPr sz="1800">
                <a:latin typeface="Courier"/>
              </a:rPr>
              <a:t>k =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trunc</a:t>
            </a:r>
            <a:r>
              <a:rPr sz="1800">
                <a:latin typeface="Courier"/>
              </a:rPr>
              <a:t>((</a:t>
            </a:r>
            <a:r>
              <a:rPr sz="1800" b="1">
                <a:solidFill>
                  <a:srgbClr val="007020"/>
                </a:solidFill>
                <a:latin typeface="Courier"/>
              </a:rPr>
              <a:t>length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diff</a:t>
            </a:r>
            <a:r>
              <a:rPr sz="1800">
                <a:latin typeface="Courier"/>
              </a:rPr>
              <a:t>(df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Close,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))</a:t>
            </a:r>
            <a:r>
              <a:rPr sz="1800">
                <a:solidFill>
                  <a:srgbClr val="666666"/>
                </a:solidFill>
                <a:latin typeface="Courier"/>
              </a:rPr>
              <a:t>-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)</a:t>
            </a:r>
            <a:r>
              <a:rPr sz="1800">
                <a:solidFill>
                  <a:srgbClr val="666666"/>
                </a:solidFill>
                <a:latin typeface="Courier"/>
              </a:rPr>
              <a:t>^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solidFill>
                  <a:srgbClr val="666666"/>
                </a:solidFill>
                <a:latin typeface="Courier"/>
              </a:rPr>
              <a:t>/</a:t>
            </a:r>
            <a:r>
              <a:rPr sz="1800">
                <a:solidFill>
                  <a:srgbClr val="40A070"/>
                </a:solidFill>
                <a:latin typeface="Courier"/>
              </a:rPr>
              <a:t>3</a:t>
            </a:r>
            <a:r>
              <a:rPr sz="1800">
                <a:latin typeface="Courier"/>
              </a:rPr>
              <a:t>))</a:t>
            </a:r>
            <a:br/>
            <a:r>
              <a:rPr sz="1800">
                <a:latin typeface="Courier"/>
              </a:rPr>
              <a:t>k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6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adf.test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diff</a:t>
            </a:r>
            <a:r>
              <a:rPr sz="1800">
                <a:latin typeface="Courier"/>
              </a:rPr>
              <a:t>(df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Close,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), </a:t>
            </a:r>
            <a:r>
              <a:rPr sz="1800">
                <a:solidFill>
                  <a:srgbClr val="902000"/>
                </a:solidFill>
                <a:latin typeface="Courier"/>
              </a:rPr>
              <a:t>alternative=</a:t>
            </a:r>
            <a:r>
              <a:rPr sz="1800">
                <a:solidFill>
                  <a:srgbClr val="4070A0"/>
                </a:solidFill>
                <a:latin typeface="Courier"/>
              </a:rPr>
              <a:t>"stationary"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k=</a:t>
            </a:r>
            <a:r>
              <a:rPr sz="1800">
                <a:solidFill>
                  <a:srgbClr val="40A070"/>
                </a:solidFill>
                <a:latin typeface="Courier"/>
              </a:rPr>
              <a:t>6</a:t>
            </a:r>
            <a:r>
              <a:rPr sz="1800">
                <a:latin typeface="Courier"/>
              </a:rPr>
              <a:t>)  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Warning in adf.test(diff(df$Close, 1), alternative = "stationary", k = 6): p-
## value smaller than printed p-value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
##  Augmented Dickey-Fuller Test
## 
## data:  diff(df$Close, 1)
## Dickey-Fuller = -5.5104, Lag order = 6, p-value = 0.01
## alternative hypothesis: stationary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adf.test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diff</a:t>
            </a:r>
            <a:r>
              <a:rPr sz="1800">
                <a:latin typeface="Courier"/>
              </a:rPr>
              <a:t>(df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Close,</a:t>
            </a:r>
            <a:r>
              <a:rPr sz="1800">
                <a:solidFill>
                  <a:srgbClr val="40A070"/>
                </a:solidFill>
                <a:latin typeface="Courier"/>
              </a:rPr>
              <a:t>5</a:t>
            </a:r>
            <a:r>
              <a:rPr sz="1800">
                <a:latin typeface="Courier"/>
              </a:rPr>
              <a:t>), </a:t>
            </a:r>
            <a:r>
              <a:rPr sz="1800">
                <a:solidFill>
                  <a:srgbClr val="902000"/>
                </a:solidFill>
                <a:latin typeface="Courier"/>
              </a:rPr>
              <a:t>alternative=</a:t>
            </a:r>
            <a:r>
              <a:rPr sz="1800">
                <a:solidFill>
                  <a:srgbClr val="4070A0"/>
                </a:solidFill>
                <a:latin typeface="Courier"/>
              </a:rPr>
              <a:t>"stationary"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k=</a:t>
            </a:r>
            <a:r>
              <a:rPr sz="1800">
                <a:solidFill>
                  <a:srgbClr val="40A070"/>
                </a:solidFill>
                <a:latin typeface="Courier"/>
              </a:rPr>
              <a:t>6</a:t>
            </a:r>
            <a:r>
              <a:rPr sz="1800">
                <a:latin typeface="Courier"/>
              </a:rPr>
              <a:t>)  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Warning in adf.test(diff(df$Close, 5), alternative = "stationary", k = 6): p-
## value smaller than printed p-value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
##  Augmented Dickey-Fuller Test
## 
## data:  diff(df$Close, 5)
## Dickey-Fuller = -5.3472, Lag order = 6, p-value = 0.01
## alternative hypothesis: stationary</a:t>
            </a:r>
          </a:p>
          <a:p>
            <a:pPr lvl="0" marL="1270000" indent="0">
              <a:buNone/>
            </a:pPr>
            <a:r>
              <a:rPr sz="1800" i="1">
                <a:solidFill>
                  <a:srgbClr val="60A0B0"/>
                </a:solidFill>
                <a:latin typeface="Courier"/>
              </a:rPr>
              <a:t>##Identification: SEASONAL: Seasonal Differencing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tsdisplay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diff</a:t>
            </a:r>
            <a:r>
              <a:rPr sz="1800">
                <a:latin typeface="Courier"/>
              </a:rPr>
              <a:t>(df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Close,</a:t>
            </a:r>
            <a:r>
              <a:rPr sz="1800">
                <a:solidFill>
                  <a:srgbClr val="40A070"/>
                </a:solidFill>
                <a:latin typeface="Courier"/>
              </a:rPr>
              <a:t>5</a:t>
            </a:r>
            <a:r>
              <a:rPr sz="1800">
                <a:latin typeface="Courier"/>
              </a:rPr>
              <a:t>), </a:t>
            </a:r>
            <a:r>
              <a:rPr sz="1800">
                <a:solidFill>
                  <a:srgbClr val="902000"/>
                </a:solidFill>
                <a:latin typeface="Courier"/>
              </a:rPr>
              <a:t>lag=</a:t>
            </a:r>
            <a:r>
              <a:rPr sz="1800">
                <a:solidFill>
                  <a:srgbClr val="40A070"/>
                </a:solidFill>
                <a:latin typeface="Courier"/>
              </a:rPr>
              <a:t>50</a:t>
            </a:r>
            <a:r>
              <a:rPr sz="1800">
                <a:latin typeface="Courier"/>
              </a:rPr>
              <a:t>)   </a:t>
            </a:r>
            <a:r>
              <a:rPr sz="1800" i="1">
                <a:solidFill>
                  <a:srgbClr val="60A0B0"/>
                </a:solidFill>
                <a:latin typeface="Courier"/>
              </a:rPr>
              <a:t>#Graph, ACF, PACF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ARCH_Group-5_files/figure-pptx/unnamed-chunk-1-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  <a:p>
            <a:pPr lvl="0" marL="1270000" indent="0">
              <a:buNone/>
            </a:pPr>
            <a:r>
              <a:rPr sz="1800" i="1">
                <a:solidFill>
                  <a:srgbClr val="60A0B0"/>
                </a:solidFill>
                <a:latin typeface="Courier"/>
              </a:rPr>
              <a:t>##Estimation</a:t>
            </a:r>
            <a:br/>
            <a:r>
              <a:rPr sz="1800">
                <a:latin typeface="Courier"/>
              </a:rPr>
              <a:t>fit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Arima</a:t>
            </a:r>
            <a:r>
              <a:rPr sz="1800">
                <a:latin typeface="Courier"/>
              </a:rPr>
              <a:t>(df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Close, </a:t>
            </a:r>
            <a:r>
              <a:rPr sz="1800">
                <a:solidFill>
                  <a:srgbClr val="902000"/>
                </a:solidFill>
                <a:latin typeface="Courier"/>
              </a:rPr>
              <a:t>order=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0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), </a:t>
            </a:r>
            <a:r>
              <a:rPr sz="1800">
                <a:solidFill>
                  <a:srgbClr val="902000"/>
                </a:solidFill>
                <a:latin typeface="Courier"/>
              </a:rPr>
              <a:t>seasonal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list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order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4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0</a:t>
            </a:r>
            <a:r>
              <a:rPr sz="1800">
                <a:latin typeface="Courier"/>
              </a:rPr>
              <a:t>), </a:t>
            </a:r>
            <a:r>
              <a:rPr sz="1800">
                <a:solidFill>
                  <a:srgbClr val="902000"/>
                </a:solidFill>
                <a:latin typeface="Courier"/>
              </a:rPr>
              <a:t>period=</a:t>
            </a:r>
            <a:r>
              <a:rPr sz="1800">
                <a:solidFill>
                  <a:srgbClr val="40A070"/>
                </a:solidFill>
                <a:latin typeface="Courier"/>
              </a:rPr>
              <a:t>5</a:t>
            </a:r>
            <a:r>
              <a:rPr sz="1800">
                <a:latin typeface="Courier"/>
              </a:rPr>
              <a:t>))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summary</a:t>
            </a:r>
            <a:r>
              <a:rPr sz="1800">
                <a:latin typeface="Courier"/>
              </a:rPr>
              <a:t>(fit)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Series: df$Close 
## ARIMA(1,0,1)(4,1,0)[5] 
## 
## Coefficients:
##          ar1     ma1     sar1     sar2     sar3     sar4
##       0.8827  0.1916  -0.4621  -0.5062  -0.3223  -0.1898
## s.e.  0.0354  0.0719   0.0682   0.0691   0.0685   0.0646
## 
## sigma^2 estimated as 23026:  log likelihood=-1544.99
## AIC=3103.98   AICc=3104.47   BIC=3128.35
## 
## Training set error measures:
##                    ME     RMSE     MAE        MPE      MAPE    MASE        ACF1
## Training set 7.906678 148.2991 106.305 0.06555591 0.9792476 1.08536 0.003728149</a:t>
            </a:r>
          </a:p>
          <a:p>
            <a:pPr lvl="0" marL="1270000" indent="0">
              <a:buNone/>
            </a:pPr>
            <a:r>
              <a:rPr sz="1800" i="1">
                <a:solidFill>
                  <a:srgbClr val="60A0B0"/>
                </a:solidFill>
                <a:latin typeface="Courier"/>
              </a:rPr>
              <a:t>##Diagnostics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#windows()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tsdisplay</a:t>
            </a:r>
            <a:r>
              <a:rPr sz="1800">
                <a:latin typeface="Courier"/>
              </a:rPr>
              <a:t>(fit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residuals)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 Group Assignment</dc:title>
  <dc:creator>Group - 5</dc:creator>
  <cp:keywords/>
  <dcterms:created xsi:type="dcterms:W3CDTF">2020-09-05T15:14:31Z</dcterms:created>
  <dcterms:modified xsi:type="dcterms:W3CDTF">2020-09-05T15:14:31Z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05/09/2020</vt:lpwstr>
  </property>
  <property fmtid="{D5CDD505-2E9C-101B-9397-08002B2CF9AE}" pid="3" name="output">
    <vt:lpwstr>powerpoint_presentation</vt:lpwstr>
  </property>
</Properties>
</file>