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6" r:id="rId3"/>
    <p:sldId id="257" r:id="rId4"/>
    <p:sldId id="258" r:id="rId5"/>
    <p:sldId id="259" r:id="rId6"/>
    <p:sldId id="260" r:id="rId7"/>
    <p:sldId id="262" r:id="rId8"/>
    <p:sldId id="261" r:id="rId9"/>
    <p:sldId id="263" r:id="rId10"/>
    <p:sldId id="264" r:id="rId11"/>
    <p:sldId id="266" r:id="rId12"/>
    <p:sldId id="265" r:id="rId13"/>
    <p:sldId id="268" r:id="rId14"/>
    <p:sldId id="267" r:id="rId15"/>
    <p:sldId id="280" r:id="rId16"/>
    <p:sldId id="269" r:id="rId17"/>
    <p:sldId id="270" r:id="rId18"/>
    <p:sldId id="271" r:id="rId19"/>
    <p:sldId id="274" r:id="rId20"/>
    <p:sldId id="273" r:id="rId21"/>
    <p:sldId id="277" r:id="rId22"/>
    <p:sldId id="279" r:id="rId23"/>
    <p:sldId id="276" r:id="rId24"/>
    <p:sldId id="275"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B568-5244-4F8A-88CF-91B9B90A0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84C06E-1A0C-4AD2-A7CD-50B25BB11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5F438D-451A-4B39-9DEB-B2246B727D13}"/>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5" name="Footer Placeholder 4">
            <a:extLst>
              <a:ext uri="{FF2B5EF4-FFF2-40B4-BE49-F238E27FC236}">
                <a16:creationId xmlns:a16="http://schemas.microsoft.com/office/drawing/2014/main" id="{A7F8D574-E312-4B50-8F09-EE367E4E1E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A8B67-EEBB-4298-934B-8F07DCE2526E}"/>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166989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2285-B621-40EA-A777-84ED6DF918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2384E4-AD32-4EC6-B6E6-D6567E766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3A1ED-11CC-47F2-869E-AF0299F554A3}"/>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5" name="Footer Placeholder 4">
            <a:extLst>
              <a:ext uri="{FF2B5EF4-FFF2-40B4-BE49-F238E27FC236}">
                <a16:creationId xmlns:a16="http://schemas.microsoft.com/office/drawing/2014/main" id="{4A6CEDDF-E4D6-4727-908A-960045BD7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68FE6-AA20-4857-9EB1-F00B57ACF474}"/>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16304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68C4E-CFE1-48C5-9DF8-DA3540A48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CD34E5-A8AC-46CD-BD22-1D33225CF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3A005B-8210-457E-AB40-394D6CFB08DD}"/>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5" name="Footer Placeholder 4">
            <a:extLst>
              <a:ext uri="{FF2B5EF4-FFF2-40B4-BE49-F238E27FC236}">
                <a16:creationId xmlns:a16="http://schemas.microsoft.com/office/drawing/2014/main" id="{D5E3FFB8-583F-40C1-8B5B-2247150D2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284802-F464-44EB-9C30-C6096F7F8EEA}"/>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301672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39BB-786D-41F4-B5F6-3579C7B13F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D259EA-AD7F-408D-ACE5-7B2048464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DC756-A747-424D-AD78-74E49CA35406}"/>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5" name="Footer Placeholder 4">
            <a:extLst>
              <a:ext uri="{FF2B5EF4-FFF2-40B4-BE49-F238E27FC236}">
                <a16:creationId xmlns:a16="http://schemas.microsoft.com/office/drawing/2014/main" id="{92FF81C7-DBA3-4D65-9F24-0BC14D759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3B8CB-72D5-4A3B-9491-6E1DAA4F60C5}"/>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337262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CBB9-F361-4C57-9EA3-70A500E970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5DA807-C769-4F89-99FC-EA17818FB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108CB5-F024-4910-B771-A8C433F43032}"/>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5" name="Footer Placeholder 4">
            <a:extLst>
              <a:ext uri="{FF2B5EF4-FFF2-40B4-BE49-F238E27FC236}">
                <a16:creationId xmlns:a16="http://schemas.microsoft.com/office/drawing/2014/main" id="{B46A5C4E-5926-44F2-B79E-350889735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B3A6F-3B4D-4A51-A554-D146D344603F}"/>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36779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6159-C0A6-4198-B36D-3AA0F552DF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F288D-2D3E-4537-9737-F33FBE70E3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4BE448-AF80-45B6-818C-13E58086D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F5A3C9-4341-4965-A4D4-BC6447F4D8B6}"/>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6" name="Footer Placeholder 5">
            <a:extLst>
              <a:ext uri="{FF2B5EF4-FFF2-40B4-BE49-F238E27FC236}">
                <a16:creationId xmlns:a16="http://schemas.microsoft.com/office/drawing/2014/main" id="{DA3D4C52-CA89-4DBB-A25B-430F510D7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04DBE4-91F7-4292-B14D-DB6A3B2264C8}"/>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6169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EAC2-6B4E-4A0E-9394-88DF48CA5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1DA650-EF20-4A5C-B82F-3FAC0C49A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AB00D7-D355-472C-982E-3AF6BA731E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DF77FA-4F00-4444-A79E-96D0FAE23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C49833-8FAC-40D3-BA48-8366518A83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61E796-5BA8-49AB-9521-4D9D59D364E5}"/>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8" name="Footer Placeholder 7">
            <a:extLst>
              <a:ext uri="{FF2B5EF4-FFF2-40B4-BE49-F238E27FC236}">
                <a16:creationId xmlns:a16="http://schemas.microsoft.com/office/drawing/2014/main" id="{1E5D15B6-36EF-41C5-BD4E-40B539C3D3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80642B-6030-4E88-9827-9B5B256C91EC}"/>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181431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F508-B8B5-4CB6-AF3F-2AACE42D04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A2599B-2368-4F52-9536-A0F1B853B957}"/>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4" name="Footer Placeholder 3">
            <a:extLst>
              <a:ext uri="{FF2B5EF4-FFF2-40B4-BE49-F238E27FC236}">
                <a16:creationId xmlns:a16="http://schemas.microsoft.com/office/drawing/2014/main" id="{8A1C7F45-A714-4871-8760-5DB22D0646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62A595-1DC0-40AA-A489-FF23FC4760E6}"/>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394541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66495-57E1-4FEC-B511-1A2DCAF71889}"/>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3" name="Footer Placeholder 2">
            <a:extLst>
              <a:ext uri="{FF2B5EF4-FFF2-40B4-BE49-F238E27FC236}">
                <a16:creationId xmlns:a16="http://schemas.microsoft.com/office/drawing/2014/main" id="{1EDA3F03-75BC-4C5D-84E6-9DD57CD19C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F14A76-EBA7-457C-907B-F5B4B7886865}"/>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418188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670E-4528-4135-87C5-4819130F9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1A608A-E6B9-4B76-B2F4-12D0923C1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8ED32D-C76F-486F-99B3-936588841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31CC2-8FAC-4CCF-821E-67CFA379B371}"/>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6" name="Footer Placeholder 5">
            <a:extLst>
              <a:ext uri="{FF2B5EF4-FFF2-40B4-BE49-F238E27FC236}">
                <a16:creationId xmlns:a16="http://schemas.microsoft.com/office/drawing/2014/main" id="{CF953C2B-0C8E-4433-BA4D-AC3C3395E8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FC2D7-B125-4D8A-B8E4-D52B895BAD37}"/>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305080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D51F-9394-4BEE-9BFA-785646261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425B97-538A-4E07-B483-118A0DD3A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301423-723F-407E-A0AC-EE0847A3E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D1FFA-C95E-4050-A5F3-61783E720C06}"/>
              </a:ext>
            </a:extLst>
          </p:cNvPr>
          <p:cNvSpPr>
            <a:spLocks noGrp="1"/>
          </p:cNvSpPr>
          <p:nvPr>
            <p:ph type="dt" sz="half" idx="10"/>
          </p:nvPr>
        </p:nvSpPr>
        <p:spPr/>
        <p:txBody>
          <a:bodyPr/>
          <a:lstStyle/>
          <a:p>
            <a:fld id="{12AAC5F8-A3C5-4E13-B18F-31C09A2AB57D}" type="datetimeFigureOut">
              <a:rPr lang="en-IN" smtClean="0"/>
              <a:t>05-09-2020</a:t>
            </a:fld>
            <a:endParaRPr lang="en-IN"/>
          </a:p>
        </p:txBody>
      </p:sp>
      <p:sp>
        <p:nvSpPr>
          <p:cNvPr id="6" name="Footer Placeholder 5">
            <a:extLst>
              <a:ext uri="{FF2B5EF4-FFF2-40B4-BE49-F238E27FC236}">
                <a16:creationId xmlns:a16="http://schemas.microsoft.com/office/drawing/2014/main" id="{1918F660-C1E0-48E9-80E2-932423602F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B6B51D-F83E-4660-8E30-CD7DC3883B0F}"/>
              </a:ext>
            </a:extLst>
          </p:cNvPr>
          <p:cNvSpPr>
            <a:spLocks noGrp="1"/>
          </p:cNvSpPr>
          <p:nvPr>
            <p:ph type="sldNum" sz="quarter" idx="12"/>
          </p:nvPr>
        </p:nvSpPr>
        <p:spPr/>
        <p:txBody>
          <a:bodyPr/>
          <a:lstStyle/>
          <a:p>
            <a:fld id="{6ECCE790-0947-42A9-9C22-B14A020DCFDC}" type="slidenum">
              <a:rPr lang="en-IN" smtClean="0"/>
              <a:t>‹#›</a:t>
            </a:fld>
            <a:endParaRPr lang="en-IN"/>
          </a:p>
        </p:txBody>
      </p:sp>
    </p:spTree>
    <p:extLst>
      <p:ext uri="{BB962C8B-B14F-4D97-AF65-F5344CB8AC3E}">
        <p14:creationId xmlns:p14="http://schemas.microsoft.com/office/powerpoint/2010/main" val="40829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6191F-7E4E-42C3-B18F-E5B4F6DA6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F71507-B91E-4131-A3C2-8B8A9C34F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C130E-5375-499F-8834-785C86F99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AC5F8-A3C5-4E13-B18F-31C09A2AB57D}" type="datetimeFigureOut">
              <a:rPr lang="en-IN" smtClean="0"/>
              <a:t>05-09-2020</a:t>
            </a:fld>
            <a:endParaRPr lang="en-IN"/>
          </a:p>
        </p:txBody>
      </p:sp>
      <p:sp>
        <p:nvSpPr>
          <p:cNvPr id="5" name="Footer Placeholder 4">
            <a:extLst>
              <a:ext uri="{FF2B5EF4-FFF2-40B4-BE49-F238E27FC236}">
                <a16:creationId xmlns:a16="http://schemas.microsoft.com/office/drawing/2014/main" id="{1E9B753F-76D0-4ADE-B2AA-D92781D93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246AC2-D9A4-49C1-B898-4C3B01F1E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CE790-0947-42A9-9C22-B14A020DCFDC}" type="slidenum">
              <a:rPr lang="en-IN" smtClean="0"/>
              <a:t>‹#›</a:t>
            </a:fld>
            <a:endParaRPr lang="en-IN"/>
          </a:p>
        </p:txBody>
      </p:sp>
    </p:spTree>
    <p:extLst>
      <p:ext uri="{BB962C8B-B14F-4D97-AF65-F5344CB8AC3E}">
        <p14:creationId xmlns:p14="http://schemas.microsoft.com/office/powerpoint/2010/main" val="371512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54557925-B985-4E10-A14D-8DF4DB3FBBAD}"/>
              </a:ext>
            </a:extLst>
          </p:cNvPr>
          <p:cNvSpPr>
            <a:spLocks noGrp="1"/>
          </p:cNvSpPr>
          <p:nvPr>
            <p:ph type="subTitle" idx="1"/>
          </p:nvPr>
        </p:nvSpPr>
        <p:spPr>
          <a:xfrm>
            <a:off x="4439633" y="4518923"/>
            <a:ext cx="3312734" cy="1141851"/>
          </a:xfrm>
          <a:noFill/>
        </p:spPr>
        <p:txBody>
          <a:bodyPr>
            <a:normAutofit/>
          </a:bodyPr>
          <a:lstStyle/>
          <a:p>
            <a:r>
              <a:rPr lang="en-IN" sz="2000" dirty="0">
                <a:solidFill>
                  <a:srgbClr val="080808"/>
                </a:solidFill>
              </a:rPr>
              <a:t>Group – 5</a:t>
            </a:r>
          </a:p>
          <a:p>
            <a:r>
              <a:rPr lang="en-IN" sz="2000" dirty="0">
                <a:solidFill>
                  <a:srgbClr val="080808"/>
                </a:solidFill>
              </a:rPr>
              <a:t>Batch - 1</a:t>
            </a:r>
          </a:p>
        </p:txBody>
      </p:sp>
      <p:sp>
        <p:nvSpPr>
          <p:cNvPr id="2" name="Title 1">
            <a:extLst>
              <a:ext uri="{FF2B5EF4-FFF2-40B4-BE49-F238E27FC236}">
                <a16:creationId xmlns:a16="http://schemas.microsoft.com/office/drawing/2014/main" id="{AC4D55FE-7472-47D0-9A3F-6275C85F9CF4}"/>
              </a:ext>
            </a:extLst>
          </p:cNvPr>
          <p:cNvSpPr>
            <a:spLocks noGrp="1"/>
          </p:cNvSpPr>
          <p:nvPr>
            <p:ph type="ctrTitle"/>
          </p:nvPr>
        </p:nvSpPr>
        <p:spPr>
          <a:xfrm>
            <a:off x="3204642" y="2353641"/>
            <a:ext cx="5782716" cy="2150719"/>
          </a:xfrm>
          <a:noFill/>
        </p:spPr>
        <p:txBody>
          <a:bodyPr anchor="ctr">
            <a:normAutofit/>
          </a:bodyPr>
          <a:lstStyle/>
          <a:p>
            <a:r>
              <a:rPr lang="en-IN" sz="3600" dirty="0">
                <a:solidFill>
                  <a:srgbClr val="080808"/>
                </a:solidFill>
              </a:rPr>
              <a:t>PRA Group project</a:t>
            </a:r>
            <a:br>
              <a:rPr lang="en-IN" sz="3600" dirty="0">
                <a:solidFill>
                  <a:srgbClr val="080808"/>
                </a:solidFill>
              </a:rPr>
            </a:br>
            <a:r>
              <a:rPr lang="en-IN" sz="3600" dirty="0">
                <a:solidFill>
                  <a:srgbClr val="080808"/>
                </a:solidFill>
              </a:rPr>
              <a:t>Assignment -2</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33454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730665-5899-479E-8997-FCE2171B184E}"/>
              </a:ext>
            </a:extLst>
          </p:cNvPr>
          <p:cNvPicPr>
            <a:picLocks noChangeAspect="1"/>
          </p:cNvPicPr>
          <p:nvPr/>
        </p:nvPicPr>
        <p:blipFill>
          <a:blip r:embed="rId2"/>
          <a:stretch>
            <a:fillRect/>
          </a:stretch>
        </p:blipFill>
        <p:spPr>
          <a:xfrm>
            <a:off x="1870500" y="195344"/>
            <a:ext cx="8283150" cy="641944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DA1E8A-CC78-7545-A114-56D84C93EBB6}"/>
              </a:ext>
            </a:extLst>
          </p:cNvPr>
          <p:cNvSpPr/>
          <p:nvPr/>
        </p:nvSpPr>
        <p:spPr>
          <a:xfrm>
            <a:off x="9968132" y="1674510"/>
            <a:ext cx="1722474" cy="4247317"/>
          </a:xfrm>
          <a:prstGeom prst="rect">
            <a:avLst/>
          </a:prstGeom>
          <a:solidFill>
            <a:schemeClr val="accent1">
              <a:lumMod val="60000"/>
              <a:lumOff val="40000"/>
            </a:schemeClr>
          </a:solidFill>
          <a:ln>
            <a:solidFill>
              <a:schemeClr val="tx1"/>
            </a:solidFill>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dirty="0">
                <a:solidFill>
                  <a:srgbClr val="202124"/>
                </a:solidFill>
                <a:latin typeface="Roboto"/>
              </a:rPr>
              <a:t>All the p-values are greater than 0.05 so we are accepting the alternative hypothesis that there is no autocorrelation and all the predictable information has been captured by our model </a:t>
            </a:r>
            <a:endParaRPr lang="en-US" dirty="0"/>
          </a:p>
        </p:txBody>
      </p:sp>
    </p:spTree>
    <p:extLst>
      <p:ext uri="{BB962C8B-B14F-4D97-AF65-F5344CB8AC3E}">
        <p14:creationId xmlns:p14="http://schemas.microsoft.com/office/powerpoint/2010/main" val="98860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D827E2-1CB9-4682-873A-1E234CA5CC8A}"/>
              </a:ext>
            </a:extLst>
          </p:cNvPr>
          <p:cNvPicPr>
            <a:picLocks noChangeAspect="1"/>
          </p:cNvPicPr>
          <p:nvPr/>
        </p:nvPicPr>
        <p:blipFill>
          <a:blip r:embed="rId2"/>
          <a:stretch>
            <a:fillRect/>
          </a:stretch>
        </p:blipFill>
        <p:spPr>
          <a:xfrm>
            <a:off x="0" y="0"/>
            <a:ext cx="12192000" cy="6635728"/>
          </a:xfrm>
          <a:prstGeom prst="rect">
            <a:avLst/>
          </a:prstGeom>
        </p:spPr>
      </p:pic>
      <p:sp>
        <p:nvSpPr>
          <p:cNvPr id="5" name="TextBox 4">
            <a:extLst>
              <a:ext uri="{FF2B5EF4-FFF2-40B4-BE49-F238E27FC236}">
                <a16:creationId xmlns:a16="http://schemas.microsoft.com/office/drawing/2014/main" id="{F29721AB-276C-49F6-BDB8-0E214D1E7027}"/>
              </a:ext>
            </a:extLst>
          </p:cNvPr>
          <p:cNvSpPr txBox="1"/>
          <p:nvPr/>
        </p:nvSpPr>
        <p:spPr>
          <a:xfrm>
            <a:off x="7186244" y="778030"/>
            <a:ext cx="3610709" cy="1200329"/>
          </a:xfrm>
          <a:prstGeom prst="rect">
            <a:avLst/>
          </a:prstGeom>
          <a:solidFill>
            <a:schemeClr val="accent1">
              <a:lumMod val="40000"/>
              <a:lumOff val="60000"/>
            </a:schemeClr>
          </a:solidFill>
          <a:ln>
            <a:solidFill>
              <a:schemeClr val="accent1"/>
            </a:solidFill>
          </a:ln>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Since the p-value is less than 0.05, we will not accept the null hypothesis that is the series does not follow normal distribution</a:t>
            </a:r>
            <a:endParaRPr lang="en-IN" dirty="0"/>
          </a:p>
        </p:txBody>
      </p:sp>
      <p:sp>
        <p:nvSpPr>
          <p:cNvPr id="7" name="TextBox 6">
            <a:extLst>
              <a:ext uri="{FF2B5EF4-FFF2-40B4-BE49-F238E27FC236}">
                <a16:creationId xmlns:a16="http://schemas.microsoft.com/office/drawing/2014/main" id="{949A090A-7517-4B26-9491-09A40528B361}"/>
              </a:ext>
            </a:extLst>
          </p:cNvPr>
          <p:cNvSpPr txBox="1"/>
          <p:nvPr/>
        </p:nvSpPr>
        <p:spPr>
          <a:xfrm>
            <a:off x="7186244" y="5089191"/>
            <a:ext cx="4023948" cy="1200329"/>
          </a:xfrm>
          <a:prstGeom prst="rect">
            <a:avLst/>
          </a:prstGeom>
          <a:solidFill>
            <a:schemeClr val="accent1">
              <a:lumMod val="40000"/>
              <a:lumOff val="60000"/>
            </a:schemeClr>
          </a:solidFill>
          <a:ln>
            <a:solidFill>
              <a:schemeClr val="accent1"/>
            </a:solidFill>
          </a:ln>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Since the p value of Q(m) test for all the lags is less than 0.05, it means that our residual series obtained from the ARIMA best fit model is heteroscedastic.</a:t>
            </a:r>
            <a:endParaRPr lang="en-IN" dirty="0"/>
          </a:p>
        </p:txBody>
      </p:sp>
    </p:spTree>
    <p:extLst>
      <p:ext uri="{BB962C8B-B14F-4D97-AF65-F5344CB8AC3E}">
        <p14:creationId xmlns:p14="http://schemas.microsoft.com/office/powerpoint/2010/main" val="89487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AF13D6-2027-409C-88DC-2330CAF23284}"/>
              </a:ext>
            </a:extLst>
          </p:cNvPr>
          <p:cNvPicPr>
            <a:picLocks noChangeAspect="1"/>
          </p:cNvPicPr>
          <p:nvPr/>
        </p:nvPicPr>
        <p:blipFill>
          <a:blip r:embed="rId2"/>
          <a:stretch>
            <a:fillRect/>
          </a:stretch>
        </p:blipFill>
        <p:spPr>
          <a:xfrm>
            <a:off x="123000" y="156890"/>
            <a:ext cx="11812649" cy="3896269"/>
          </a:xfrm>
          <a:prstGeom prst="rect">
            <a:avLst/>
          </a:prstGeom>
        </p:spPr>
      </p:pic>
      <p:sp>
        <p:nvSpPr>
          <p:cNvPr id="7" name="TextBox 6">
            <a:extLst>
              <a:ext uri="{FF2B5EF4-FFF2-40B4-BE49-F238E27FC236}">
                <a16:creationId xmlns:a16="http://schemas.microsoft.com/office/drawing/2014/main" id="{D3ED1D8F-2258-41F6-9608-221B260BDE81}"/>
              </a:ext>
            </a:extLst>
          </p:cNvPr>
          <p:cNvSpPr txBox="1"/>
          <p:nvPr/>
        </p:nvSpPr>
        <p:spPr>
          <a:xfrm>
            <a:off x="433752" y="4201167"/>
            <a:ext cx="4797671" cy="1323439"/>
          </a:xfrm>
          <a:prstGeom prst="rect">
            <a:avLst/>
          </a:prstGeom>
          <a:solidFill>
            <a:schemeClr val="accent1">
              <a:lumMod val="40000"/>
              <a:lumOff val="60000"/>
            </a:schemeClr>
          </a:solidFill>
          <a:ln>
            <a:solidFill>
              <a:schemeClr val="accent1"/>
            </a:solidFill>
          </a:ln>
        </p:spPr>
        <p:txBody>
          <a:bodyPr wrap="square">
            <a:spAutoFit/>
          </a:bodyPr>
          <a:lstStyle/>
          <a:p>
            <a:pPr rtl="0">
              <a:spcBef>
                <a:spcPts val="0"/>
              </a:spcBef>
              <a:spcAft>
                <a:spcPts val="0"/>
              </a:spcAft>
            </a:pPr>
            <a:r>
              <a:rPr lang="en-US" sz="2000" b="0" i="0" u="none" strike="noStrike" dirty="0">
                <a:solidFill>
                  <a:srgbClr val="000000"/>
                </a:solidFill>
                <a:effectLst/>
                <a:latin typeface="Calibri" panose="020F0502020204030204" pitchFamily="34" charset="0"/>
              </a:rPr>
              <a:t>Since the p value of Q(m) test for all the lags is less than 0.05, it means that our residual series obtained from the ARIMA best fit model is heteroscedastic.</a:t>
            </a:r>
            <a:endParaRPr lang="en-IN" sz="2000" dirty="0"/>
          </a:p>
        </p:txBody>
      </p:sp>
    </p:spTree>
    <p:extLst>
      <p:ext uri="{BB962C8B-B14F-4D97-AF65-F5344CB8AC3E}">
        <p14:creationId xmlns:p14="http://schemas.microsoft.com/office/powerpoint/2010/main" val="194531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506CA7-A3A5-4DF1-BF39-42B0E9558F1C}"/>
              </a:ext>
            </a:extLst>
          </p:cNvPr>
          <p:cNvPicPr>
            <a:picLocks noChangeAspect="1"/>
          </p:cNvPicPr>
          <p:nvPr/>
        </p:nvPicPr>
        <p:blipFill>
          <a:blip r:embed="rId2"/>
          <a:stretch>
            <a:fillRect/>
          </a:stretch>
        </p:blipFill>
        <p:spPr>
          <a:xfrm>
            <a:off x="0" y="0"/>
            <a:ext cx="12192000" cy="5375478"/>
          </a:xfrm>
          <a:prstGeom prst="rect">
            <a:avLst/>
          </a:prstGeom>
        </p:spPr>
      </p:pic>
      <p:sp>
        <p:nvSpPr>
          <p:cNvPr id="5" name="TextBox 4">
            <a:extLst>
              <a:ext uri="{FF2B5EF4-FFF2-40B4-BE49-F238E27FC236}">
                <a16:creationId xmlns:a16="http://schemas.microsoft.com/office/drawing/2014/main" id="{7D539667-EF39-4514-940A-38E361405408}"/>
              </a:ext>
            </a:extLst>
          </p:cNvPr>
          <p:cNvSpPr txBox="1"/>
          <p:nvPr/>
        </p:nvSpPr>
        <p:spPr>
          <a:xfrm>
            <a:off x="143604" y="5502430"/>
            <a:ext cx="9580687" cy="923330"/>
          </a:xfrm>
          <a:prstGeom prst="rect">
            <a:avLst/>
          </a:prstGeom>
          <a:solidFill>
            <a:schemeClr val="accent1">
              <a:lumMod val="40000"/>
              <a:lumOff val="60000"/>
            </a:schemeClr>
          </a:solidFill>
          <a:ln>
            <a:solidFill>
              <a:schemeClr val="accent1"/>
            </a:solidFill>
          </a:ln>
        </p:spPr>
        <p:txBody>
          <a:bodyPr wrap="square">
            <a:spAutoFit/>
          </a:bodyPr>
          <a:lstStyle/>
          <a:p>
            <a:pPr rtl="0">
              <a:spcBef>
                <a:spcPts val="0"/>
              </a:spcBef>
              <a:spcAft>
                <a:spcPts val="0"/>
              </a:spcAft>
            </a:pPr>
            <a:r>
              <a:rPr lang="en-US" sz="1800" b="0" i="0" u="none" strike="noStrike" dirty="0">
                <a:solidFill>
                  <a:srgbClr val="000000"/>
                </a:solidFill>
                <a:effectLst/>
                <a:latin typeface="Roboto"/>
              </a:rPr>
              <a:t>Since there was an arch effect on short mid and long term we have used </a:t>
            </a:r>
            <a:r>
              <a:rPr lang="en-US" sz="1800" b="0" i="0" u="none" strike="noStrike" dirty="0" err="1">
                <a:solidFill>
                  <a:srgbClr val="000000"/>
                </a:solidFill>
                <a:effectLst/>
                <a:latin typeface="Roboto"/>
              </a:rPr>
              <a:t>sGARCH</a:t>
            </a:r>
            <a:r>
              <a:rPr lang="en-US" sz="1800" b="0" i="0" u="none" strike="noStrike" dirty="0">
                <a:solidFill>
                  <a:srgbClr val="000000"/>
                </a:solidFill>
                <a:effectLst/>
                <a:latin typeface="Roboto"/>
              </a:rPr>
              <a:t> of order (1,1) to take care of impact of high peaks and volatility clustering in the residual squares with three distribution</a:t>
            </a:r>
            <a:endParaRPr lang="en-US" b="0" dirty="0">
              <a:effectLst/>
            </a:endParaRPr>
          </a:p>
        </p:txBody>
      </p:sp>
    </p:spTree>
    <p:extLst>
      <p:ext uri="{BB962C8B-B14F-4D97-AF65-F5344CB8AC3E}">
        <p14:creationId xmlns:p14="http://schemas.microsoft.com/office/powerpoint/2010/main" val="193225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D2B87F-D9F5-4765-8317-917188FC599A}"/>
              </a:ext>
            </a:extLst>
          </p:cNvPr>
          <p:cNvSpPr txBox="1"/>
          <p:nvPr/>
        </p:nvSpPr>
        <p:spPr>
          <a:xfrm>
            <a:off x="838200" y="184806"/>
            <a:ext cx="6896100" cy="6819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tx1"/>
                </a:solidFill>
                <a:latin typeface="+mj-lt"/>
                <a:ea typeface="+mj-ea"/>
                <a:cs typeface="+mj-cs"/>
              </a:rPr>
              <a:t>Models based on </a:t>
            </a:r>
            <a:r>
              <a:rPr lang="en-US" sz="4000" kern="1200" dirty="0" err="1">
                <a:solidFill>
                  <a:schemeClr val="tx1"/>
                </a:solidFill>
                <a:latin typeface="+mj-lt"/>
                <a:ea typeface="+mj-ea"/>
                <a:cs typeface="+mj-cs"/>
              </a:rPr>
              <a:t>gjrGARCH</a:t>
            </a:r>
            <a:endParaRPr lang="en-US" sz="4000"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92499267-77B3-4EEE-90A8-F098F806ACDE}"/>
              </a:ext>
            </a:extLst>
          </p:cNvPr>
          <p:cNvPicPr>
            <a:picLocks noChangeAspect="1"/>
          </p:cNvPicPr>
          <p:nvPr/>
        </p:nvPicPr>
        <p:blipFill>
          <a:blip r:embed="rId2"/>
          <a:stretch>
            <a:fillRect/>
          </a:stretch>
        </p:blipFill>
        <p:spPr>
          <a:xfrm>
            <a:off x="556847" y="866776"/>
            <a:ext cx="10512547" cy="3469138"/>
          </a:xfrm>
          <a:prstGeom prst="rect">
            <a:avLst/>
          </a:prstGeom>
        </p:spPr>
      </p:pic>
      <p:pic>
        <p:nvPicPr>
          <p:cNvPr id="6" name="Picture 5">
            <a:extLst>
              <a:ext uri="{FF2B5EF4-FFF2-40B4-BE49-F238E27FC236}">
                <a16:creationId xmlns:a16="http://schemas.microsoft.com/office/drawing/2014/main" id="{6B2BFC60-9B1D-4AE2-A5E1-C20C099D9380}"/>
              </a:ext>
            </a:extLst>
          </p:cNvPr>
          <p:cNvPicPr>
            <a:picLocks noChangeAspect="1"/>
          </p:cNvPicPr>
          <p:nvPr/>
        </p:nvPicPr>
        <p:blipFill>
          <a:blip r:embed="rId3"/>
          <a:stretch>
            <a:fillRect/>
          </a:stretch>
        </p:blipFill>
        <p:spPr>
          <a:xfrm>
            <a:off x="481293" y="4318037"/>
            <a:ext cx="7106642" cy="2355157"/>
          </a:xfrm>
          <a:prstGeom prst="rect">
            <a:avLst/>
          </a:prstGeom>
        </p:spPr>
      </p:pic>
      <p:sp>
        <p:nvSpPr>
          <p:cNvPr id="7" name="TextBox 6">
            <a:extLst>
              <a:ext uri="{FF2B5EF4-FFF2-40B4-BE49-F238E27FC236}">
                <a16:creationId xmlns:a16="http://schemas.microsoft.com/office/drawing/2014/main" id="{EB05B132-B2A2-4384-9087-D432F2EF9561}"/>
              </a:ext>
            </a:extLst>
          </p:cNvPr>
          <p:cNvSpPr txBox="1"/>
          <p:nvPr/>
        </p:nvSpPr>
        <p:spPr>
          <a:xfrm>
            <a:off x="7814924" y="4473502"/>
            <a:ext cx="3799714" cy="2062103"/>
          </a:xfrm>
          <a:prstGeom prst="rect">
            <a:avLst/>
          </a:prstGeom>
          <a:solidFill>
            <a:schemeClr val="accent1">
              <a:lumMod val="40000"/>
              <a:lumOff val="60000"/>
            </a:schemeClr>
          </a:solidFill>
          <a:ln>
            <a:solidFill>
              <a:schemeClr val="accent1"/>
            </a:solidFill>
          </a:ln>
        </p:spPr>
        <p:txBody>
          <a:bodyPr wrap="square">
            <a:spAutoFit/>
          </a:bodyPr>
          <a:lstStyle/>
          <a:p>
            <a:pPr algn="ctr" rtl="0">
              <a:spcBef>
                <a:spcPts val="0"/>
              </a:spcBef>
              <a:spcAft>
                <a:spcPts val="0"/>
              </a:spcAft>
            </a:pPr>
            <a:r>
              <a:rPr lang="en-US" sz="1600" b="0" i="0" u="none" strike="noStrike" dirty="0">
                <a:solidFill>
                  <a:srgbClr val="000000"/>
                </a:solidFill>
                <a:effectLst/>
                <a:latin typeface="Calibri" panose="020F0502020204030204" pitchFamily="34" charset="0"/>
              </a:rPr>
              <a:t>Since </a:t>
            </a:r>
            <a:r>
              <a:rPr lang="en-US" sz="1600" b="0" i="0" u="none" strike="noStrike" dirty="0" err="1">
                <a:solidFill>
                  <a:srgbClr val="000000"/>
                </a:solidFill>
                <a:effectLst/>
                <a:latin typeface="Calibri" panose="020F0502020204030204" pitchFamily="34" charset="0"/>
              </a:rPr>
              <a:t>eGARCH</a:t>
            </a:r>
            <a:r>
              <a:rPr lang="en-US" sz="1600" b="0" i="0" u="none" strike="noStrike" dirty="0">
                <a:solidFill>
                  <a:srgbClr val="000000"/>
                </a:solidFill>
                <a:effectLst/>
                <a:latin typeface="Calibri" panose="020F0502020204030204" pitchFamily="34" charset="0"/>
              </a:rPr>
              <a:t> failed to converge, we’ve chosen our next model to be </a:t>
            </a:r>
            <a:r>
              <a:rPr lang="en-US" sz="1600" b="0" i="0" u="none" strike="noStrike" dirty="0" err="1">
                <a:solidFill>
                  <a:srgbClr val="000000"/>
                </a:solidFill>
                <a:effectLst/>
                <a:latin typeface="Calibri" panose="020F0502020204030204" pitchFamily="34" charset="0"/>
              </a:rPr>
              <a:t>gjrGARCH</a:t>
            </a:r>
            <a:r>
              <a:rPr lang="en-US" sz="1600" b="0" i="0" u="none" strike="noStrike" dirty="0">
                <a:solidFill>
                  <a:srgbClr val="000000"/>
                </a:solidFill>
                <a:effectLst/>
                <a:latin typeface="Calibri" panose="020F0502020204030204" pitchFamily="34" charset="0"/>
              </a:rPr>
              <a:t> will take care of the leverage effect of negative news using the dummy variable (whose coefficient is represented by gamma in the model output). This also gives us an idea as to how negative news has impacted the volatility for the given time period.</a:t>
            </a:r>
            <a:endParaRPr lang="en-US" sz="1600" b="0" dirty="0">
              <a:effectLst/>
            </a:endParaRPr>
          </a:p>
        </p:txBody>
      </p:sp>
    </p:spTree>
    <p:extLst>
      <p:ext uri="{BB962C8B-B14F-4D97-AF65-F5344CB8AC3E}">
        <p14:creationId xmlns:p14="http://schemas.microsoft.com/office/powerpoint/2010/main" val="236863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C3F8392-4D63-4993-AF02-20E41CD7C760}"/>
              </a:ext>
            </a:extLst>
          </p:cNvPr>
          <p:cNvPicPr>
            <a:picLocks noChangeAspect="1"/>
          </p:cNvPicPr>
          <p:nvPr/>
        </p:nvPicPr>
        <p:blipFill>
          <a:blip r:embed="rId2"/>
          <a:stretch>
            <a:fillRect/>
          </a:stretch>
        </p:blipFill>
        <p:spPr>
          <a:xfrm>
            <a:off x="333353" y="254942"/>
            <a:ext cx="10905066" cy="297163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4EB89E-3530-4582-985C-31761FBBDA7B}"/>
              </a:ext>
            </a:extLst>
          </p:cNvPr>
          <p:cNvSpPr txBox="1"/>
          <p:nvPr/>
        </p:nvSpPr>
        <p:spPr>
          <a:xfrm>
            <a:off x="492369" y="3367454"/>
            <a:ext cx="4791808" cy="1477328"/>
          </a:xfrm>
          <a:prstGeom prst="rect">
            <a:avLst/>
          </a:prstGeom>
          <a:solidFill>
            <a:schemeClr val="accent1">
              <a:lumMod val="40000"/>
              <a:lumOff val="60000"/>
            </a:schemeClr>
          </a:solidFill>
          <a:ln>
            <a:solidFill>
              <a:schemeClr val="accent1"/>
            </a:solidFill>
          </a:ln>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All the models selected so far is fitted and the significance of the coefficients are checked (for stationarity the coefficient should have absolute values less than 1 and should have t value more than 1.96 in absolute value.</a:t>
            </a:r>
            <a:endParaRPr lang="en-US" sz="1600" b="0" dirty="0">
              <a:effectLst/>
            </a:endParaRPr>
          </a:p>
        </p:txBody>
      </p:sp>
    </p:spTree>
    <p:extLst>
      <p:ext uri="{BB962C8B-B14F-4D97-AF65-F5344CB8AC3E}">
        <p14:creationId xmlns:p14="http://schemas.microsoft.com/office/powerpoint/2010/main" val="396377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6BFC5B2-672A-4445-9497-D4803D8D6048}"/>
              </a:ext>
            </a:extLst>
          </p:cNvPr>
          <p:cNvSpPr txBox="1"/>
          <p:nvPr/>
        </p:nvSpPr>
        <p:spPr>
          <a:xfrm>
            <a:off x="742950" y="742951"/>
            <a:ext cx="3476625" cy="4962524"/>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4800" kern="1200" dirty="0">
                <a:solidFill>
                  <a:srgbClr val="FFFFFF"/>
                </a:solidFill>
                <a:latin typeface="+mj-lt"/>
                <a:ea typeface="+mj-ea"/>
                <a:cs typeface="+mj-cs"/>
              </a:rPr>
              <a:t>Model estimation on residuals of ARIMA model for various GARCH models</a:t>
            </a:r>
          </a:p>
        </p:txBody>
      </p:sp>
      <p:pic>
        <p:nvPicPr>
          <p:cNvPr id="3" name="Picture 2">
            <a:extLst>
              <a:ext uri="{FF2B5EF4-FFF2-40B4-BE49-F238E27FC236}">
                <a16:creationId xmlns:a16="http://schemas.microsoft.com/office/drawing/2014/main" id="{B65FBE23-7DD5-4AA1-AE39-C9748EC4B081}"/>
              </a:ext>
            </a:extLst>
          </p:cNvPr>
          <p:cNvPicPr>
            <a:picLocks noChangeAspect="1"/>
          </p:cNvPicPr>
          <p:nvPr/>
        </p:nvPicPr>
        <p:blipFill>
          <a:blip r:embed="rId2"/>
          <a:stretch>
            <a:fillRect/>
          </a:stretch>
        </p:blipFill>
        <p:spPr>
          <a:xfrm>
            <a:off x="5153822" y="786978"/>
            <a:ext cx="6553545" cy="5291986"/>
          </a:xfrm>
          <a:prstGeom prst="rect">
            <a:avLst/>
          </a:prstGeom>
        </p:spPr>
      </p:pic>
    </p:spTree>
    <p:extLst>
      <p:ext uri="{BB962C8B-B14F-4D97-AF65-F5344CB8AC3E}">
        <p14:creationId xmlns:p14="http://schemas.microsoft.com/office/powerpoint/2010/main" val="421072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8749D57-2EEC-420D-B1CC-C395E56CF15E}"/>
              </a:ext>
            </a:extLst>
          </p:cNvPr>
          <p:cNvPicPr>
            <a:picLocks noChangeAspect="1"/>
          </p:cNvPicPr>
          <p:nvPr/>
        </p:nvPicPr>
        <p:blipFill>
          <a:blip r:embed="rId2"/>
          <a:stretch>
            <a:fillRect/>
          </a:stretch>
        </p:blipFill>
        <p:spPr>
          <a:xfrm>
            <a:off x="2603169" y="643467"/>
            <a:ext cx="6985662" cy="5571065"/>
          </a:xfrm>
          <a:prstGeom prst="rect">
            <a:avLst/>
          </a:prstGeom>
        </p:spPr>
      </p:pic>
    </p:spTree>
    <p:extLst>
      <p:ext uri="{BB962C8B-B14F-4D97-AF65-F5344CB8AC3E}">
        <p14:creationId xmlns:p14="http://schemas.microsoft.com/office/powerpoint/2010/main" val="130537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4">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E37F7B-B674-4696-AF90-22ADE68797C5}"/>
              </a:ext>
            </a:extLst>
          </p:cNvPr>
          <p:cNvPicPr>
            <a:picLocks noChangeAspect="1"/>
          </p:cNvPicPr>
          <p:nvPr/>
        </p:nvPicPr>
        <p:blipFill>
          <a:blip r:embed="rId2"/>
          <a:stretch>
            <a:fillRect/>
          </a:stretch>
        </p:blipFill>
        <p:spPr>
          <a:xfrm>
            <a:off x="2719597" y="643467"/>
            <a:ext cx="6752805" cy="5571065"/>
          </a:xfrm>
          <a:prstGeom prst="rect">
            <a:avLst/>
          </a:prstGeom>
        </p:spPr>
      </p:pic>
    </p:spTree>
    <p:extLst>
      <p:ext uri="{BB962C8B-B14F-4D97-AF65-F5344CB8AC3E}">
        <p14:creationId xmlns:p14="http://schemas.microsoft.com/office/powerpoint/2010/main" val="201138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D92C82C-AEB8-4C42-8EDC-C405CE5F99C1}"/>
              </a:ext>
            </a:extLst>
          </p:cNvPr>
          <p:cNvPicPr>
            <a:picLocks noChangeAspect="1"/>
          </p:cNvPicPr>
          <p:nvPr/>
        </p:nvPicPr>
        <p:blipFill>
          <a:blip r:embed="rId2"/>
          <a:stretch>
            <a:fillRect/>
          </a:stretch>
        </p:blipFill>
        <p:spPr>
          <a:xfrm>
            <a:off x="2760033" y="643467"/>
            <a:ext cx="6671934" cy="5571065"/>
          </a:xfrm>
          <a:prstGeom prst="rect">
            <a:avLst/>
          </a:prstGeom>
        </p:spPr>
      </p:pic>
    </p:spTree>
    <p:extLst>
      <p:ext uri="{BB962C8B-B14F-4D97-AF65-F5344CB8AC3E}">
        <p14:creationId xmlns:p14="http://schemas.microsoft.com/office/powerpoint/2010/main" val="374226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E270C6-1B15-4691-AEF7-8D6EB78373FF}"/>
              </a:ext>
            </a:extLst>
          </p:cNvPr>
          <p:cNvPicPr>
            <a:picLocks noChangeAspect="1"/>
          </p:cNvPicPr>
          <p:nvPr/>
        </p:nvPicPr>
        <p:blipFill rotWithShape="1">
          <a:blip r:embed="rId2"/>
          <a:srcRect t="1515" r="8979"/>
          <a:stretch/>
        </p:blipFill>
        <p:spPr>
          <a:xfrm>
            <a:off x="333353" y="220987"/>
            <a:ext cx="11715772" cy="5894514"/>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90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59DC47A-FB5A-49F1-BF67-1C956D74A8F6}"/>
              </a:ext>
            </a:extLst>
          </p:cNvPr>
          <p:cNvPicPr>
            <a:picLocks noChangeAspect="1"/>
          </p:cNvPicPr>
          <p:nvPr/>
        </p:nvPicPr>
        <p:blipFill>
          <a:blip r:embed="rId2"/>
          <a:stretch>
            <a:fillRect/>
          </a:stretch>
        </p:blipFill>
        <p:spPr>
          <a:xfrm>
            <a:off x="2394295" y="643467"/>
            <a:ext cx="7403409" cy="5571065"/>
          </a:xfrm>
          <a:prstGeom prst="rect">
            <a:avLst/>
          </a:prstGeom>
        </p:spPr>
      </p:pic>
    </p:spTree>
    <p:extLst>
      <p:ext uri="{BB962C8B-B14F-4D97-AF65-F5344CB8AC3E}">
        <p14:creationId xmlns:p14="http://schemas.microsoft.com/office/powerpoint/2010/main" val="4102329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39A6164-D15F-4DA1-B1B5-34B98EC71BE5}"/>
              </a:ext>
            </a:extLst>
          </p:cNvPr>
          <p:cNvPicPr>
            <a:picLocks noChangeAspect="1"/>
          </p:cNvPicPr>
          <p:nvPr/>
        </p:nvPicPr>
        <p:blipFill>
          <a:blip r:embed="rId2"/>
          <a:stretch>
            <a:fillRect/>
          </a:stretch>
        </p:blipFill>
        <p:spPr>
          <a:xfrm>
            <a:off x="2592186" y="643467"/>
            <a:ext cx="7007628" cy="5571065"/>
          </a:xfrm>
          <a:prstGeom prst="rect">
            <a:avLst/>
          </a:prstGeom>
        </p:spPr>
      </p:pic>
    </p:spTree>
    <p:extLst>
      <p:ext uri="{BB962C8B-B14F-4D97-AF65-F5344CB8AC3E}">
        <p14:creationId xmlns:p14="http://schemas.microsoft.com/office/powerpoint/2010/main" val="2023004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4DE7223-65C6-47B1-BC94-C818D00173A4}"/>
              </a:ext>
            </a:extLst>
          </p:cNvPr>
          <p:cNvPicPr>
            <a:picLocks noChangeAspect="1"/>
          </p:cNvPicPr>
          <p:nvPr/>
        </p:nvPicPr>
        <p:blipFill>
          <a:blip r:embed="rId2"/>
          <a:stretch>
            <a:fillRect/>
          </a:stretch>
        </p:blipFill>
        <p:spPr>
          <a:xfrm>
            <a:off x="333353" y="253316"/>
            <a:ext cx="10226209" cy="416718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69B9BE-54F8-4130-9830-8F94EA9C8A68}"/>
              </a:ext>
            </a:extLst>
          </p:cNvPr>
          <p:cNvSpPr txBox="1"/>
          <p:nvPr/>
        </p:nvSpPr>
        <p:spPr>
          <a:xfrm>
            <a:off x="465992" y="4420496"/>
            <a:ext cx="5319346" cy="923330"/>
          </a:xfrm>
          <a:prstGeom prst="rect">
            <a:avLst/>
          </a:prstGeom>
          <a:solidFill>
            <a:schemeClr val="accent1">
              <a:lumMod val="40000"/>
              <a:lumOff val="60000"/>
            </a:schemeClr>
          </a:solidFill>
          <a:ln>
            <a:solidFill>
              <a:schemeClr val="accent1"/>
            </a:solidFill>
          </a:ln>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Here, variance is estimated from the GARCH model and then compared with the actual variance (with the residuals square obtained from the ARIMA model) </a:t>
            </a:r>
            <a:endParaRPr lang="en-US" b="0" dirty="0">
              <a:effectLst/>
            </a:endParaRPr>
          </a:p>
        </p:txBody>
      </p:sp>
    </p:spTree>
    <p:extLst>
      <p:ext uri="{BB962C8B-B14F-4D97-AF65-F5344CB8AC3E}">
        <p14:creationId xmlns:p14="http://schemas.microsoft.com/office/powerpoint/2010/main" val="141588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84626AF-F730-4DC0-8ECB-D665753CE3BE}"/>
              </a:ext>
            </a:extLst>
          </p:cNvPr>
          <p:cNvSpPr>
            <a:spLocks noGrp="1"/>
          </p:cNvSpPr>
          <p:nvPr>
            <p:ph type="title"/>
          </p:nvPr>
        </p:nvSpPr>
        <p:spPr>
          <a:xfrm>
            <a:off x="603938" y="640081"/>
            <a:ext cx="2608655" cy="5257799"/>
          </a:xfrm>
        </p:spPr>
        <p:txBody>
          <a:bodyPr>
            <a:normAutofit/>
          </a:bodyPr>
          <a:lstStyle/>
          <a:p>
            <a:r>
              <a:rPr lang="en-IN" sz="3600">
                <a:solidFill>
                  <a:srgbClr val="2C2C2C"/>
                </a:solidFill>
              </a:rPr>
              <a:t>Comaprison of GARCH models</a:t>
            </a:r>
          </a:p>
        </p:txBody>
      </p:sp>
      <p:sp>
        <p:nvSpPr>
          <p:cNvPr id="1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table">
            <a:extLst>
              <a:ext uri="{FF2B5EF4-FFF2-40B4-BE49-F238E27FC236}">
                <a16:creationId xmlns:a16="http://schemas.microsoft.com/office/drawing/2014/main" id="{F5467FB2-FC50-4499-B0E0-6DA9969BF785}"/>
              </a:ext>
            </a:extLst>
          </p:cNvPr>
          <p:cNvPicPr>
            <a:picLocks noChangeAspect="1"/>
          </p:cNvPicPr>
          <p:nvPr/>
        </p:nvPicPr>
        <p:blipFill>
          <a:blip r:embed="rId2"/>
          <a:stretch>
            <a:fillRect/>
          </a:stretch>
        </p:blipFill>
        <p:spPr>
          <a:xfrm>
            <a:off x="3369123" y="855753"/>
            <a:ext cx="8339960" cy="4981902"/>
          </a:xfrm>
          <a:prstGeom prst="rect">
            <a:avLst/>
          </a:prstGeom>
        </p:spPr>
      </p:pic>
      <p:sp>
        <p:nvSpPr>
          <p:cNvPr id="5" name="Rectangle 4">
            <a:extLst>
              <a:ext uri="{FF2B5EF4-FFF2-40B4-BE49-F238E27FC236}">
                <a16:creationId xmlns:a16="http://schemas.microsoft.com/office/drawing/2014/main" id="{C5AAF926-744C-4C2D-9F35-7D0444A1F072}"/>
              </a:ext>
            </a:extLst>
          </p:cNvPr>
          <p:cNvSpPr/>
          <p:nvPr/>
        </p:nvSpPr>
        <p:spPr>
          <a:xfrm>
            <a:off x="5380892" y="1811215"/>
            <a:ext cx="896816" cy="3938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Tree>
    <p:extLst>
      <p:ext uri="{BB962C8B-B14F-4D97-AF65-F5344CB8AC3E}">
        <p14:creationId xmlns:p14="http://schemas.microsoft.com/office/powerpoint/2010/main" val="1028462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0C0B67C-D3BF-4700-A277-C0432739A9CA}"/>
              </a:ext>
            </a:extLst>
          </p:cNvPr>
          <p:cNvPicPr>
            <a:picLocks noChangeAspect="1"/>
          </p:cNvPicPr>
          <p:nvPr/>
        </p:nvPicPr>
        <p:blipFill rotWithShape="1">
          <a:blip r:embed="rId2"/>
          <a:srcRect r="24599"/>
          <a:stretch/>
        </p:blipFill>
        <p:spPr>
          <a:xfrm>
            <a:off x="1771584" y="444349"/>
            <a:ext cx="7398927" cy="610845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2A88B-A423-4103-AA52-BB3BB462B7F2}"/>
              </a:ext>
            </a:extLst>
          </p:cNvPr>
          <p:cNvSpPr txBox="1"/>
          <p:nvPr/>
        </p:nvSpPr>
        <p:spPr>
          <a:xfrm>
            <a:off x="9271425" y="1822018"/>
            <a:ext cx="1645971" cy="2862322"/>
          </a:xfrm>
          <a:prstGeom prst="rect">
            <a:avLst/>
          </a:prstGeom>
          <a:solidFill>
            <a:schemeClr val="accent1">
              <a:lumMod val="40000"/>
              <a:lumOff val="60000"/>
            </a:schemeClr>
          </a:solidFill>
          <a:ln>
            <a:solidFill>
              <a:schemeClr val="accent1"/>
            </a:solidFill>
          </a:ln>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Here, green line depicts the actual variance and </a:t>
            </a:r>
            <a:r>
              <a:rPr lang="en-US" sz="1800" b="0" i="0" u="none" strike="noStrike" dirty="0" err="1">
                <a:solidFill>
                  <a:srgbClr val="000000"/>
                </a:solidFill>
                <a:effectLst/>
                <a:latin typeface="Calibri" panose="020F0502020204030204" pitchFamily="34" charset="0"/>
              </a:rPr>
              <a:t>and</a:t>
            </a:r>
            <a:r>
              <a:rPr lang="en-US" sz="1800" b="0" i="0" u="none" strike="noStrike" dirty="0">
                <a:solidFill>
                  <a:srgbClr val="000000"/>
                </a:solidFill>
                <a:effectLst/>
                <a:latin typeface="Calibri" panose="020F0502020204030204" pitchFamily="34" charset="0"/>
              </a:rPr>
              <a:t> yellow line depicts conditional variance obtained in the GARCH modeling</a:t>
            </a:r>
            <a:endParaRPr lang="en-US" b="0" dirty="0">
              <a:effectLst/>
            </a:endParaRPr>
          </a:p>
        </p:txBody>
      </p:sp>
    </p:spTree>
    <p:extLst>
      <p:ext uri="{BB962C8B-B14F-4D97-AF65-F5344CB8AC3E}">
        <p14:creationId xmlns:p14="http://schemas.microsoft.com/office/powerpoint/2010/main" val="313926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EADA50-57D3-4A92-BDC7-AC76A19246F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Thank you…</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Smiling Face with No Fill">
            <a:extLst>
              <a:ext uri="{FF2B5EF4-FFF2-40B4-BE49-F238E27FC236}">
                <a16:creationId xmlns:a16="http://schemas.microsoft.com/office/drawing/2014/main" id="{D995A14C-4644-445C-9905-1C9F54416B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33272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4558DF-26FA-419F-9DF8-3022C0B49EDA}"/>
              </a:ext>
            </a:extLst>
          </p:cNvPr>
          <p:cNvPicPr>
            <a:picLocks noChangeAspect="1"/>
          </p:cNvPicPr>
          <p:nvPr/>
        </p:nvPicPr>
        <p:blipFill>
          <a:blip r:embed="rId2"/>
          <a:stretch>
            <a:fillRect/>
          </a:stretch>
        </p:blipFill>
        <p:spPr>
          <a:xfrm>
            <a:off x="1059833" y="182420"/>
            <a:ext cx="7184421" cy="630433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4">
            <a:extLst>
              <a:ext uri="{FF2B5EF4-FFF2-40B4-BE49-F238E27FC236}">
                <a16:creationId xmlns:a16="http://schemas.microsoft.com/office/drawing/2014/main" id="{F08988FF-E254-EF44-AA0F-517F59F4BCA9}"/>
              </a:ext>
            </a:extLst>
          </p:cNvPr>
          <p:cNvSpPr txBox="1"/>
          <p:nvPr/>
        </p:nvSpPr>
        <p:spPr>
          <a:xfrm>
            <a:off x="8723600" y="1795495"/>
            <a:ext cx="1711841" cy="3693319"/>
          </a:xfrm>
          <a:prstGeom prst="rect">
            <a:avLst/>
          </a:prstGeom>
          <a:solidFill>
            <a:schemeClr val="accent1">
              <a:lumMod val="60000"/>
              <a:lumOff val="40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dirty="0"/>
              <a:t>ACF plot indicates that the autocorrelation starts at a very high and is not decaying fast which means the series is non stationary. Hence, we will go for first differencing</a:t>
            </a:r>
            <a:endParaRPr lang="en-US" dirty="0"/>
          </a:p>
        </p:txBody>
      </p:sp>
    </p:spTree>
    <p:extLst>
      <p:ext uri="{BB962C8B-B14F-4D97-AF65-F5344CB8AC3E}">
        <p14:creationId xmlns:p14="http://schemas.microsoft.com/office/powerpoint/2010/main" val="117243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E0DD578-03C2-4810-8891-DA216F450025}"/>
              </a:ext>
            </a:extLst>
          </p:cNvPr>
          <p:cNvPicPr>
            <a:picLocks noChangeAspect="1"/>
          </p:cNvPicPr>
          <p:nvPr/>
        </p:nvPicPr>
        <p:blipFill>
          <a:blip r:embed="rId2"/>
          <a:stretch>
            <a:fillRect/>
          </a:stretch>
        </p:blipFill>
        <p:spPr>
          <a:xfrm>
            <a:off x="3009537" y="643467"/>
            <a:ext cx="6172925"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AE19E3-956C-43A2-B6F0-7C4B2D83CB47}"/>
              </a:ext>
            </a:extLst>
          </p:cNvPr>
          <p:cNvPicPr>
            <a:picLocks noChangeAspect="1"/>
          </p:cNvPicPr>
          <p:nvPr/>
        </p:nvPicPr>
        <p:blipFill>
          <a:blip r:embed="rId3"/>
          <a:stretch>
            <a:fillRect/>
          </a:stretch>
        </p:blipFill>
        <p:spPr>
          <a:xfrm>
            <a:off x="1257944" y="0"/>
            <a:ext cx="9676112" cy="6858000"/>
          </a:xfrm>
          <a:prstGeom prst="rect">
            <a:avLst/>
          </a:prstGeom>
        </p:spPr>
      </p:pic>
      <p:sp>
        <p:nvSpPr>
          <p:cNvPr id="13" name="Rectangle 12">
            <a:extLst>
              <a:ext uri="{FF2B5EF4-FFF2-40B4-BE49-F238E27FC236}">
                <a16:creationId xmlns:a16="http://schemas.microsoft.com/office/drawing/2014/main" id="{68E2D44E-A12C-CA42-BC4C-D4361C8F488B}"/>
              </a:ext>
            </a:extLst>
          </p:cNvPr>
          <p:cNvSpPr/>
          <p:nvPr/>
        </p:nvSpPr>
        <p:spPr>
          <a:xfrm>
            <a:off x="8963192" y="220217"/>
            <a:ext cx="1754375" cy="2308324"/>
          </a:xfrm>
          <a:prstGeom prst="rect">
            <a:avLst/>
          </a:prstGeom>
          <a:solidFill>
            <a:schemeClr val="accent1">
              <a:lumMod val="60000"/>
              <a:lumOff val="40000"/>
            </a:schemeClr>
          </a:solidFill>
          <a:ln>
            <a:solidFill>
              <a:schemeClr val="tx1"/>
            </a:solidFill>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dirty="0">
                <a:solidFill>
                  <a:srgbClr val="202124"/>
                </a:solidFill>
                <a:latin typeface="Roboto"/>
              </a:rPr>
              <a:t>The p-value of the ADF test is greater than 0.05 which is statistically proving that the data is non stationary </a:t>
            </a:r>
            <a:endParaRPr lang="en-US" dirty="0"/>
          </a:p>
        </p:txBody>
      </p:sp>
    </p:spTree>
    <p:extLst>
      <p:ext uri="{BB962C8B-B14F-4D97-AF65-F5344CB8AC3E}">
        <p14:creationId xmlns:p14="http://schemas.microsoft.com/office/powerpoint/2010/main" val="311727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ACD20AA-62EC-4D32-82EC-145D37A58FCE}"/>
              </a:ext>
            </a:extLst>
          </p:cNvPr>
          <p:cNvPicPr>
            <a:picLocks noChangeAspect="1"/>
          </p:cNvPicPr>
          <p:nvPr/>
        </p:nvPicPr>
        <p:blipFill>
          <a:blip r:embed="rId2"/>
          <a:stretch>
            <a:fillRect/>
          </a:stretch>
        </p:blipFill>
        <p:spPr>
          <a:xfrm>
            <a:off x="1747182" y="103397"/>
            <a:ext cx="8235017" cy="636155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5">
            <a:extLst>
              <a:ext uri="{FF2B5EF4-FFF2-40B4-BE49-F238E27FC236}">
                <a16:creationId xmlns:a16="http://schemas.microsoft.com/office/drawing/2014/main" id="{E9FDB2A4-85D6-CF42-BB52-F3D289F8CF69}"/>
              </a:ext>
            </a:extLst>
          </p:cNvPr>
          <p:cNvSpPr txBox="1"/>
          <p:nvPr/>
        </p:nvSpPr>
        <p:spPr>
          <a:xfrm>
            <a:off x="9154943" y="1699122"/>
            <a:ext cx="1807535" cy="3170099"/>
          </a:xfrm>
          <a:prstGeom prst="rect">
            <a:avLst/>
          </a:prstGeom>
          <a:solidFill>
            <a:schemeClr val="accent1">
              <a:lumMod val="60000"/>
              <a:lumOff val="40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a:t>It can be seen that there are some significant lags  in </a:t>
            </a:r>
            <a:r>
              <a:rPr lang="en-US" sz="2000" dirty="0" err="1"/>
              <a:t>pacf</a:t>
            </a:r>
            <a:r>
              <a:rPr lang="en-US" sz="2000" dirty="0"/>
              <a:t> plot. Hence, we will consider trend differencing in our ARIMA model</a:t>
            </a:r>
          </a:p>
        </p:txBody>
      </p:sp>
    </p:spTree>
    <p:extLst>
      <p:ext uri="{BB962C8B-B14F-4D97-AF65-F5344CB8AC3E}">
        <p14:creationId xmlns:p14="http://schemas.microsoft.com/office/powerpoint/2010/main" val="412828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2A54FC-786C-43AA-A60E-257377A2B6FB}"/>
              </a:ext>
            </a:extLst>
          </p:cNvPr>
          <p:cNvPicPr>
            <a:picLocks noChangeAspect="1"/>
          </p:cNvPicPr>
          <p:nvPr/>
        </p:nvPicPr>
        <p:blipFill>
          <a:blip r:embed="rId2"/>
          <a:stretch>
            <a:fillRect/>
          </a:stretch>
        </p:blipFill>
        <p:spPr>
          <a:xfrm>
            <a:off x="1670669" y="103397"/>
            <a:ext cx="9069291" cy="609909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0326D46-A753-0246-B186-B8F7873DA782}"/>
              </a:ext>
            </a:extLst>
          </p:cNvPr>
          <p:cNvSpPr/>
          <p:nvPr/>
        </p:nvSpPr>
        <p:spPr>
          <a:xfrm>
            <a:off x="8163477" y="2516149"/>
            <a:ext cx="2562610" cy="1323439"/>
          </a:xfrm>
          <a:prstGeom prst="rect">
            <a:avLst/>
          </a:prstGeom>
          <a:solidFill>
            <a:schemeClr val="tx2">
              <a:lumMod val="40000"/>
              <a:lumOff val="60000"/>
            </a:schemeClr>
          </a:solidFill>
          <a:ln>
            <a:solidFill>
              <a:schemeClr val="tx1"/>
            </a:solidFill>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solidFill>
                  <a:srgbClr val="202124"/>
                </a:solidFill>
                <a:latin typeface="Roboto"/>
              </a:rPr>
              <a:t>The p-value of the ADF test for seasonal differencing is less than 0.05 which means it is significant and stationary </a:t>
            </a:r>
            <a:endParaRPr lang="en-US" sz="1600" dirty="0"/>
          </a:p>
        </p:txBody>
      </p:sp>
    </p:spTree>
    <p:extLst>
      <p:ext uri="{BB962C8B-B14F-4D97-AF65-F5344CB8AC3E}">
        <p14:creationId xmlns:p14="http://schemas.microsoft.com/office/powerpoint/2010/main" val="135469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4B8DEAE-A23E-4243-A8C1-BC6D82608D04}"/>
              </a:ext>
            </a:extLst>
          </p:cNvPr>
          <p:cNvPicPr>
            <a:picLocks noChangeAspect="1"/>
          </p:cNvPicPr>
          <p:nvPr/>
        </p:nvPicPr>
        <p:blipFill>
          <a:blip r:embed="rId2"/>
          <a:stretch>
            <a:fillRect/>
          </a:stretch>
        </p:blipFill>
        <p:spPr>
          <a:xfrm>
            <a:off x="1558241" y="195344"/>
            <a:ext cx="8223933" cy="6394107"/>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F9E3870-71FD-EF4B-8CBE-E4875915B758}"/>
              </a:ext>
            </a:extLst>
          </p:cNvPr>
          <p:cNvSpPr/>
          <p:nvPr/>
        </p:nvSpPr>
        <p:spPr>
          <a:xfrm>
            <a:off x="9331614" y="1676181"/>
            <a:ext cx="1541721" cy="2585323"/>
          </a:xfrm>
          <a:prstGeom prst="rect">
            <a:avLst/>
          </a:prstGeom>
          <a:solidFill>
            <a:schemeClr val="accent1">
              <a:lumMod val="60000"/>
              <a:lumOff val="40000"/>
            </a:schemeClr>
          </a:solidFill>
          <a:ln>
            <a:noFill/>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dirty="0">
                <a:solidFill>
                  <a:srgbClr val="202124"/>
                </a:solidFill>
                <a:latin typeface="Roboto"/>
              </a:rPr>
              <a:t>The ACF plot is showing a seasonal pattern</a:t>
            </a:r>
          </a:p>
          <a:p>
            <a:endParaRPr lang="en-IN" dirty="0">
              <a:solidFill>
                <a:srgbClr val="202124"/>
              </a:solidFill>
              <a:latin typeface="Roboto"/>
            </a:endParaRPr>
          </a:p>
          <a:p>
            <a:pPr algn="ctr"/>
            <a:r>
              <a:rPr lang="en-IN" dirty="0"/>
              <a:t>The PACF plot shows which lags are significant </a:t>
            </a:r>
            <a:endParaRPr lang="en-US" dirty="0"/>
          </a:p>
        </p:txBody>
      </p:sp>
    </p:spTree>
    <p:extLst>
      <p:ext uri="{BB962C8B-B14F-4D97-AF65-F5344CB8AC3E}">
        <p14:creationId xmlns:p14="http://schemas.microsoft.com/office/powerpoint/2010/main" val="329123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0E9B982-2EDB-420D-AA97-4F1E2828FF8F}"/>
              </a:ext>
            </a:extLst>
          </p:cNvPr>
          <p:cNvPicPr>
            <a:picLocks noChangeAspect="1"/>
          </p:cNvPicPr>
          <p:nvPr/>
        </p:nvPicPr>
        <p:blipFill>
          <a:blip r:embed="rId2"/>
          <a:stretch>
            <a:fillRect/>
          </a:stretch>
        </p:blipFill>
        <p:spPr>
          <a:xfrm>
            <a:off x="537663" y="740418"/>
            <a:ext cx="11293769" cy="525160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8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54E4A92-A558-486E-84FB-A95CDF9F831B}"/>
              </a:ext>
            </a:extLst>
          </p:cNvPr>
          <p:cNvPicPr>
            <a:picLocks noChangeAspect="1"/>
          </p:cNvPicPr>
          <p:nvPr/>
        </p:nvPicPr>
        <p:blipFill>
          <a:blip r:embed="rId2"/>
          <a:stretch>
            <a:fillRect/>
          </a:stretch>
        </p:blipFill>
        <p:spPr>
          <a:xfrm>
            <a:off x="1547284" y="288485"/>
            <a:ext cx="7996766" cy="6397412"/>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252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459</Words>
  <Application>Microsoft Office PowerPoint</Application>
  <PresentationFormat>Widescreen</PresentationFormat>
  <Paragraphs>23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Roboto</vt:lpstr>
      <vt:lpstr>Office Theme</vt:lpstr>
      <vt:lpstr>PRA Group project Assignment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Comaprison of GARCH models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 Group project Assignment -2</dc:title>
  <dc:creator>Souvik Samanta</dc:creator>
  <cp:lastModifiedBy>Souvik Samanta</cp:lastModifiedBy>
  <cp:revision>8</cp:revision>
  <dcterms:created xsi:type="dcterms:W3CDTF">2020-09-05T18:49:35Z</dcterms:created>
  <dcterms:modified xsi:type="dcterms:W3CDTF">2020-09-05T19:03:40Z</dcterms:modified>
</cp:coreProperties>
</file>