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36"/>
  </p:notesMasterIdLst>
  <p:sldIdLst>
    <p:sldId id="625" r:id="rId2"/>
    <p:sldId id="271" r:id="rId3"/>
    <p:sldId id="264" r:id="rId4"/>
    <p:sldId id="265" r:id="rId5"/>
    <p:sldId id="267" r:id="rId6"/>
    <p:sldId id="266" r:id="rId7"/>
    <p:sldId id="268" r:id="rId8"/>
    <p:sldId id="273" r:id="rId9"/>
    <p:sldId id="269" r:id="rId10"/>
    <p:sldId id="274" r:id="rId11"/>
    <p:sldId id="272" r:id="rId12"/>
    <p:sldId id="281" r:id="rId13"/>
    <p:sldId id="294" r:id="rId14"/>
    <p:sldId id="275" r:id="rId15"/>
    <p:sldId id="276" r:id="rId16"/>
    <p:sldId id="277" r:id="rId17"/>
    <p:sldId id="278" r:id="rId18"/>
    <p:sldId id="279" r:id="rId19"/>
    <p:sldId id="280" r:id="rId20"/>
    <p:sldId id="284" r:id="rId21"/>
    <p:sldId id="285" r:id="rId22"/>
    <p:sldId id="286" r:id="rId23"/>
    <p:sldId id="282" r:id="rId24"/>
    <p:sldId id="283" r:id="rId25"/>
    <p:sldId id="287" r:id="rId26"/>
    <p:sldId id="289" r:id="rId27"/>
    <p:sldId id="288" r:id="rId28"/>
    <p:sldId id="296" r:id="rId29"/>
    <p:sldId id="295" r:id="rId30"/>
    <p:sldId id="293" r:id="rId31"/>
    <p:sldId id="292" r:id="rId32"/>
    <p:sldId id="291" r:id="rId33"/>
    <p:sldId id="297" r:id="rId34"/>
    <p:sldId id="29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4" autoAdjust="0"/>
    <p:restoredTop sz="96649" autoAdjust="0"/>
  </p:normalViewPr>
  <p:slideViewPr>
    <p:cSldViewPr>
      <p:cViewPr varScale="1">
        <p:scale>
          <a:sx n="64" d="100"/>
          <a:sy n="64" d="100"/>
        </p:scale>
        <p:origin x="15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01E00-76F8-4A31-A218-1630395630EB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9FBD2-E6F0-4BCE-B19A-4866CBD0CF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897-BF28-483D-A389-B37BAFFBFF17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573A-BA63-4F32-86EF-8BA0AB13E9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20DD-C599-4C69-BD30-3E3458CF6848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573A-BA63-4F32-86EF-8BA0AB13E9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2A88-6099-45BB-9A9E-2A643ECCF9C4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573A-BA63-4F32-86EF-8BA0AB13E9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7A8D080-3FCB-425D-AE0F-910262CFA500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244573A-BA63-4F32-86EF-8BA0AB13E9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99F96A-F4EE-448E-9BDA-8DB6717AC5C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28650" y="365125"/>
            <a:ext cx="7886700" cy="573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11EBDE8-C161-464F-A7DB-E5BB84D2DD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7324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B40F-9B8C-4DDE-8960-B2D69E2B8215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573A-BA63-4F32-86EF-8BA0AB13E9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E3AB-81E4-427E-BD9E-3ACAE3313BAD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573A-BA63-4F32-86EF-8BA0AB13E9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913E-190B-4EF9-9CA0-D523806F3CDA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573A-BA63-4F32-86EF-8BA0AB13E9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8229-5514-450F-814E-76F13F41683E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573A-BA63-4F32-86EF-8BA0AB13E9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D942-990F-44ED-81A6-92C7BF252A4A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573A-BA63-4F32-86EF-8BA0AB13E9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9435-4A7D-4D28-B89A-E2EEF33A66A2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573A-BA63-4F32-86EF-8BA0AB13E9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F7E2-DAB3-489F-AC7B-6BB5A3F62797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573A-BA63-4F32-86EF-8BA0AB13E9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F556-D6B1-4042-88A1-22010FE873F8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573A-BA63-4F32-86EF-8BA0AB13E9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8D080-3FCB-425D-AE0F-910262CFA500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4573A-BA63-4F32-86EF-8BA0AB13E9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7" Type="http://schemas.openxmlformats.org/officeDocument/2006/relationships/image" Target="../media/image50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wmf"/><Relationship Id="rId9" Type="http://schemas.openxmlformats.org/officeDocument/2006/relationships/image" Target="../media/image3.wmf"/><Relationship Id="rId1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848600" cy="2971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Predictive Analytics</a:t>
            </a:r>
            <a:br>
              <a:rPr lang="en-US" b="1" dirty="0"/>
            </a:br>
            <a:r>
              <a:rPr lang="en-US" sz="3900" b="1" dirty="0"/>
              <a:t>PGDM-II: Term IV </a:t>
            </a:r>
            <a:br>
              <a:rPr lang="en-US" sz="3900" b="1" dirty="0"/>
            </a:br>
            <a:r>
              <a:rPr lang="en-US" sz="3900" b="1" dirty="0"/>
              <a:t>(2019-21)</a:t>
            </a:r>
            <a:br>
              <a:rPr lang="en-US" sz="3900" b="1" dirty="0"/>
            </a:br>
            <a:r>
              <a:rPr lang="en-GB" altLang="en-US" sz="4000" b="1" dirty="0"/>
              <a:t>Multivariate GARCH Models</a:t>
            </a:r>
            <a:br>
              <a:rPr lang="en-US" sz="3900" b="1" dirty="0"/>
            </a:br>
            <a:r>
              <a:rPr lang="en-US" sz="3900" b="1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770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Kakali Kanjilal</a:t>
            </a:r>
          </a:p>
          <a:p>
            <a:r>
              <a:rPr lang="en-US" dirty="0"/>
              <a:t>Professor, OM &amp; QT</a:t>
            </a:r>
          </a:p>
          <a:p>
            <a:r>
              <a:rPr lang="en-US" dirty="0"/>
              <a:t>IMI New Delhi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354FEE1-72AE-4697-8ACE-EB7144D3C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90875"/>
            <a:ext cx="830580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en-US" sz="1800"/>
          </a:p>
          <a:p>
            <a:pPr>
              <a:spcBef>
                <a:spcPct val="50000"/>
              </a:spcBef>
            </a:pPr>
            <a:endParaRPr lang="en-GB" altLang="en-US" sz="1800"/>
          </a:p>
          <a:p>
            <a:pPr>
              <a:spcBef>
                <a:spcPct val="50000"/>
              </a:spcBef>
              <a:buFontTx/>
              <a:buChar char="•"/>
            </a:pPr>
            <a:endParaRPr lang="en-GB" altLang="en-US" sz="18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sz="1800"/>
              <a:t>This model too can be estimated in stages: the univariate GARCH models in the first stage, then the conditional correlation matrix in the second stage. parameters can be estimated in stages, therefore making this a very easy model to estimate.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sz="1800"/>
              <a:t> Model is parsimonious and ensures definiteness.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sz="1800"/>
              <a:t> It can be applied to very high dimension systems of variablesSome empirical evidence against the assumption that conditional correlations are constant</a:t>
            </a:r>
          </a:p>
          <a:p>
            <a:pPr>
              <a:spcBef>
                <a:spcPct val="50000"/>
              </a:spcBef>
            </a:pPr>
            <a:endParaRPr lang="en-GB" altLang="en-US" sz="1800"/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91577D43-C015-4FCF-A5D5-3F9AA09D3C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438400"/>
          <a:ext cx="3621088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8" name="Equation" r:id="rId3" imgW="2159000" imgH="1193800" progId="Equation.3">
                  <p:embed/>
                </p:oleObj>
              </mc:Choice>
              <mc:Fallback>
                <p:oleObj name="Equation" r:id="rId3" imgW="2159000" imgH="1193800" progId="Equation.3">
                  <p:embed/>
                  <p:pic>
                    <p:nvPicPr>
                      <p:cNvPr id="12291" name="Object 3">
                        <a:extLst>
                          <a:ext uri="{FF2B5EF4-FFF2-40B4-BE49-F238E27FC236}">
                            <a16:creationId xmlns:a16="http://schemas.microsoft.com/office/drawing/2014/main" id="{91577D43-C015-4FCF-A5D5-3F9AA09D3C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38400"/>
                        <a:ext cx="3621088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3319F37F-F043-4E95-841E-5547BDEA4F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8925" y="1030288"/>
          <a:ext cx="4960938" cy="196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9" name="Equation" r:id="rId5" imgW="1409700" imgH="685800" progId="Equation.3">
                  <p:embed/>
                </p:oleObj>
              </mc:Choice>
              <mc:Fallback>
                <p:oleObj name="Equation" r:id="rId5" imgW="1409700" imgH="685800" progId="Equation.3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3319F37F-F043-4E95-841E-5547BDEA4F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1030288"/>
                        <a:ext cx="4960938" cy="196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>
            <a:extLst>
              <a:ext uri="{FF2B5EF4-FFF2-40B4-BE49-F238E27FC236}">
                <a16:creationId xmlns:a16="http://schemas.microsoft.com/office/drawing/2014/main" id="{5F123E78-1FC6-4F00-A162-D31E41555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19400"/>
            <a:ext cx="3124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/>
              <a:t>No. of parameters:</a:t>
            </a:r>
          </a:p>
          <a:p>
            <a:pPr>
              <a:spcBef>
                <a:spcPct val="50000"/>
              </a:spcBef>
            </a:pPr>
            <a:r>
              <a:rPr lang="en-GB" altLang="en-US" sz="1800"/>
              <a:t>P = 3k + 2 + k(k - 1)/2 = O(k</a:t>
            </a:r>
            <a:r>
              <a:rPr lang="en-GB" altLang="en-US" sz="1800" baseline="30000">
                <a:cs typeface="Times New Roman" panose="02020603050405020304" pitchFamily="18" charset="0"/>
              </a:rPr>
              <a:t>2</a:t>
            </a:r>
            <a:r>
              <a:rPr lang="en-GB" altLang="en-US" sz="1800">
                <a:cs typeface="Times New Roman" panose="02020603050405020304" pitchFamily="18" charset="0"/>
              </a:rPr>
              <a:t>)</a:t>
            </a:r>
            <a:endParaRPr lang="en-GB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E093D24C-0E86-4E25-AB66-F17CDB319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/>
              <a:t>The Models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90999A6C-279D-451A-86D3-E93416008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8458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Other models: 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GB" altLang="en-US" sz="20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sz="2000"/>
              <a:t>The vech model (Bollerslev et al 1988)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sz="2000"/>
              <a:t>Too many parameters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sz="2000"/>
              <a:t>No. of parameters: P = k</a:t>
            </a:r>
            <a:r>
              <a:rPr lang="en-GB" altLang="en-US" sz="2000" baseline="30000"/>
              <a:t>4</a:t>
            </a:r>
            <a:r>
              <a:rPr lang="en-GB" altLang="en-US" sz="2000"/>
              <a:t>/2 + k</a:t>
            </a:r>
            <a:r>
              <a:rPr lang="en-GB" altLang="en-US" sz="2000" baseline="30000"/>
              <a:t>3</a:t>
            </a:r>
            <a:r>
              <a:rPr lang="en-GB" altLang="en-US" sz="2000"/>
              <a:t> + k</a:t>
            </a:r>
            <a:r>
              <a:rPr lang="en-GB" altLang="en-US" sz="2000" baseline="30000"/>
              <a:t>2</a:t>
            </a:r>
            <a:r>
              <a:rPr lang="en-GB" altLang="en-US" sz="2000"/>
              <a:t> + k/2 = O(k</a:t>
            </a:r>
            <a:r>
              <a:rPr lang="en-GB" altLang="en-US" sz="2000" baseline="30000"/>
              <a:t>4</a:t>
            </a:r>
            <a:r>
              <a:rPr lang="en-GB" altLang="en-US" sz="2000"/>
              <a:t>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sz="2000"/>
              <a:t>The factor GARCH model (Engle et al 1990)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sz="2000"/>
              <a:t>Poor performance on low and negative correlations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sz="2000"/>
              <a:t>No. of parameters: P = k(k - 1)/2 + 3m = O(k</a:t>
            </a:r>
            <a:r>
              <a:rPr lang="en-GB" altLang="en-US" sz="2000" baseline="30000"/>
              <a:t>2</a:t>
            </a:r>
            <a:r>
              <a:rPr lang="en-GB" altLang="en-US" sz="200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2CA847B-E5F0-4E14-AB9A-7124BC984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Looking at Data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048163F0-18D1-438D-940F-82F0B8BAF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7772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AMR - American Airlines (Transportation)</a:t>
            </a:r>
          </a:p>
          <a:p>
            <a:r>
              <a:rPr lang="en-US" altLang="en-US"/>
              <a:t>BP - British Petroleum (Energy - Oil)</a:t>
            </a:r>
          </a:p>
          <a:p>
            <a:r>
              <a:rPr lang="en-US" altLang="en-US"/>
              <a:t>MO - Philip Morris / Altria (Tobacco)</a:t>
            </a:r>
          </a:p>
          <a:p>
            <a:r>
              <a:rPr lang="en-US" altLang="en-US"/>
              <a:t>MSFT - Microsoft (Technology)</a:t>
            </a:r>
          </a:p>
          <a:p>
            <a:r>
              <a:rPr lang="en-US" altLang="en-US"/>
              <a:t>XOM - Exxon Mobil (Energy - Oil)</a:t>
            </a:r>
          </a:p>
          <a:p>
            <a:endParaRPr lang="en-US" altLang="en-US"/>
          </a:p>
          <a:p>
            <a:r>
              <a:rPr lang="en-US" altLang="en-US"/>
              <a:t>Largest companies in their sectors</a:t>
            </a:r>
          </a:p>
          <a:p>
            <a:r>
              <a:rPr lang="en-US" altLang="en-US"/>
              <a:t>Sufficient liquidity and therefore lower noise</a:t>
            </a:r>
          </a:p>
          <a:p>
            <a:endParaRPr lang="en-US" altLang="en-US"/>
          </a:p>
          <a:p>
            <a:r>
              <a:rPr lang="en-US" altLang="en-US"/>
              <a:t>1993-2003 daily returns</a:t>
            </a:r>
          </a:p>
          <a:p>
            <a:r>
              <a:rPr lang="en-US" altLang="en-US"/>
              <a:t>Actual correlations (---) calculated for every 6 month period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F498ABE-D14F-4BBE-B074-68A3CB4CC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Pairs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8FCE5F2F-00BF-4D17-8338-2772116F3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24384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AMR and XOM (transportation and oil)</a:t>
            </a:r>
          </a:p>
          <a:p>
            <a:pPr lvl="1"/>
            <a:r>
              <a:rPr lang="en-US" altLang="en-US" sz="2000" dirty="0"/>
              <a:t>‘Opposites’ should have negative correlation</a:t>
            </a:r>
          </a:p>
          <a:p>
            <a:r>
              <a:rPr lang="en-US" altLang="en-US" dirty="0"/>
              <a:t>BP and XOM (two of the largest oil companies)</a:t>
            </a:r>
          </a:p>
          <a:p>
            <a:pPr lvl="1"/>
            <a:r>
              <a:rPr lang="en-US" altLang="en-US" sz="2000" dirty="0"/>
              <a:t>Similar, should have positive correlation</a:t>
            </a:r>
          </a:p>
          <a:p>
            <a:r>
              <a:rPr lang="en-US" altLang="en-US" dirty="0"/>
              <a:t>MO and MSFT (tobacco and technology)</a:t>
            </a:r>
          </a:p>
          <a:p>
            <a:pPr lvl="1"/>
            <a:r>
              <a:rPr lang="en-US" altLang="en-US" sz="2000" dirty="0"/>
              <a:t>Unrelated, should have zero (?) correlation</a:t>
            </a: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7EB27832-4F02-41A1-A633-C23B9E217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578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Correlation should increase with time as markets globalize</a:t>
            </a:r>
          </a:p>
          <a:p>
            <a:r>
              <a:rPr lang="en-US" altLang="en-US" dirty="0"/>
              <a:t>Do market bubbles/crashes affect correlation?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BEKK AMR XOM.jpg                                               0018FB3D60 GB HD                       B746BDFA:">
            <a:extLst>
              <a:ext uri="{FF2B5EF4-FFF2-40B4-BE49-F238E27FC236}">
                <a16:creationId xmlns:a16="http://schemas.microsoft.com/office/drawing/2014/main" id="{F4A9FA52-9836-49C6-B77A-596CFEDDEEE1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914400"/>
            <a:ext cx="7313613" cy="54864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BEKK BP XOM.jpg                                                0018FB3D60 GB HD                       B746BDFA:">
            <a:extLst>
              <a:ext uri="{FF2B5EF4-FFF2-40B4-BE49-F238E27FC236}">
                <a16:creationId xmlns:a16="http://schemas.microsoft.com/office/drawing/2014/main" id="{0F7C714C-CDB0-444F-BE0E-02B9D98AC700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914400"/>
            <a:ext cx="7313613" cy="54864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BEKK MO MSFT.jpg                                               0018FB3D60 GB HD                       B746BDFA:">
            <a:extLst>
              <a:ext uri="{FF2B5EF4-FFF2-40B4-BE49-F238E27FC236}">
                <a16:creationId xmlns:a16="http://schemas.microsoft.com/office/drawing/2014/main" id="{4F4979D6-F53C-450F-8FC6-9C5E22A45FEC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914400"/>
            <a:ext cx="7313613" cy="54864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DCC AMR XOM.jpg                                                0018FB3D60 GB HD                       B746BDFA:">
            <a:extLst>
              <a:ext uri="{FF2B5EF4-FFF2-40B4-BE49-F238E27FC236}">
                <a16:creationId xmlns:a16="http://schemas.microsoft.com/office/drawing/2014/main" id="{7540D574-B113-4C2D-9A34-5126D6E64FC4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914400"/>
            <a:ext cx="7313613" cy="54864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DCC BP XOM.jpg                                                 0018FB3D60 GB HD                       B746BDFA:">
            <a:extLst>
              <a:ext uri="{FF2B5EF4-FFF2-40B4-BE49-F238E27FC236}">
                <a16:creationId xmlns:a16="http://schemas.microsoft.com/office/drawing/2014/main" id="{C9B5284E-952C-4A13-829F-846ADF44249D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914400"/>
            <a:ext cx="7313613" cy="54864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DCC MO MSFT.jpg                                                0018FB3D60 GB HD                       B746BDFA:">
            <a:extLst>
              <a:ext uri="{FF2B5EF4-FFF2-40B4-BE49-F238E27FC236}">
                <a16:creationId xmlns:a16="http://schemas.microsoft.com/office/drawing/2014/main" id="{F396399A-98D2-41E1-BF25-3822D0E1A661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914400"/>
            <a:ext cx="7313613" cy="54864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>
            <a:extLst>
              <a:ext uri="{FF2B5EF4-FFF2-40B4-BE49-F238E27FC236}">
                <a16:creationId xmlns:a16="http://schemas.microsoft.com/office/drawing/2014/main" id="{DB5AE59B-B04A-415F-ACF1-0C01A5CF1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/>
              <a:t>Introduction</a:t>
            </a:r>
          </a:p>
        </p:txBody>
      </p:sp>
      <p:sp>
        <p:nvSpPr>
          <p:cNvPr id="4099" name="Text Box 1027">
            <a:extLst>
              <a:ext uri="{FF2B5EF4-FFF2-40B4-BE49-F238E27FC236}">
                <a16:creationId xmlns:a16="http://schemas.microsoft.com/office/drawing/2014/main" id="{32922A4C-567A-45E8-B609-F55DF121F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78486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dirty="0"/>
              <a:t>Why study multivariate models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dirty="0"/>
              <a:t>The models: </a:t>
            </a:r>
          </a:p>
          <a:p>
            <a:pPr>
              <a:spcBef>
                <a:spcPct val="50000"/>
              </a:spcBef>
            </a:pPr>
            <a:r>
              <a:rPr lang="en-GB" altLang="en-US" dirty="0"/>
              <a:t>	BEKK</a:t>
            </a:r>
          </a:p>
          <a:p>
            <a:pPr>
              <a:spcBef>
                <a:spcPct val="50000"/>
              </a:spcBef>
            </a:pPr>
            <a:r>
              <a:rPr lang="en-GB" altLang="en-US" dirty="0"/>
              <a:t>	CCC</a:t>
            </a:r>
          </a:p>
          <a:p>
            <a:pPr>
              <a:spcBef>
                <a:spcPct val="50000"/>
              </a:spcBef>
            </a:pPr>
            <a:r>
              <a:rPr lang="en-GB" altLang="en-US" dirty="0"/>
              <a:t>	DCC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dirty="0"/>
              <a:t>Conditional correlation forecasts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dirty="0"/>
              <a:t>Results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dirty="0"/>
              <a:t>Interpretation and Conclusion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GB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CC AMR XOM.jpg                                                 0018FB3D60 GB HD                       B746BDFA:">
            <a:extLst>
              <a:ext uri="{FF2B5EF4-FFF2-40B4-BE49-F238E27FC236}">
                <a16:creationId xmlns:a16="http://schemas.microsoft.com/office/drawing/2014/main" id="{ACE96E51-5A57-4BA2-ABE1-B07EF18018BA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914400"/>
            <a:ext cx="7313613" cy="54864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 descr="&#10;CC BP XOM.jpg                                                  0018FB3D60 GB HD                       B746BDFA:">
            <a:extLst>
              <a:ext uri="{FF2B5EF4-FFF2-40B4-BE49-F238E27FC236}">
                <a16:creationId xmlns:a16="http://schemas.microsoft.com/office/drawing/2014/main" id="{6364D031-6E67-481B-ABC4-90A36B9F6DEE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914400"/>
            <a:ext cx="7313613" cy="54864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 descr="CC MO MSFT.jpg                                                 0018FB3D60 GB HD                       B746BDFA:">
            <a:extLst>
              <a:ext uri="{FF2B5EF4-FFF2-40B4-BE49-F238E27FC236}">
                <a16:creationId xmlns:a16="http://schemas.microsoft.com/office/drawing/2014/main" id="{90FD1433-98A6-456F-90B7-6A68174F2BED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914400"/>
            <a:ext cx="7313613" cy="54864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6902A76-FBB8-4E6C-9CC9-5400B5E71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82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Comparison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F11C818-4214-4730-B3C3-FA1BFC2B0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Note: CC produces constant correlations, so covariances compared instead</a:t>
            </a:r>
          </a:p>
          <a:p>
            <a:endParaRPr lang="en-US" altLang="en-US" dirty="0"/>
          </a:p>
          <a:p>
            <a:r>
              <a:rPr lang="en-US" altLang="en-US" dirty="0"/>
              <a:t>BEKK produces by far the best results, with predicted correlations following actual correlations very closely for different stock types</a:t>
            </a:r>
          </a:p>
          <a:p>
            <a:endParaRPr lang="en-US" altLang="en-US" dirty="0"/>
          </a:p>
          <a:p>
            <a:r>
              <a:rPr lang="en-US" altLang="en-US" dirty="0"/>
              <a:t>DCC performs well for mainly positive, significantly oscillating correlations (poorly for MO and MSFT), but lags actual correlations more than the BEKK</a:t>
            </a:r>
          </a:p>
          <a:p>
            <a:endParaRPr lang="en-US" altLang="en-US" dirty="0"/>
          </a:p>
          <a:p>
            <a:r>
              <a:rPr lang="en-US" altLang="en-US" dirty="0"/>
              <a:t>CC (in covariances) does not handle negatives, and generally performs worse than the DCC for the same running time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F663B60-0CCB-41D4-B146-330F1D00C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82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Set of 3 stocks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4205A8A-FBB7-41B6-BE1D-B77EB5AFA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733800"/>
          </a:xfrm>
        </p:spPr>
        <p:txBody>
          <a:bodyPr/>
          <a:lstStyle/>
          <a:p>
            <a:r>
              <a:rPr lang="en-US" altLang="en-US"/>
              <a:t>AMR, MO, and MSFT</a:t>
            </a:r>
          </a:p>
          <a:p>
            <a:pPr lvl="1"/>
            <a:r>
              <a:rPr lang="en-US" altLang="en-US"/>
              <a:t>Transportation, Tobacco, and Technology</a:t>
            </a:r>
          </a:p>
          <a:p>
            <a:endParaRPr lang="en-US" altLang="en-US"/>
          </a:p>
          <a:p>
            <a:r>
              <a:rPr lang="en-US" altLang="en-US"/>
              <a:t>Predictions should improve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3BEKK AMR MO.jpg                                               0018FD0960 GB HD                       B746BDFA:">
            <a:extLst>
              <a:ext uri="{FF2B5EF4-FFF2-40B4-BE49-F238E27FC236}">
                <a16:creationId xmlns:a16="http://schemas.microsoft.com/office/drawing/2014/main" id="{A96B7B7A-4101-43B9-A996-605C85D62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3763"/>
            <a:ext cx="3581400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 descr="3BEKK AMR MSFT.jpg                                             0018FD0960 GB HD                       B746BDFA:">
            <a:extLst>
              <a:ext uri="{FF2B5EF4-FFF2-40B4-BE49-F238E27FC236}">
                <a16:creationId xmlns:a16="http://schemas.microsoft.com/office/drawing/2014/main" id="{2BC0C79C-8B98-46D1-8072-DC2371858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895350"/>
            <a:ext cx="36322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 descr="3BEKK MO MSFT.jpg                                              0018FD0960 GB HD                       B746BDFA:">
            <a:extLst>
              <a:ext uri="{FF2B5EF4-FFF2-40B4-BE49-F238E27FC236}">
                <a16:creationId xmlns:a16="http://schemas.microsoft.com/office/drawing/2014/main" id="{29FCCC6B-1E28-458E-ACF6-B91D79A3E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4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5">
            <a:extLst>
              <a:ext uri="{FF2B5EF4-FFF2-40B4-BE49-F238E27FC236}">
                <a16:creationId xmlns:a16="http://schemas.microsoft.com/office/drawing/2014/main" id="{68C2986E-3976-45F8-84D7-FE919699D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908550"/>
            <a:ext cx="3089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BEKK(1,1)</a:t>
            </a:r>
          </a:p>
          <a:p>
            <a:r>
              <a:rPr lang="en-US" altLang="en-US"/>
              <a:t>1993-2003 (daily)</a:t>
            </a:r>
          </a:p>
          <a:p>
            <a:r>
              <a:rPr lang="en-US" altLang="en-US"/>
              <a:t>with AMR, MO, MSFT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3DCC AMR MO.jpg                                                0018FD0960 GB HD                       B746BDFA:">
            <a:extLst>
              <a:ext uri="{FF2B5EF4-FFF2-40B4-BE49-F238E27FC236}">
                <a16:creationId xmlns:a16="http://schemas.microsoft.com/office/drawing/2014/main" id="{5B518E75-1FE1-4AEF-877C-63FB917EE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35814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 descr="3DCC AMR MSFT.jpg                                              0018FD0960 GB HD                       B746BDFA:">
            <a:extLst>
              <a:ext uri="{FF2B5EF4-FFF2-40B4-BE49-F238E27FC236}">
                <a16:creationId xmlns:a16="http://schemas.microsoft.com/office/drawing/2014/main" id="{9E05FC03-DEC6-4964-9A75-33F033E9D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865188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 descr="3DCC MO MSFT.jpg                                               0018FD0960 GB HD                       B746BDFA:">
            <a:extLst>
              <a:ext uri="{FF2B5EF4-FFF2-40B4-BE49-F238E27FC236}">
                <a16:creationId xmlns:a16="http://schemas.microsoft.com/office/drawing/2014/main" id="{177E0C04-1CB5-4B93-A8E7-4DBDCF28D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43300"/>
            <a:ext cx="3673475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5">
            <a:extLst>
              <a:ext uri="{FF2B5EF4-FFF2-40B4-BE49-F238E27FC236}">
                <a16:creationId xmlns:a16="http://schemas.microsoft.com/office/drawing/2014/main" id="{290A65AB-89FC-4539-8463-D5934D36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908550"/>
            <a:ext cx="3089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DCC(1,1)</a:t>
            </a:r>
          </a:p>
          <a:p>
            <a:r>
              <a:rPr lang="en-US" altLang="en-US"/>
              <a:t>1993-2003 (daily)</a:t>
            </a:r>
          </a:p>
          <a:p>
            <a:r>
              <a:rPr lang="en-US" altLang="en-US"/>
              <a:t>with AMR, MO, MSFT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3CC AMR MO.jpg                                                 0018FD0960 GB HD                       B746BDFA:">
            <a:extLst>
              <a:ext uri="{FF2B5EF4-FFF2-40B4-BE49-F238E27FC236}">
                <a16:creationId xmlns:a16="http://schemas.microsoft.com/office/drawing/2014/main" id="{8435F4F1-9587-48F6-B360-1027011E0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5988"/>
            <a:ext cx="3581400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 descr="3CC AMR MSFT.jpg                                               0018FD0960 GB HD                       B746BDFA:">
            <a:extLst>
              <a:ext uri="{FF2B5EF4-FFF2-40B4-BE49-F238E27FC236}">
                <a16:creationId xmlns:a16="http://schemas.microsoft.com/office/drawing/2014/main" id="{F93625FF-37C4-4F7F-BBAD-8F0F1B667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85725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3CC MO MSFT.jpg                                                0018FD0960 GB HD                       B746BDFA:">
            <a:extLst>
              <a:ext uri="{FF2B5EF4-FFF2-40B4-BE49-F238E27FC236}">
                <a16:creationId xmlns:a16="http://schemas.microsoft.com/office/drawing/2014/main" id="{7E28E2DA-6563-4331-B35E-0BE92FC61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70288"/>
            <a:ext cx="3673475" cy="275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5">
            <a:extLst>
              <a:ext uri="{FF2B5EF4-FFF2-40B4-BE49-F238E27FC236}">
                <a16:creationId xmlns:a16="http://schemas.microsoft.com/office/drawing/2014/main" id="{2D60C172-B47E-48D7-8D63-1BD8923FE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908550"/>
            <a:ext cx="3089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CC(1,1)</a:t>
            </a:r>
          </a:p>
          <a:p>
            <a:r>
              <a:rPr lang="en-US" altLang="en-US"/>
              <a:t>1993-2003 (daily)</a:t>
            </a:r>
          </a:p>
          <a:p>
            <a:r>
              <a:rPr lang="en-US" altLang="en-US"/>
              <a:t>with AMR, MO, MSFT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78622F0-C8B1-42AB-A64C-CB3876D95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82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3 Stock Comparison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4970955-7B55-498D-A985-CC1D5907C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/>
              <a:t>BEKK once again produces the best results</a:t>
            </a:r>
          </a:p>
          <a:p>
            <a:endParaRPr lang="en-US" altLang="en-US"/>
          </a:p>
          <a:p>
            <a:r>
              <a:rPr lang="en-US" altLang="en-US"/>
              <a:t>DCC performed worse than with 2 stocks</a:t>
            </a:r>
          </a:p>
          <a:p>
            <a:pPr lvl="1"/>
            <a:r>
              <a:rPr lang="en-US" altLang="en-US"/>
              <a:t>MO having too much influence?</a:t>
            </a:r>
          </a:p>
          <a:p>
            <a:pPr lvl="1"/>
            <a:r>
              <a:rPr lang="en-US" altLang="en-US"/>
              <a:t>Possible to handle stocks with low correlations at all?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Note: DCC seems to generally perform poorly with sets of any 3 stocks</a:t>
            </a:r>
          </a:p>
          <a:p>
            <a:endParaRPr lang="en-US" altLang="en-US"/>
          </a:p>
          <a:p>
            <a:r>
              <a:rPr lang="en-US" altLang="en-US"/>
              <a:t>CC performed similarly to the results with 2 stocks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591CA75-3AB8-4C1B-A837-0A16BE203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82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Set of 4 stocks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B147A57-4030-4CF7-89FB-BFB5F6C925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733800"/>
          </a:xfrm>
        </p:spPr>
        <p:txBody>
          <a:bodyPr/>
          <a:lstStyle/>
          <a:p>
            <a:r>
              <a:rPr lang="en-US" altLang="en-US"/>
              <a:t>AMR, MO, MSFT, and XOM</a:t>
            </a:r>
          </a:p>
          <a:p>
            <a:pPr lvl="1"/>
            <a:r>
              <a:rPr lang="en-US" altLang="en-US"/>
              <a:t>Transportation, Tobacco, Technology, and Oil</a:t>
            </a:r>
          </a:p>
          <a:p>
            <a:endParaRPr lang="en-US" altLang="en-US"/>
          </a:p>
          <a:p>
            <a:r>
              <a:rPr lang="en-US" altLang="en-US"/>
              <a:t>Predictions should improve</a:t>
            </a:r>
          </a:p>
          <a:p>
            <a:pPr lvl="1"/>
            <a:r>
              <a:rPr lang="en-US" altLang="en-US"/>
              <a:t>DCC to correct itself</a:t>
            </a:r>
          </a:p>
          <a:p>
            <a:pPr lvl="2"/>
            <a:r>
              <a:rPr lang="en-US" altLang="en-US"/>
              <a:t>Now that MO has less influence (?)</a:t>
            </a:r>
          </a:p>
          <a:p>
            <a:pPr lvl="2"/>
            <a:r>
              <a:rPr lang="en-US" altLang="en-US"/>
              <a:t>Now that there are more factors (?)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>
            <a:extLst>
              <a:ext uri="{FF2B5EF4-FFF2-40B4-BE49-F238E27FC236}">
                <a16:creationId xmlns:a16="http://schemas.microsoft.com/office/drawing/2014/main" id="{E108D8CB-BF61-4798-91E8-8E8174A5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123" name="Text Box 4">
            <a:extLst>
              <a:ext uri="{FF2B5EF4-FFF2-40B4-BE49-F238E27FC236}">
                <a16:creationId xmlns:a16="http://schemas.microsoft.com/office/drawing/2014/main" id="{63754B97-EF04-487F-837D-460B34231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/>
              <a:t>Motivation </a:t>
            </a:r>
          </a:p>
        </p:txBody>
      </p:sp>
      <p:sp>
        <p:nvSpPr>
          <p:cNvPr id="5124" name="Text Box 5">
            <a:extLst>
              <a:ext uri="{FF2B5EF4-FFF2-40B4-BE49-F238E27FC236}">
                <a16:creationId xmlns:a16="http://schemas.microsoft.com/office/drawing/2014/main" id="{72AF812F-AAD2-443E-AFAC-5A19085E1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3600"/>
            <a:ext cx="7696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ko-KR">
                <a:ea typeface="Batang" panose="02030600000101010101" pitchFamily="18" charset="-127"/>
              </a:rPr>
              <a:t>It is widely accepted that financial volatilities move together over time across markets and assets.  Recognising this feature through a multivariate modelling feature lead to more relevant empirical models.</a:t>
            </a:r>
          </a:p>
          <a:p>
            <a:pPr>
              <a:spcBef>
                <a:spcPct val="50000"/>
              </a:spcBef>
            </a:pPr>
            <a:endParaRPr lang="en-GB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4BEKK AMR MO.jpg                                               0018FD3E60 GB HD                       B746BDFA:">
            <a:extLst>
              <a:ext uri="{FF2B5EF4-FFF2-40B4-BE49-F238E27FC236}">
                <a16:creationId xmlns:a16="http://schemas.microsoft.com/office/drawing/2014/main" id="{35B41D84-F965-4D5A-B8E3-1D87CA125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76300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 descr="4BEKK AMR MSFT.jpg                                             0018FD3E60 GB HD                       B746BDFA:">
            <a:extLst>
              <a:ext uri="{FF2B5EF4-FFF2-40B4-BE49-F238E27FC236}">
                <a16:creationId xmlns:a16="http://schemas.microsoft.com/office/drawing/2014/main" id="{D16DC463-A6E5-4B1D-A880-E3C06C64A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876300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 descr="4BEKK AMR XOM.jpg                                              0018FD3E60 GB HD                       B746BDFA:">
            <a:extLst>
              <a:ext uri="{FF2B5EF4-FFF2-40B4-BE49-F238E27FC236}">
                <a16:creationId xmlns:a16="http://schemas.microsoft.com/office/drawing/2014/main" id="{B313839C-EDB6-4034-B67A-2929CEEA4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857250"/>
            <a:ext cx="26162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5" descr="4BEKK MO MSFT.jpg                                              0018FD3E60 GB HD                       B746BDFA:">
            <a:extLst>
              <a:ext uri="{FF2B5EF4-FFF2-40B4-BE49-F238E27FC236}">
                <a16:creationId xmlns:a16="http://schemas.microsoft.com/office/drawing/2014/main" id="{68F3368B-BC9D-41C6-ACC4-25EC50FA7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743200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 descr="4BEKK MO XOM.jpg                                               0018FD3E60 GB HD                       B746BDFA:">
            <a:extLst>
              <a:ext uri="{FF2B5EF4-FFF2-40B4-BE49-F238E27FC236}">
                <a16:creationId xmlns:a16="http://schemas.microsoft.com/office/drawing/2014/main" id="{1A44FC96-06EF-4360-B4F3-47CDBE31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743200"/>
            <a:ext cx="26162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7" descr="4BEKK MSFT XOM.jpg                                             0018FD3E60 GB HD                       B746BDFA:">
            <a:extLst>
              <a:ext uri="{FF2B5EF4-FFF2-40B4-BE49-F238E27FC236}">
                <a16:creationId xmlns:a16="http://schemas.microsoft.com/office/drawing/2014/main" id="{EA42F8B1-6974-4717-BD6F-98848A24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648200"/>
            <a:ext cx="26162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Text Box 8">
            <a:extLst>
              <a:ext uri="{FF2B5EF4-FFF2-40B4-BE49-F238E27FC236}">
                <a16:creationId xmlns:a16="http://schemas.microsoft.com/office/drawing/2014/main" id="{9ADDEC0F-1B34-4B94-9FA2-93B098D20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0"/>
            <a:ext cx="3952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BEKK(1,1)</a:t>
            </a:r>
          </a:p>
          <a:p>
            <a:r>
              <a:rPr lang="en-US" altLang="en-US"/>
              <a:t>1993-2003 (daily)</a:t>
            </a:r>
          </a:p>
          <a:p>
            <a:r>
              <a:rPr lang="en-US" altLang="en-US"/>
              <a:t>with AMR, MO, MSFT, XOM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8" descr="4DCC AMR MO.jpg                                                0018FD3E60 GB HD                       B746BDFA:">
            <a:extLst>
              <a:ext uri="{FF2B5EF4-FFF2-40B4-BE49-F238E27FC236}">
                <a16:creationId xmlns:a16="http://schemas.microsoft.com/office/drawing/2014/main" id="{CF8E34CE-6B9E-4B34-9D69-A016BB38B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2813"/>
            <a:ext cx="259080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9" descr="4DCC AMR MSFT.jpg                                              0018FD3E60 GB HD                       B746BDFA:">
            <a:extLst>
              <a:ext uri="{FF2B5EF4-FFF2-40B4-BE49-F238E27FC236}">
                <a16:creationId xmlns:a16="http://schemas.microsoft.com/office/drawing/2014/main" id="{820EFA50-C9B2-4F8D-8E8A-8E4CF1591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14400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10" descr="4DCC AMR XOM.jpg                                               0018FD3E60 GB HD                       B746BDFA:">
            <a:extLst>
              <a:ext uri="{FF2B5EF4-FFF2-40B4-BE49-F238E27FC236}">
                <a16:creationId xmlns:a16="http://schemas.microsoft.com/office/drawing/2014/main" id="{F367ACC0-267C-47A7-9688-CFEB06987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57250"/>
            <a:ext cx="26924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11" descr="4DCC MO MSFT.jpg                                               0018FD3E60 GB HD                       B746BDFA:">
            <a:extLst>
              <a:ext uri="{FF2B5EF4-FFF2-40B4-BE49-F238E27FC236}">
                <a16:creationId xmlns:a16="http://schemas.microsoft.com/office/drawing/2014/main" id="{D83BC21C-97AF-45FA-96B0-31F0D0E06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19400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12" descr="4DCC MO XOM.jpg                                                0018FD3E60 GB HD                       B746BDFA:">
            <a:extLst>
              <a:ext uri="{FF2B5EF4-FFF2-40B4-BE49-F238E27FC236}">
                <a16:creationId xmlns:a16="http://schemas.microsoft.com/office/drawing/2014/main" id="{C28874D2-9C61-47EE-86E4-527F7D765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81300"/>
            <a:ext cx="26924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3" descr="4DCC MSFT XOM.jpg                                              0018FD3E60 GB HD                       B746BDFA:">
            <a:extLst>
              <a:ext uri="{FF2B5EF4-FFF2-40B4-BE49-F238E27FC236}">
                <a16:creationId xmlns:a16="http://schemas.microsoft.com/office/drawing/2014/main" id="{E187240E-2427-4A06-8FC5-135AD2A6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724400"/>
            <a:ext cx="26924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Text Box 14">
            <a:extLst>
              <a:ext uri="{FF2B5EF4-FFF2-40B4-BE49-F238E27FC236}">
                <a16:creationId xmlns:a16="http://schemas.microsoft.com/office/drawing/2014/main" id="{C4A489DA-F3E7-41D0-AFDD-A79339B5F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0"/>
            <a:ext cx="3952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DCC(1,1)</a:t>
            </a:r>
          </a:p>
          <a:p>
            <a:r>
              <a:rPr lang="en-US" altLang="en-US"/>
              <a:t>1993-2003 (daily)</a:t>
            </a:r>
          </a:p>
          <a:p>
            <a:r>
              <a:rPr lang="en-US" altLang="en-US"/>
              <a:t>with AMR, MO, MSFT, XOM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4CC AMR MO.jpg                                                 0018FD3E60 GB HD                       B746BDFA:">
            <a:extLst>
              <a:ext uri="{FF2B5EF4-FFF2-40B4-BE49-F238E27FC236}">
                <a16:creationId xmlns:a16="http://schemas.microsoft.com/office/drawing/2014/main" id="{9A526560-4294-4C2A-AA97-47AB0BB98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57250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 descr="4CC AMR MSFT.jpg                                               0018FD3E60 GB HD                       B746BDFA:">
            <a:extLst>
              <a:ext uri="{FF2B5EF4-FFF2-40B4-BE49-F238E27FC236}">
                <a16:creationId xmlns:a16="http://schemas.microsoft.com/office/drawing/2014/main" id="{0C60AFFE-EB0F-4416-9E80-1B1A0FAFF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846138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 descr="4CC AMR XOM.jpg                                                0018FD3E60 GB HD                       B746BDFA:">
            <a:extLst>
              <a:ext uri="{FF2B5EF4-FFF2-40B4-BE49-F238E27FC236}">
                <a16:creationId xmlns:a16="http://schemas.microsoft.com/office/drawing/2014/main" id="{F0BFD96F-7126-414A-B241-ADA81A450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865188"/>
            <a:ext cx="2606675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 descr="4CC MO MSFT.jpg                                                0018FD3E60 GB HD                       B746BDFA:">
            <a:extLst>
              <a:ext uri="{FF2B5EF4-FFF2-40B4-BE49-F238E27FC236}">
                <a16:creationId xmlns:a16="http://schemas.microsoft.com/office/drawing/2014/main" id="{DBD4EA46-F31D-412C-9406-F394B83E6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743200"/>
            <a:ext cx="2606675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6" descr="4CC MO XOM.jpg                                                 0018FD3E60 GB HD                       B746BDFA:">
            <a:extLst>
              <a:ext uri="{FF2B5EF4-FFF2-40B4-BE49-F238E27FC236}">
                <a16:creationId xmlns:a16="http://schemas.microsoft.com/office/drawing/2014/main" id="{7A0D879C-7462-4399-B848-AE74BC75B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743200"/>
            <a:ext cx="2606675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7" descr="4CC MSFT XOM.jpg                                               0018FD3E60 GB HD                       B746BDFA:">
            <a:extLst>
              <a:ext uri="{FF2B5EF4-FFF2-40B4-BE49-F238E27FC236}">
                <a16:creationId xmlns:a16="http://schemas.microsoft.com/office/drawing/2014/main" id="{2890F157-6EC1-48E0-A387-B3CE82BAF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648200"/>
            <a:ext cx="2606675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Text Box 8">
            <a:extLst>
              <a:ext uri="{FF2B5EF4-FFF2-40B4-BE49-F238E27FC236}">
                <a16:creationId xmlns:a16="http://schemas.microsoft.com/office/drawing/2014/main" id="{CB6DBECF-1D5B-4063-A806-39DDFDE41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0"/>
            <a:ext cx="3952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CC(1,1)</a:t>
            </a:r>
          </a:p>
          <a:p>
            <a:r>
              <a:rPr lang="en-US" altLang="en-US"/>
              <a:t>1993-2003 (daily)</a:t>
            </a:r>
          </a:p>
          <a:p>
            <a:r>
              <a:rPr lang="en-US" altLang="en-US"/>
              <a:t>with AMR, MO, MSFT, XOM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1169C99-E124-4168-A4D2-BDF0747BD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82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4 Stock Comparison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D11BD48-3455-4E27-B18F-5F0FA5778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BEKK once again produces the best results</a:t>
            </a:r>
          </a:p>
          <a:p>
            <a:endParaRPr lang="en-US" altLang="en-US"/>
          </a:p>
          <a:p>
            <a:r>
              <a:rPr lang="en-US" altLang="en-US"/>
              <a:t>DCC improves significantly, almost as good as the BEKK</a:t>
            </a:r>
          </a:p>
          <a:p>
            <a:pPr lvl="1"/>
            <a:r>
              <a:rPr lang="en-US" altLang="en-US"/>
              <a:t>Lower lag than with 2 stocks</a:t>
            </a:r>
          </a:p>
          <a:p>
            <a:pPr lvl="1"/>
            <a:r>
              <a:rPr lang="en-US" altLang="en-US"/>
              <a:t>Handles low correlations (with MO)</a:t>
            </a:r>
          </a:p>
          <a:p>
            <a:endParaRPr lang="en-US" altLang="en-US"/>
          </a:p>
          <a:p>
            <a:r>
              <a:rPr lang="en-US" altLang="en-US"/>
              <a:t>CC performed similarly to the results with 2, 3 stocks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4BA7F65-E8F2-455F-93D0-50647A824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82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Conclusion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50E4260-2614-4087-83FF-460E9B2B4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/>
              <a:t>BEKK the best of the three models, but takes too long to run with multiple stocks</a:t>
            </a:r>
          </a:p>
          <a:p>
            <a:endParaRPr lang="en-US" altLang="en-US"/>
          </a:p>
          <a:p>
            <a:r>
              <a:rPr lang="en-US" altLang="en-US"/>
              <a:t>DCC’s performance approaches that of BEKK as the number of stocks increases, while it is significantly faster to run</a:t>
            </a:r>
          </a:p>
          <a:p>
            <a:endParaRPr lang="en-US" altLang="en-US"/>
          </a:p>
          <a:p>
            <a:r>
              <a:rPr lang="en-US" altLang="en-US"/>
              <a:t>CC performs consistently, however problems remain:</a:t>
            </a:r>
          </a:p>
          <a:p>
            <a:pPr lvl="1"/>
            <a:r>
              <a:rPr lang="en-US" altLang="en-US"/>
              <a:t>Constant correlation</a:t>
            </a:r>
          </a:p>
          <a:p>
            <a:pPr lvl="1"/>
            <a:r>
              <a:rPr lang="en-US" altLang="en-US"/>
              <a:t>Can’t handle negatives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>
              <a:buFontTx/>
              <a:buNone/>
            </a:pPr>
            <a:r>
              <a:rPr lang="en-US" altLang="en-US" sz="2000" b="1"/>
              <a:t>Note: BEKK much ‘noisier’ than DCC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C257165D-D627-4398-8018-C4B30E796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/>
              <a:t>Model Setup </a:t>
            </a:r>
          </a:p>
        </p:txBody>
      </p:sp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43D68C38-1021-4445-85FF-1FFD6EB44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8225" y="1371600"/>
          <a:ext cx="45275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2" name="Equation" r:id="rId3" imgW="1256755" imgH="406224" progId="Equation.3">
                  <p:embed/>
                </p:oleObj>
              </mc:Choice>
              <mc:Fallback>
                <p:oleObj name="Equation" r:id="rId3" imgW="1256755" imgH="406224" progId="Equation.3">
                  <p:embed/>
                  <p:pic>
                    <p:nvPicPr>
                      <p:cNvPr id="6147" name="Object 3">
                        <a:extLst>
                          <a:ext uri="{FF2B5EF4-FFF2-40B4-BE49-F238E27FC236}">
                            <a16:creationId xmlns:a16="http://schemas.microsoft.com/office/drawing/2014/main" id="{43D68C38-1021-4445-85FF-1FFD6EB446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1371600"/>
                        <a:ext cx="45275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>
            <a:extLst>
              <a:ext uri="{FF2B5EF4-FFF2-40B4-BE49-F238E27FC236}">
                <a16:creationId xmlns:a16="http://schemas.microsoft.com/office/drawing/2014/main" id="{49B5A38C-B483-44AB-8D4E-CCD9555F9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81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77F87FE0-61A0-438A-BB62-31535DEC3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90800"/>
            <a:ext cx="77724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/>
              <a:t>We are considering the vector of returns,            which has k elements.  The conditional mean of             given            is                 and the conditional variance is            .</a:t>
            </a:r>
          </a:p>
          <a:p>
            <a:pPr>
              <a:spcBef>
                <a:spcPct val="50000"/>
              </a:spcBef>
            </a:pPr>
            <a:endParaRPr lang="en-GB" altLang="en-US" sz="2000"/>
          </a:p>
          <a:p>
            <a:pPr>
              <a:spcBef>
                <a:spcPct val="50000"/>
              </a:spcBef>
            </a:pPr>
            <a:r>
              <a:rPr lang="en-GB" altLang="en-US" sz="2000"/>
              <a:t>Multivariate modelling is concerned with capturing the movements in </a:t>
            </a:r>
          </a:p>
          <a:p>
            <a:pPr>
              <a:spcBef>
                <a:spcPct val="50000"/>
              </a:spcBef>
            </a:pPr>
            <a:r>
              <a:rPr lang="en-GB" altLang="en-US" sz="2000"/>
              <a:t>           </a:t>
            </a:r>
          </a:p>
        </p:txBody>
      </p:sp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88C3CEAD-4320-4C5E-A7C3-3E54D0659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6670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3" name="Equation" r:id="rId5" imgW="279400" imgH="139700" progId="Equation.3">
                  <p:embed/>
                </p:oleObj>
              </mc:Choice>
              <mc:Fallback>
                <p:oleObj name="Equation" r:id="rId5" imgW="279400" imgH="139700" progId="Equation.3">
                  <p:embed/>
                  <p:pic>
                    <p:nvPicPr>
                      <p:cNvPr id="6150" name="Object 6">
                        <a:extLst>
                          <a:ext uri="{FF2B5EF4-FFF2-40B4-BE49-F238E27FC236}">
                            <a16:creationId xmlns:a16="http://schemas.microsoft.com/office/drawing/2014/main" id="{88C3CEAD-4320-4C5E-A7C3-3E54D06591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667000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>
            <a:extLst>
              <a:ext uri="{FF2B5EF4-FFF2-40B4-BE49-F238E27FC236}">
                <a16:creationId xmlns:a16="http://schemas.microsoft.com/office/drawing/2014/main" id="{188D2385-2725-4846-996B-B8D5D8C14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9718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4" name="Equation" r:id="rId7" imgW="279400" imgH="139700" progId="Equation.3">
                  <p:embed/>
                </p:oleObj>
              </mc:Choice>
              <mc:Fallback>
                <p:oleObj name="Equation" r:id="rId7" imgW="279400" imgH="139700" progId="Equation.3">
                  <p:embed/>
                  <p:pic>
                    <p:nvPicPr>
                      <p:cNvPr id="6151" name="Object 7">
                        <a:extLst>
                          <a:ext uri="{FF2B5EF4-FFF2-40B4-BE49-F238E27FC236}">
                            <a16:creationId xmlns:a16="http://schemas.microsoft.com/office/drawing/2014/main" id="{188D2385-2725-4846-996B-B8D5D8C14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971800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>
            <a:extLst>
              <a:ext uri="{FF2B5EF4-FFF2-40B4-BE49-F238E27FC236}">
                <a16:creationId xmlns:a16="http://schemas.microsoft.com/office/drawing/2014/main" id="{9C7B23D5-D147-42A4-A558-0A5924504D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895600"/>
          <a:ext cx="381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5" name="Equation" r:id="rId8" imgW="190335" imgH="177646" progId="Equation.3">
                  <p:embed/>
                </p:oleObj>
              </mc:Choice>
              <mc:Fallback>
                <p:oleObj name="Equation" r:id="rId8" imgW="190335" imgH="177646" progId="Equation.3">
                  <p:embed/>
                  <p:pic>
                    <p:nvPicPr>
                      <p:cNvPr id="6152" name="Object 8">
                        <a:extLst>
                          <a:ext uri="{FF2B5EF4-FFF2-40B4-BE49-F238E27FC236}">
                            <a16:creationId xmlns:a16="http://schemas.microsoft.com/office/drawing/2014/main" id="{9C7B23D5-D147-42A4-A558-0A5924504D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895600"/>
                        <a:ext cx="3810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>
            <a:extLst>
              <a:ext uri="{FF2B5EF4-FFF2-40B4-BE49-F238E27FC236}">
                <a16:creationId xmlns:a16="http://schemas.microsoft.com/office/drawing/2014/main" id="{AB4C3427-0A3D-4B94-82E9-1938785757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2895600"/>
          <a:ext cx="838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6" name="Equation" r:id="rId10" imgW="304536" imgH="164957" progId="Equation.3">
                  <p:embed/>
                </p:oleObj>
              </mc:Choice>
              <mc:Fallback>
                <p:oleObj name="Equation" r:id="rId10" imgW="304536" imgH="164957" progId="Equation.3">
                  <p:embed/>
                  <p:pic>
                    <p:nvPicPr>
                      <p:cNvPr id="6153" name="Object 9">
                        <a:extLst>
                          <a:ext uri="{FF2B5EF4-FFF2-40B4-BE49-F238E27FC236}">
                            <a16:creationId xmlns:a16="http://schemas.microsoft.com/office/drawing/2014/main" id="{AB4C3427-0A3D-4B94-82E9-1938785757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895600"/>
                        <a:ext cx="8382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>
            <a:extLst>
              <a:ext uri="{FF2B5EF4-FFF2-40B4-BE49-F238E27FC236}">
                <a16:creationId xmlns:a16="http://schemas.microsoft.com/office/drawing/2014/main" id="{B9B1D8E0-9EF1-4016-A70E-1E6AF667F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200400"/>
          <a:ext cx="762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7" name="Equation" r:id="rId12" imgW="329914" imgH="177646" progId="Equation.3">
                  <p:embed/>
                </p:oleObj>
              </mc:Choice>
              <mc:Fallback>
                <p:oleObj name="Equation" r:id="rId12" imgW="329914" imgH="177646" progId="Equation.3">
                  <p:embed/>
                  <p:pic>
                    <p:nvPicPr>
                      <p:cNvPr id="6154" name="Object 10">
                        <a:extLst>
                          <a:ext uri="{FF2B5EF4-FFF2-40B4-BE49-F238E27FC236}">
                            <a16:creationId xmlns:a16="http://schemas.microsoft.com/office/drawing/2014/main" id="{B9B1D8E0-9EF1-4016-A70E-1E6AF667F1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00400"/>
                        <a:ext cx="7620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>
            <a:extLst>
              <a:ext uri="{FF2B5EF4-FFF2-40B4-BE49-F238E27FC236}">
                <a16:creationId xmlns:a16="http://schemas.microsoft.com/office/drawing/2014/main" id="{1F2A86D0-40CB-4F5C-878F-3ECD2915E5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4073525"/>
          <a:ext cx="6985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8" name="Equation" r:id="rId14" imgW="329914" imgH="177646" progId="Equation.3">
                  <p:embed/>
                </p:oleObj>
              </mc:Choice>
              <mc:Fallback>
                <p:oleObj name="Equation" r:id="rId14" imgW="329914" imgH="177646" progId="Equation.3">
                  <p:embed/>
                  <p:pic>
                    <p:nvPicPr>
                      <p:cNvPr id="6155" name="Object 11">
                        <a:extLst>
                          <a:ext uri="{FF2B5EF4-FFF2-40B4-BE49-F238E27FC236}">
                            <a16:creationId xmlns:a16="http://schemas.microsoft.com/office/drawing/2014/main" id="{1F2A86D0-40CB-4F5C-878F-3ECD2915E5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073525"/>
                        <a:ext cx="6985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BF1092B2-8B24-4EA1-B185-F4B83DFF0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/>
              <a:t>Problems with multivariate modelling 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CF58C196-EF36-436B-AD58-A5DDC22EE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2296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/>
              <a:t> Parsimony</a:t>
            </a:r>
          </a:p>
          <a:p>
            <a:pPr>
              <a:spcBef>
                <a:spcPct val="50000"/>
              </a:spcBef>
            </a:pPr>
            <a:r>
              <a:rPr lang="en-GB" altLang="en-US" sz="1800"/>
              <a:t>Models for time-varying covariance matrices tend to grow very quickly with the number of variables bring considered, it is important to control the number of free parameters.</a:t>
            </a:r>
          </a:p>
          <a:p>
            <a:pPr>
              <a:spcBef>
                <a:spcPct val="50000"/>
              </a:spcBef>
            </a:pPr>
            <a:endParaRPr lang="en-GB" altLang="en-US" sz="18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/>
              <a:t> Positive Definiteness</a:t>
            </a:r>
          </a:p>
          <a:p>
            <a:pPr>
              <a:spcBef>
                <a:spcPct val="50000"/>
              </a:spcBef>
            </a:pPr>
            <a:r>
              <a:rPr lang="en-GB" altLang="en-US" sz="1800"/>
              <a:t>Imposing positive definiteness on some models lead to non-linear constraints on the parameters of the models which can be difficult to impose practically.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21BD03E5-2319-4982-A618-66636B429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/>
              <a:t>The Models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65432BB6-6944-4160-9E08-497636AA4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8458200" cy="540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THE BEKK MODEL (Engle and Kroner 1995)</a:t>
            </a:r>
          </a:p>
          <a:p>
            <a:pPr>
              <a:spcBef>
                <a:spcPct val="50000"/>
              </a:spcBef>
            </a:pPr>
            <a:endParaRPr lang="en-GB" altLang="en-US"/>
          </a:p>
          <a:p>
            <a:pPr>
              <a:spcBef>
                <a:spcPct val="50000"/>
              </a:spcBef>
            </a:pPr>
            <a:r>
              <a:rPr lang="en-GB" altLang="en-US" sz="1800"/>
              <a:t>Where:</a:t>
            </a:r>
          </a:p>
          <a:p>
            <a:pPr>
              <a:spcBef>
                <a:spcPct val="50000"/>
              </a:spcBef>
            </a:pPr>
            <a:r>
              <a:rPr lang="en-GB" altLang="en-US" sz="1800"/>
              <a:t>						A and B are left unrestricted</a:t>
            </a:r>
          </a:p>
          <a:p>
            <a:pPr>
              <a:spcBef>
                <a:spcPct val="50000"/>
              </a:spcBef>
            </a:pPr>
            <a:endParaRPr lang="en-GB" altLang="en-US" sz="1800"/>
          </a:p>
          <a:p>
            <a:pPr>
              <a:spcBef>
                <a:spcPct val="50000"/>
              </a:spcBef>
            </a:pPr>
            <a:r>
              <a:rPr lang="en-GB" altLang="en-US" sz="1800"/>
              <a:t>						No. of parameters: </a:t>
            </a:r>
          </a:p>
          <a:p>
            <a:pPr lvl="4">
              <a:spcBef>
                <a:spcPct val="50000"/>
              </a:spcBef>
            </a:pPr>
            <a:r>
              <a:rPr lang="en-GB" altLang="en-US" sz="1800"/>
              <a:t>				P = 5k</a:t>
            </a:r>
            <a:r>
              <a:rPr lang="en-GB" altLang="en-US" sz="1800" baseline="30000"/>
              <a:t>2</a:t>
            </a:r>
            <a:r>
              <a:rPr lang="en-GB" altLang="en-US" sz="1800"/>
              <a:t>/2 + k/2 = O(k</a:t>
            </a:r>
            <a:r>
              <a:rPr lang="en-GB" altLang="en-US" sz="1800" baseline="30000">
                <a:cs typeface="Times New Roman" panose="02020603050405020304" pitchFamily="18" charset="0"/>
              </a:rPr>
              <a:t>2</a:t>
            </a:r>
            <a:r>
              <a:rPr lang="en-GB" altLang="en-US" sz="1800">
                <a:cs typeface="Times New Roman" panose="02020603050405020304" pitchFamily="18" charset="0"/>
              </a:rPr>
              <a:t>)</a:t>
            </a:r>
            <a:endParaRPr lang="en-GB" altLang="en-US" sz="1800"/>
          </a:p>
          <a:p>
            <a:pPr>
              <a:spcBef>
                <a:spcPct val="50000"/>
              </a:spcBef>
              <a:buFontTx/>
              <a:buChar char="•"/>
            </a:pPr>
            <a:endParaRPr lang="en-GB" altLang="en-US" sz="18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sz="1800"/>
              <a:t>Ensures positive definiteness for any set of parameters and so no restrictions need to be placed on the parameter estimates.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sz="1800"/>
              <a:t> For models with k&lt;5 this model is probably the most flexible practical model available.</a:t>
            </a:r>
          </a:p>
          <a:p>
            <a:pPr>
              <a:spcBef>
                <a:spcPct val="50000"/>
              </a:spcBef>
            </a:pPr>
            <a:endParaRPr lang="en-GB" altLang="en-US" sz="1800"/>
          </a:p>
          <a:p>
            <a:pPr>
              <a:spcBef>
                <a:spcPct val="50000"/>
              </a:spcBef>
            </a:pPr>
            <a:endParaRPr lang="en-GB" altLang="en-US" sz="1800"/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12FA908C-79DE-4AEE-B14F-E516E36354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752600"/>
          <a:ext cx="6719888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6" name="Equation" r:id="rId3" imgW="1866900" imgH="431800" progId="Equation.3">
                  <p:embed/>
                </p:oleObj>
              </mc:Choice>
              <mc:Fallback>
                <p:oleObj name="Equation" r:id="rId3" imgW="1866900" imgH="431800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12FA908C-79DE-4AEE-B14F-E516E36354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6719888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48C81422-13CF-4CB0-96F3-ED96CA648A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438400"/>
          <a:ext cx="373380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7" name="Equation" r:id="rId5" imgW="1397000" imgH="1143000" progId="Equation.3">
                  <p:embed/>
                </p:oleObj>
              </mc:Choice>
              <mc:Fallback>
                <p:oleObj name="Equation" r:id="rId5" imgW="1397000" imgH="1143000" progId="Equation.3">
                  <p:embed/>
                  <p:pic>
                    <p:nvPicPr>
                      <p:cNvPr id="8197" name="Object 5">
                        <a:extLst>
                          <a:ext uri="{FF2B5EF4-FFF2-40B4-BE49-F238E27FC236}">
                            <a16:creationId xmlns:a16="http://schemas.microsoft.com/office/drawing/2014/main" id="{48C81422-13CF-4CB0-96F3-ED96CA648A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373380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DD8B3E28-6CA6-4549-8B4E-058D5B351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/>
              <a:t>The Models</a:t>
            </a:r>
          </a:p>
        </p:txBody>
      </p:sp>
      <p:sp>
        <p:nvSpPr>
          <p:cNvPr id="9219" name="Text Box 4">
            <a:extLst>
              <a:ext uri="{FF2B5EF4-FFF2-40B4-BE49-F238E27FC236}">
                <a16:creationId xmlns:a16="http://schemas.microsoft.com/office/drawing/2014/main" id="{FDD41CB3-4409-424C-8C29-0F3989397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84582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THE CCC MODEL (Bollerslev 1990)</a:t>
            </a:r>
          </a:p>
          <a:p>
            <a:pPr>
              <a:spcBef>
                <a:spcPct val="50000"/>
              </a:spcBef>
            </a:pPr>
            <a:r>
              <a:rPr lang="en-GB" altLang="en-US" sz="1800"/>
              <a:t>Bollerslev proposed assuming that the time variation we observe in conditional covariances is driven entirely by time variation.</a:t>
            </a:r>
          </a:p>
          <a:p>
            <a:pPr>
              <a:spcBef>
                <a:spcPct val="50000"/>
              </a:spcBef>
            </a:pPr>
            <a:endParaRPr lang="en-GB" altLang="en-US"/>
          </a:p>
          <a:p>
            <a:pPr>
              <a:spcBef>
                <a:spcPct val="50000"/>
              </a:spcBef>
            </a:pPr>
            <a:endParaRPr lang="en-GB" altLang="en-US" sz="1800"/>
          </a:p>
          <a:p>
            <a:pPr>
              <a:spcBef>
                <a:spcPct val="50000"/>
              </a:spcBef>
            </a:pPr>
            <a:r>
              <a:rPr lang="en-GB" altLang="en-US" sz="1800"/>
              <a:t>Where:</a:t>
            </a:r>
          </a:p>
          <a:p>
            <a:pPr>
              <a:spcBef>
                <a:spcPct val="50000"/>
              </a:spcBef>
            </a:pPr>
            <a:endParaRPr lang="en-GB" altLang="en-US" sz="1800"/>
          </a:p>
          <a:p>
            <a:pPr>
              <a:spcBef>
                <a:spcPct val="50000"/>
              </a:spcBef>
            </a:pPr>
            <a:endParaRPr lang="en-GB" altLang="en-US" sz="1800"/>
          </a:p>
          <a:p>
            <a:pPr>
              <a:spcBef>
                <a:spcPct val="50000"/>
              </a:spcBef>
            </a:pPr>
            <a:endParaRPr lang="en-GB" altLang="en-US" sz="1800"/>
          </a:p>
          <a:p>
            <a:pPr>
              <a:spcBef>
                <a:spcPct val="50000"/>
              </a:spcBef>
            </a:pPr>
            <a:endParaRPr lang="en-GB" altLang="en-US" sz="1800"/>
          </a:p>
          <a:p>
            <a:pPr>
              <a:spcBef>
                <a:spcPct val="50000"/>
              </a:spcBef>
            </a:pPr>
            <a:endParaRPr lang="en-GB" altLang="en-US" sz="1800"/>
          </a:p>
        </p:txBody>
      </p:sp>
      <p:graphicFrame>
        <p:nvGraphicFramePr>
          <p:cNvPr id="9220" name="Object 5">
            <a:extLst>
              <a:ext uri="{FF2B5EF4-FFF2-40B4-BE49-F238E27FC236}">
                <a16:creationId xmlns:a16="http://schemas.microsoft.com/office/drawing/2014/main" id="{4DE277A8-7C50-4D12-B1A2-32735CDDC0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810000"/>
          <a:ext cx="34290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2" name="Equation" r:id="rId3" imgW="2044700" imgH="1193800" progId="Equation.3">
                  <p:embed/>
                </p:oleObj>
              </mc:Choice>
              <mc:Fallback>
                <p:oleObj name="Equation" r:id="rId3" imgW="2044700" imgH="1193800" progId="Equation.3">
                  <p:embed/>
                  <p:pic>
                    <p:nvPicPr>
                      <p:cNvPr id="9220" name="Object 5">
                        <a:extLst>
                          <a:ext uri="{FF2B5EF4-FFF2-40B4-BE49-F238E27FC236}">
                            <a16:creationId xmlns:a16="http://schemas.microsoft.com/office/drawing/2014/main" id="{4DE277A8-7C50-4D12-B1A2-32735CDDC0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10000"/>
                        <a:ext cx="34290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6">
            <a:extLst>
              <a:ext uri="{FF2B5EF4-FFF2-40B4-BE49-F238E27FC236}">
                <a16:creationId xmlns:a16="http://schemas.microsoft.com/office/drawing/2014/main" id="{12065C5D-2FA6-41A4-9B11-9B6D26524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3810000"/>
          <a:ext cx="2798762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3" name="Equation" r:id="rId5" imgW="1498600" imgH="1143000" progId="Equation.3">
                  <p:embed/>
                </p:oleObj>
              </mc:Choice>
              <mc:Fallback>
                <p:oleObj name="Equation" r:id="rId5" imgW="1498600" imgH="1143000" progId="Equation.3">
                  <p:embed/>
                  <p:pic>
                    <p:nvPicPr>
                      <p:cNvPr id="9221" name="Object 6">
                        <a:extLst>
                          <a:ext uri="{FF2B5EF4-FFF2-40B4-BE49-F238E27FC236}">
                            <a16:creationId xmlns:a16="http://schemas.microsoft.com/office/drawing/2014/main" id="{12065C5D-2FA6-41A4-9B11-9B6D265248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810000"/>
                        <a:ext cx="2798762" cy="224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7">
            <a:extLst>
              <a:ext uri="{FF2B5EF4-FFF2-40B4-BE49-F238E27FC236}">
                <a16:creationId xmlns:a16="http://schemas.microsoft.com/office/drawing/2014/main" id="{37E804B6-220E-4E40-922C-B75B30C1D4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0" y="2590800"/>
          <a:ext cx="2906713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4" name="Equation" r:id="rId7" imgW="1143000" imgH="431800" progId="Equation.3">
                  <p:embed/>
                </p:oleObj>
              </mc:Choice>
              <mc:Fallback>
                <p:oleObj name="Equation" r:id="rId7" imgW="1143000" imgH="431800" progId="Equation.3">
                  <p:embed/>
                  <p:pic>
                    <p:nvPicPr>
                      <p:cNvPr id="9222" name="Object 7">
                        <a:extLst>
                          <a:ext uri="{FF2B5EF4-FFF2-40B4-BE49-F238E27FC236}">
                            <a16:creationId xmlns:a16="http://schemas.microsoft.com/office/drawing/2014/main" id="{37E804B6-220E-4E40-922C-B75B30C1D4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2590800"/>
                        <a:ext cx="2906713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DF8887C-486D-42F6-B65C-CE889A446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8001000" cy="297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/>
              <a:t>No. of parameters: </a:t>
            </a:r>
          </a:p>
          <a:p>
            <a:pPr>
              <a:spcBef>
                <a:spcPct val="50000"/>
              </a:spcBef>
            </a:pPr>
            <a:r>
              <a:rPr lang="en-GB" altLang="en-US" sz="1800"/>
              <a:t>P = 3k + k(k - 1)/2 = O(k</a:t>
            </a:r>
            <a:r>
              <a:rPr lang="en-GB" altLang="en-US" sz="1800" baseline="30000">
                <a:cs typeface="Times New Roman" panose="02020603050405020304" pitchFamily="18" charset="0"/>
              </a:rPr>
              <a:t>2</a:t>
            </a:r>
            <a:r>
              <a:rPr lang="en-GB" altLang="en-US" sz="1800">
                <a:cs typeface="Times New Roman" panose="02020603050405020304" pitchFamily="18" charset="0"/>
              </a:rPr>
              <a:t>)</a:t>
            </a:r>
            <a:endParaRPr lang="en-GB" altLang="en-US" sz="1800"/>
          </a:p>
          <a:p>
            <a:pPr>
              <a:spcBef>
                <a:spcPct val="50000"/>
              </a:spcBef>
            </a:pPr>
            <a:endParaRPr lang="en-GB" altLang="en-US" sz="18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sz="1800"/>
              <a:t>The parameters can be estimated in stages, therefore making this a very easy model to estimate.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sz="1800"/>
              <a:t> Model is parsimonious and ensures definiteness.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sz="1800"/>
              <a:t> Some empirical evidence against the assumption that conditional correlations are constant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EDFE73CC-66CB-4C42-BACF-FF5929B28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/>
              <a:t>The Models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E62E259D-B06E-4E8E-B3B5-6FF9EBD98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84582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THE DCC MODEL (Engle 2002)</a:t>
            </a:r>
          </a:p>
          <a:p>
            <a:pPr>
              <a:spcBef>
                <a:spcPct val="50000"/>
              </a:spcBef>
            </a:pPr>
            <a:r>
              <a:rPr lang="en-GB" altLang="en-US" sz="1800"/>
              <a:t>An extension to the Bollerslev model; a dynamic conditional correlation model. Similar decomposition:</a:t>
            </a:r>
          </a:p>
        </p:txBody>
      </p:sp>
      <p:graphicFrame>
        <p:nvGraphicFramePr>
          <p:cNvPr id="11268" name="Object 5">
            <a:extLst>
              <a:ext uri="{FF2B5EF4-FFF2-40B4-BE49-F238E27FC236}">
                <a16:creationId xmlns:a16="http://schemas.microsoft.com/office/drawing/2014/main" id="{BF65807A-2A02-4E24-B71F-469519134D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401888"/>
          <a:ext cx="4648200" cy="327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4" name="Equation" r:id="rId3" imgW="1320800" imgH="1143000" progId="Equation.3">
                  <p:embed/>
                </p:oleObj>
              </mc:Choice>
              <mc:Fallback>
                <p:oleObj name="Equation" r:id="rId3" imgW="1320800" imgH="1143000" progId="Equation.3">
                  <p:embed/>
                  <p:pic>
                    <p:nvPicPr>
                      <p:cNvPr id="11268" name="Object 5">
                        <a:extLst>
                          <a:ext uri="{FF2B5EF4-FFF2-40B4-BE49-F238E27FC236}">
                            <a16:creationId xmlns:a16="http://schemas.microsoft.com/office/drawing/2014/main" id="{BF65807A-2A02-4E24-B71F-469519134D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01888"/>
                        <a:ext cx="4648200" cy="327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6">
            <a:extLst>
              <a:ext uri="{FF2B5EF4-FFF2-40B4-BE49-F238E27FC236}">
                <a16:creationId xmlns:a16="http://schemas.microsoft.com/office/drawing/2014/main" id="{603A9C0A-49EA-402B-8A0D-7D48DF342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Does not assume        is constant.</a:t>
            </a:r>
          </a:p>
        </p:txBody>
      </p:sp>
      <p:graphicFrame>
        <p:nvGraphicFramePr>
          <p:cNvPr id="11270" name="Object 7">
            <a:extLst>
              <a:ext uri="{FF2B5EF4-FFF2-40B4-BE49-F238E27FC236}">
                <a16:creationId xmlns:a16="http://schemas.microsoft.com/office/drawing/2014/main" id="{C874637B-E379-4755-AC2E-7F6213743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1054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5" name="Equation" r:id="rId5" imgW="177492" imgH="177492" progId="Equation.3">
                  <p:embed/>
                </p:oleObj>
              </mc:Choice>
              <mc:Fallback>
                <p:oleObj name="Equation" r:id="rId5" imgW="177492" imgH="177492" progId="Equation.3">
                  <p:embed/>
                  <p:pic>
                    <p:nvPicPr>
                      <p:cNvPr id="11270" name="Object 7">
                        <a:extLst>
                          <a:ext uri="{FF2B5EF4-FFF2-40B4-BE49-F238E27FC236}">
                            <a16:creationId xmlns:a16="http://schemas.microsoft.com/office/drawing/2014/main" id="{C874637B-E379-4755-AC2E-7F62137432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054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27718</TotalTime>
  <Words>1084</Words>
  <Application>Microsoft Office PowerPoint</Application>
  <PresentationFormat>On-screen Show (4:3)</PresentationFormat>
  <Paragraphs>163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Office Theme</vt:lpstr>
      <vt:lpstr>Equation</vt:lpstr>
      <vt:lpstr>Predictive Analytics PGDM-II: Term IV  (2019-21) Multivariate GARCH Models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Looking at Data</vt:lpstr>
      <vt:lpstr>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</vt:lpstr>
      <vt:lpstr>Set of 3 stocks</vt:lpstr>
      <vt:lpstr>PowerPoint Presentation</vt:lpstr>
      <vt:lpstr>PowerPoint Presentation</vt:lpstr>
      <vt:lpstr>PowerPoint Presentation</vt:lpstr>
      <vt:lpstr>3 Stock Comparison</vt:lpstr>
      <vt:lpstr>Set of 4 stocks</vt:lpstr>
      <vt:lpstr>PowerPoint Presentation</vt:lpstr>
      <vt:lpstr>PowerPoint Presentation</vt:lpstr>
      <vt:lpstr>PowerPoint Presentation</vt:lpstr>
      <vt:lpstr>4 Stock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Econometrics Term IV June-Aug 2011</dc:title>
  <dc:creator>kkanjilal</dc:creator>
  <cp:lastModifiedBy>Kakali Kanjilal</cp:lastModifiedBy>
  <cp:revision>939</cp:revision>
  <dcterms:created xsi:type="dcterms:W3CDTF">2011-05-09T05:23:18Z</dcterms:created>
  <dcterms:modified xsi:type="dcterms:W3CDTF">2020-09-03T06:37:32Z</dcterms:modified>
</cp:coreProperties>
</file>