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35"/>
  </p:notesMasterIdLst>
  <p:sldIdLst>
    <p:sldId id="625" r:id="rId2"/>
    <p:sldId id="648" r:id="rId3"/>
    <p:sldId id="683" r:id="rId4"/>
    <p:sldId id="684" r:id="rId5"/>
    <p:sldId id="695" r:id="rId6"/>
    <p:sldId id="685" r:id="rId7"/>
    <p:sldId id="686" r:id="rId8"/>
    <p:sldId id="651" r:id="rId9"/>
    <p:sldId id="696" r:id="rId10"/>
    <p:sldId id="697" r:id="rId11"/>
    <p:sldId id="717" r:id="rId12"/>
    <p:sldId id="385" r:id="rId13"/>
    <p:sldId id="386" r:id="rId14"/>
    <p:sldId id="652" r:id="rId15"/>
    <p:sldId id="688" r:id="rId16"/>
    <p:sldId id="689" r:id="rId17"/>
    <p:sldId id="690" r:id="rId18"/>
    <p:sldId id="387" r:id="rId19"/>
    <p:sldId id="692" r:id="rId20"/>
    <p:sldId id="665" r:id="rId21"/>
    <p:sldId id="666" r:id="rId22"/>
    <p:sldId id="667" r:id="rId23"/>
    <p:sldId id="668" r:id="rId24"/>
    <p:sldId id="669" r:id="rId25"/>
    <p:sldId id="718" r:id="rId26"/>
    <p:sldId id="703" r:id="rId27"/>
    <p:sldId id="704" r:id="rId28"/>
    <p:sldId id="705" r:id="rId29"/>
    <p:sldId id="706" r:id="rId30"/>
    <p:sldId id="707" r:id="rId31"/>
    <p:sldId id="708" r:id="rId32"/>
    <p:sldId id="709" r:id="rId33"/>
    <p:sldId id="71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6649" autoAdjust="0"/>
  </p:normalViewPr>
  <p:slideViewPr>
    <p:cSldViewPr>
      <p:cViewPr varScale="1">
        <p:scale>
          <a:sx n="68" d="100"/>
          <a:sy n="68" d="100"/>
        </p:scale>
        <p:origin x="13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01E00-76F8-4A31-A218-1630395630EB}" type="datetimeFigureOut">
              <a:rPr lang="en-US" smtClean="0"/>
              <a:pPr/>
              <a:t>8/26/2020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9FBD2-E6F0-4BCE-B19A-4866CBD0CF0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Y</a:t>
            </a:r>
            <a:r>
              <a:rPr lang="en-US" baseline="-25000" dirty="0" err="1"/>
              <a:t>t</a:t>
            </a:r>
            <a:r>
              <a:rPr lang="en-US" baseline="-25000" dirty="0"/>
              <a:t> </a:t>
            </a:r>
            <a:r>
              <a:rPr lang="en-US" baseline="0" dirty="0"/>
              <a:t> causes </a:t>
            </a:r>
            <a:r>
              <a:rPr lang="en-US" baseline="0" dirty="0" err="1"/>
              <a:t>X</a:t>
            </a:r>
            <a:r>
              <a:rPr lang="en-US" baseline="-25000" dirty="0" err="1"/>
              <a:t>t</a:t>
            </a:r>
            <a:r>
              <a:rPr lang="en-US" baseline="0" dirty="0"/>
              <a:t> and </a:t>
            </a:r>
            <a:r>
              <a:rPr lang="en-US" baseline="0" dirty="0" err="1"/>
              <a:t>X</a:t>
            </a:r>
            <a:r>
              <a:rPr lang="en-US" baseline="-25000" dirty="0" err="1"/>
              <a:t>t</a:t>
            </a:r>
            <a:r>
              <a:rPr lang="en-US" baseline="0" dirty="0"/>
              <a:t> causes  </a:t>
            </a:r>
            <a:r>
              <a:rPr lang="en-US" baseline="0" dirty="0" err="1"/>
              <a:t>Y</a:t>
            </a:r>
            <a:r>
              <a:rPr lang="en-US" baseline="-25000" dirty="0" err="1"/>
              <a:t>t</a:t>
            </a:r>
            <a:r>
              <a:rPr lang="en-US" baseline="0" dirty="0"/>
              <a:t> </a:t>
            </a:r>
            <a:endParaRPr lang="en-US" dirty="0"/>
          </a:p>
        </p:txBody>
      </p:sp>
      <p:sp>
        <p:nvSpPr>
          <p:cNvPr id="4" name="Slide Number Placeholder 3"/>
          <p:cNvSpPr>
            <a:spLocks noGrp="1"/>
          </p:cNvSpPr>
          <p:nvPr>
            <p:ph type="sldNum" sz="quarter" idx="10"/>
          </p:nvPr>
        </p:nvSpPr>
        <p:spPr/>
        <p:txBody>
          <a:bodyPr/>
          <a:lstStyle/>
          <a:p>
            <a:fld id="{81A9FBD2-E6F0-4BCE-B19A-4866CBD0CF0A}"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Y</a:t>
            </a:r>
            <a:r>
              <a:rPr lang="en-US" baseline="-25000" dirty="0" err="1"/>
              <a:t>t</a:t>
            </a:r>
            <a:r>
              <a:rPr lang="en-US" baseline="-25000" dirty="0"/>
              <a:t> </a:t>
            </a:r>
            <a:r>
              <a:rPr lang="en-US" baseline="0" dirty="0"/>
              <a:t> causes </a:t>
            </a:r>
            <a:r>
              <a:rPr lang="en-US" baseline="0" dirty="0" err="1"/>
              <a:t>X</a:t>
            </a:r>
            <a:r>
              <a:rPr lang="en-US" baseline="-25000" dirty="0" err="1"/>
              <a:t>t</a:t>
            </a:r>
            <a:r>
              <a:rPr lang="en-US" baseline="0" dirty="0"/>
              <a:t> and </a:t>
            </a:r>
            <a:r>
              <a:rPr lang="en-US" baseline="0" dirty="0" err="1"/>
              <a:t>X</a:t>
            </a:r>
            <a:r>
              <a:rPr lang="en-US" baseline="-25000" dirty="0" err="1"/>
              <a:t>t</a:t>
            </a:r>
            <a:r>
              <a:rPr lang="en-US" baseline="0" dirty="0"/>
              <a:t> causes  </a:t>
            </a:r>
            <a:r>
              <a:rPr lang="en-US" baseline="0" dirty="0" err="1"/>
              <a:t>Y</a:t>
            </a:r>
            <a:r>
              <a:rPr lang="en-US" baseline="-25000" dirty="0" err="1"/>
              <a:t>t</a:t>
            </a:r>
            <a:r>
              <a:rPr lang="en-US" baseline="0" dirty="0"/>
              <a:t> </a:t>
            </a:r>
            <a:endParaRPr lang="en-US" dirty="0"/>
          </a:p>
        </p:txBody>
      </p:sp>
      <p:sp>
        <p:nvSpPr>
          <p:cNvPr id="4" name="Slide Number Placeholder 3"/>
          <p:cNvSpPr>
            <a:spLocks noGrp="1"/>
          </p:cNvSpPr>
          <p:nvPr>
            <p:ph type="sldNum" sz="quarter" idx="10"/>
          </p:nvPr>
        </p:nvSpPr>
        <p:spPr/>
        <p:txBody>
          <a:bodyPr/>
          <a:lstStyle/>
          <a:p>
            <a:fld id="{81A9FBD2-E6F0-4BCE-B19A-4866CBD0CF0A}"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9FBD2-E6F0-4BCE-B19A-4866CBD0CF0A}" type="slidenum">
              <a:rPr lang="en-US" smtClean="0"/>
              <a:pPr/>
              <a:t>14</a:t>
            </a:fld>
            <a:endParaRPr lang="en-US" dirty="0"/>
          </a:p>
        </p:txBody>
      </p:sp>
    </p:spTree>
    <p:extLst>
      <p:ext uri="{BB962C8B-B14F-4D97-AF65-F5344CB8AC3E}">
        <p14:creationId xmlns:p14="http://schemas.microsoft.com/office/powerpoint/2010/main" val="218909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D68897-BF28-483D-A389-B37BAFFBFF17}" type="datetime1">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520DD-C599-4C69-BD30-3E3458CF6848}" type="datetime1">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72A88-6099-45BB-9A9E-2A643ECCF9C4}" type="datetime1">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7A8D080-3FCB-425D-AE0F-910262CFA500}" type="datetime1">
              <a:rPr lang="en-US" smtClean="0"/>
              <a:pPr/>
              <a:t>8/26/2020</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244573A-BA63-4F32-86EF-8BA0AB13E9D0}" type="slidenum">
              <a:rPr lang="en-US" smtClean="0"/>
              <a:pPr/>
              <a:t>‹#›</a:t>
            </a:fld>
            <a:endParaRPr lang="en-US" dirty="0"/>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A6D773-5979-461D-BBE0-02DF907CE34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6137088-EA99-43EC-9477-06254119FE6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4B40F-9B8C-4DDE-8960-B2D69E2B8215}" type="datetime1">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7E3AB-81E4-427E-BD9E-3ACAE3313BAD}" type="datetime1">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7C913E-190B-4EF9-9CA0-D523806F3CDA}" type="datetime1">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B8229-5514-450F-814E-76F13F41683E}" type="datetime1">
              <a:rPr lang="en-US" smtClean="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3D942-990F-44ED-81A6-92C7BF252A4A}" type="datetime1">
              <a:rPr lang="en-US" smtClean="0"/>
              <a:pPr/>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39435-4A7D-4D28-B89A-E2EEF33A66A2}" type="datetime1">
              <a:rPr lang="en-US" smtClean="0"/>
              <a:pPr/>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FF7E2-DAB3-489F-AC7B-6BB5A3F62797}" type="datetime1">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CF556-D6B1-4042-88A1-22010FE873F8}" type="datetime1">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8D080-3FCB-425D-AE0F-910262CFA500}" type="datetime1">
              <a:rPr lang="en-US" smtClean="0"/>
              <a:pPr/>
              <a:t>8/26/2020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4573A-BA63-4F32-86EF-8BA0AB13E9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848600" cy="2971800"/>
          </a:xfrm>
        </p:spPr>
        <p:txBody>
          <a:bodyPr>
            <a:normAutofit/>
          </a:bodyPr>
          <a:lstStyle/>
          <a:p>
            <a:r>
              <a:rPr lang="en-US" b="1" dirty="0"/>
              <a:t>VAR Modelling</a:t>
            </a:r>
            <a:br>
              <a:rPr lang="en-US" b="1" dirty="0"/>
            </a:br>
            <a:r>
              <a:rPr lang="en-US" sz="3900" b="1" dirty="0"/>
              <a:t>PGDM-II: Term IV </a:t>
            </a:r>
            <a:br>
              <a:rPr lang="en-US" sz="3900" b="1" dirty="0"/>
            </a:br>
            <a:r>
              <a:rPr lang="en-US" sz="3900" b="1" dirty="0"/>
              <a:t>(2019-21)</a:t>
            </a:r>
            <a:br>
              <a:rPr lang="en-US" sz="3900" b="1" dirty="0"/>
            </a:br>
            <a:r>
              <a:rPr lang="en-US" sz="3900" b="1" dirty="0"/>
              <a:t> </a:t>
            </a:r>
          </a:p>
        </p:txBody>
      </p:sp>
      <p:sp>
        <p:nvSpPr>
          <p:cNvPr id="3" name="Subtitle 2"/>
          <p:cNvSpPr>
            <a:spLocks noGrp="1"/>
          </p:cNvSpPr>
          <p:nvPr>
            <p:ph type="subTitle" idx="1"/>
          </p:nvPr>
        </p:nvSpPr>
        <p:spPr>
          <a:xfrm>
            <a:off x="1371600" y="3962400"/>
            <a:ext cx="6477000" cy="2133600"/>
          </a:xfrm>
        </p:spPr>
        <p:txBody>
          <a:bodyPr>
            <a:normAutofit fontScale="92500" lnSpcReduction="10000"/>
          </a:bodyPr>
          <a:lstStyle/>
          <a:p>
            <a:r>
              <a:rPr lang="en-US" dirty="0"/>
              <a:t> </a:t>
            </a:r>
          </a:p>
          <a:p>
            <a:r>
              <a:rPr lang="en-US" dirty="0"/>
              <a:t>Kakali Kanjilal</a:t>
            </a:r>
          </a:p>
          <a:p>
            <a:r>
              <a:rPr lang="en-US" dirty="0"/>
              <a:t>Professor, OM &amp; QT</a:t>
            </a:r>
          </a:p>
          <a:p>
            <a:r>
              <a:rPr lang="en-US" dirty="0"/>
              <a:t>IMI New Delhi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762000"/>
          </a:xfrm>
        </p:spPr>
        <p:txBody>
          <a:bodyPr vert="horz" lIns="91440" tIns="45720" rIns="91440" bIns="45720" rtlCol="0" anchor="ctr">
            <a:normAutofit/>
          </a:bodyPr>
          <a:lstStyle/>
          <a:p>
            <a:r>
              <a:rPr lang="en-US" sz="4000" b="1" dirty="0"/>
              <a:t>VAR Estimation</a:t>
            </a:r>
          </a:p>
        </p:txBody>
      </p:sp>
      <p:sp>
        <p:nvSpPr>
          <p:cNvPr id="15363" name="Rectangle 3"/>
          <p:cNvSpPr>
            <a:spLocks noGrp="1" noChangeArrowheads="1"/>
          </p:cNvSpPr>
          <p:nvPr>
            <p:ph type="body" idx="1"/>
          </p:nvPr>
        </p:nvSpPr>
        <p:spPr>
          <a:xfrm>
            <a:off x="304800" y="762000"/>
            <a:ext cx="8686800" cy="5867400"/>
          </a:xfrm>
        </p:spPr>
        <p:txBody>
          <a:bodyPr>
            <a:noAutofit/>
          </a:bodyPr>
          <a:lstStyle/>
          <a:p>
            <a:pPr marL="0" indent="0">
              <a:lnSpc>
                <a:spcPct val="80000"/>
              </a:lnSpc>
              <a:buNone/>
            </a:pPr>
            <a:endParaRPr lang="en-US" sz="2400" dirty="0">
              <a:latin typeface="+mj-lt"/>
              <a:cs typeface="Times New Roman" pitchFamily="18" charset="0"/>
            </a:endParaRPr>
          </a:p>
          <a:p>
            <a:pPr>
              <a:lnSpc>
                <a:spcPct val="80000"/>
              </a:lnSpc>
            </a:pPr>
            <a:r>
              <a:rPr lang="en-US" sz="2400" dirty="0">
                <a:latin typeface="+mj-lt"/>
                <a:cs typeface="Times New Roman" pitchFamily="18" charset="0"/>
              </a:rPr>
              <a:t>One can estimate each of the above equations by OLS</a:t>
            </a:r>
          </a:p>
          <a:p>
            <a:pPr>
              <a:lnSpc>
                <a:spcPct val="80000"/>
              </a:lnSpc>
              <a:buNone/>
            </a:pPr>
            <a:r>
              <a:rPr lang="en-US" sz="2400" dirty="0">
                <a:latin typeface="+mj-lt"/>
                <a:cs typeface="Times New Roman" pitchFamily="18" charset="0"/>
              </a:rPr>
              <a:t>    As the explanatory variables are the same in each equation, the multivariate least squares estimator is equivalent to the Ordinary least squares estimator applied to each equation separately.</a:t>
            </a:r>
          </a:p>
          <a:p>
            <a:pPr>
              <a:lnSpc>
                <a:spcPct val="80000"/>
              </a:lnSpc>
            </a:pPr>
            <a:endParaRPr lang="en-US" sz="2400" dirty="0">
              <a:latin typeface="+mj-lt"/>
              <a:cs typeface="Times New Roman" pitchFamily="18" charset="0"/>
            </a:endParaRPr>
          </a:p>
          <a:p>
            <a:pPr>
              <a:lnSpc>
                <a:spcPct val="80000"/>
              </a:lnSpc>
            </a:pPr>
            <a:r>
              <a:rPr lang="en-US" sz="2400" dirty="0">
                <a:latin typeface="+mj-lt"/>
                <a:cs typeface="Times New Roman" pitchFamily="18" charset="0"/>
              </a:rPr>
              <a:t>One can also use SURE to estimate the two equations together</a:t>
            </a:r>
          </a:p>
          <a:p>
            <a:pPr>
              <a:lnSpc>
                <a:spcPct val="80000"/>
              </a:lnSpc>
            </a:pPr>
            <a:endParaRPr lang="en-US" sz="2400" dirty="0">
              <a:latin typeface="+mj-lt"/>
              <a:cs typeface="Times New Roman" pitchFamily="18" charset="0"/>
            </a:endParaRPr>
          </a:p>
          <a:p>
            <a:pPr>
              <a:lnSpc>
                <a:spcPct val="80000"/>
              </a:lnSpc>
            </a:pPr>
            <a:r>
              <a:rPr lang="en-US" sz="2400" dirty="0">
                <a:latin typeface="+mj-lt"/>
                <a:cs typeface="Times New Roman" pitchFamily="18" charset="0"/>
              </a:rPr>
              <a:t>However, each regression contains same no of lagged endogenous variables, OLS estimation of each equation separately produces identical estimates</a:t>
            </a:r>
          </a:p>
          <a:p>
            <a:pPr>
              <a:lnSpc>
                <a:spcPct val="80000"/>
              </a:lnSpc>
            </a:pPr>
            <a:endParaRPr lang="en-US" sz="2400" dirty="0">
              <a:latin typeface="+mj-lt"/>
              <a:cs typeface="Times New Roman" pitchFamily="18" charset="0"/>
            </a:endParaRPr>
          </a:p>
          <a:p>
            <a:pPr>
              <a:lnSpc>
                <a:spcPct val="80000"/>
              </a:lnSpc>
            </a:pPr>
            <a:r>
              <a:rPr lang="en-US" sz="2400" dirty="0">
                <a:latin typeface="+mj-lt"/>
                <a:cs typeface="Times New Roman" pitchFamily="18" charset="0"/>
              </a:rPr>
              <a:t>Before we estimate the VAR equations, one must specify the correct order of VAR in order to remove residual serial correlation</a:t>
            </a:r>
          </a:p>
          <a:p>
            <a:pPr>
              <a:lnSpc>
                <a:spcPct val="80000"/>
              </a:lnSpc>
            </a:pPr>
            <a:endParaRPr lang="en-US" sz="2400" dirty="0">
              <a:latin typeface="+mj-lt"/>
              <a:cs typeface="Times New Roman" pitchFamily="18" charset="0"/>
            </a:endParaRPr>
          </a:p>
          <a:p>
            <a:pPr>
              <a:lnSpc>
                <a:spcPct val="80000"/>
              </a:lnSpc>
            </a:pPr>
            <a:r>
              <a:rPr lang="en-US" sz="2400" dirty="0">
                <a:latin typeface="+mj-lt"/>
                <a:cs typeface="Times New Roman" pitchFamily="18" charset="0"/>
              </a:rPr>
              <a:t>AIC or SBC criteria can be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13513-0F8F-4080-97EA-DFD5B0BFC2FB}"/>
              </a:ext>
            </a:extLst>
          </p:cNvPr>
          <p:cNvSpPr/>
          <p:nvPr/>
        </p:nvSpPr>
        <p:spPr>
          <a:xfrm>
            <a:off x="152400" y="1752600"/>
            <a:ext cx="8839200" cy="461665"/>
          </a:xfrm>
          <a:prstGeom prst="rect">
            <a:avLst/>
          </a:prstGeom>
        </p:spPr>
        <p:txBody>
          <a:bodyPr wrap="square">
            <a:spAutoFit/>
          </a:bodyPr>
          <a:lstStyle/>
          <a:p>
            <a:r>
              <a:rPr lang="en-US" sz="2400" b="1" dirty="0">
                <a:solidFill>
                  <a:srgbClr val="356185"/>
                </a:solidFill>
                <a:latin typeface="Times New Roman" panose="02020603050405020304" pitchFamily="18" charset="0"/>
                <a:cs typeface="Times New Roman" panose="02020603050405020304" pitchFamily="18" charset="0"/>
              </a:rPr>
              <a:t>A VAR(2) Model of the Growth Rate of GDP and the Term Spread</a:t>
            </a:r>
            <a:endParaRPr lang="en-US" sz="2400" b="1" i="0" dirty="0">
              <a:solidFill>
                <a:srgbClr val="356185"/>
              </a:solidFill>
              <a:effectLst/>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76105FC4-7A8B-4EF4-A921-1F915A4E903B}"/>
              </a:ext>
            </a:extLst>
          </p:cNvPr>
          <p:cNvSpPr>
            <a:spLocks noChangeArrowheads="1"/>
          </p:cNvSpPr>
          <p:nvPr/>
        </p:nvSpPr>
        <p:spPr bwMode="auto">
          <a:xfrm>
            <a:off x="685800" y="2516831"/>
            <a:ext cx="830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GDPGR</a:t>
            </a:r>
            <a:r>
              <a:rPr kumimoji="0" lang="en-US" altLang="en-US" sz="2000" b="0" i="0" u="none" strike="noStrike" cap="none" normalizeH="0" baseline="-25000" dirty="0" err="1">
                <a:ln>
                  <a:noFill/>
                </a:ln>
                <a:solidFill>
                  <a:srgbClr val="333333"/>
                </a:solidFill>
                <a:effectLst/>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=β</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10</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+β</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11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GDPGR</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+β</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12</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GDPGR</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t−2</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+γ</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11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TSpread</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+γ</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12</a:t>
            </a:r>
            <a:r>
              <a:rPr lang="en-US" altLang="en-US" sz="2000" dirty="0">
                <a:solidFill>
                  <a:srgbClr val="333333"/>
                </a:solidFill>
                <a:latin typeface="Times New Roman" panose="02020603050405020304" pitchFamily="18" charset="0"/>
                <a:cs typeface="Times New Roman" panose="02020603050405020304" pitchFamily="18" charset="0"/>
              </a:rPr>
              <a:t> TSpread</a:t>
            </a:r>
            <a:r>
              <a:rPr lang="en-US" altLang="en-US" sz="2000" baseline="-25000" dirty="0">
                <a:solidFill>
                  <a:srgbClr val="333333"/>
                </a:solidFill>
                <a:latin typeface="Times New Roman" panose="02020603050405020304" pitchFamily="18" charset="0"/>
                <a:cs typeface="Times New Roman" panose="02020603050405020304" pitchFamily="18" charset="0"/>
              </a:rPr>
              <a:t>t−2</a:t>
            </a:r>
            <a:r>
              <a:rPr lang="en-US" altLang="en-US" sz="2000" dirty="0">
                <a:solidFill>
                  <a:srgbClr val="333333"/>
                </a:solidFill>
                <a:latin typeface="Times New Roman" panose="02020603050405020304" pitchFamily="18" charset="0"/>
                <a:cs typeface="Times New Roman" panose="02020603050405020304" pitchFamily="18" charset="0"/>
              </a:rPr>
              <a:t>+u</a:t>
            </a:r>
            <a:r>
              <a:rPr lang="en-US" altLang="en-US" sz="2000" baseline="-25000" dirty="0">
                <a:solidFill>
                  <a:srgbClr val="333333"/>
                </a:solidFill>
                <a:latin typeface="Times New Roman" panose="02020603050405020304" pitchFamily="18" charset="0"/>
                <a:cs typeface="Times New Roman" panose="02020603050405020304" pitchFamily="18" charset="0"/>
              </a:rPr>
              <a:t>1t</a:t>
            </a:r>
            <a:r>
              <a:rPr lang="en-US" altLang="en-US" sz="2000" dirty="0">
                <a:solidFill>
                  <a:srgbClr val="333333"/>
                </a:solidFill>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000" dirty="0" err="1">
                <a:solidFill>
                  <a:srgbClr val="333333"/>
                </a:solidFill>
                <a:latin typeface="Times New Roman" panose="02020603050405020304" pitchFamily="18" charset="0"/>
                <a:cs typeface="Times New Roman" panose="02020603050405020304" pitchFamily="18" charset="0"/>
              </a:rPr>
              <a:t>TSpread</a:t>
            </a:r>
            <a:r>
              <a:rPr lang="en-US" altLang="en-US" sz="2000" baseline="-25000" dirty="0" err="1">
                <a:solidFill>
                  <a:srgbClr val="333333"/>
                </a:solidFill>
                <a:latin typeface="Times New Roman" panose="02020603050405020304" pitchFamily="18" charset="0"/>
                <a:cs typeface="Times New Roman" panose="02020603050405020304" pitchFamily="18" charset="0"/>
              </a:rPr>
              <a:t>t</a:t>
            </a:r>
            <a:r>
              <a:rPr lang="en-US" altLang="en-US" sz="2000" dirty="0">
                <a:solidFill>
                  <a:srgbClr val="333333"/>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β</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20</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+β</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21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GDPGR</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+β</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22</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GDPGR</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t−2</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+γ</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21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TSpread</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t−1</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+γ</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22</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TSpread</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t−2</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+u</a:t>
            </a:r>
            <a:r>
              <a:rPr kumimoji="0" lang="en-US" altLang="en-US" sz="2000" b="0" i="0" u="none" strike="noStrike" cap="none" normalizeH="0" baseline="-25000" dirty="0">
                <a:ln>
                  <a:noFill/>
                </a:ln>
                <a:solidFill>
                  <a:srgbClr val="333333"/>
                </a:solidFill>
                <a:effectLst/>
                <a:latin typeface="Times New Roman" panose="02020603050405020304" pitchFamily="18" charset="0"/>
                <a:cs typeface="Times New Roman" panose="02020603050405020304" pitchFamily="18" charset="0"/>
              </a:rPr>
              <a:t>2t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47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42485FA4-6EAC-4281-AA7F-09D91B5A1B05}"/>
              </a:ext>
            </a:extLst>
          </p:cNvPr>
          <p:cNvSpPr>
            <a:spLocks noGrp="1" noChangeArrowheads="1"/>
          </p:cNvSpPr>
          <p:nvPr>
            <p:ph type="body" idx="1"/>
          </p:nvPr>
        </p:nvSpPr>
        <p:spPr>
          <a:xfrm>
            <a:off x="1371600" y="0"/>
            <a:ext cx="7772400" cy="6858000"/>
          </a:xfrm>
        </p:spPr>
        <p:txBody>
          <a:bodyPr/>
          <a:lstStyle/>
          <a:p>
            <a:pPr>
              <a:lnSpc>
                <a:spcPct val="80000"/>
              </a:lnSpc>
            </a:pPr>
            <a:endParaRPr lang="en-US" altLang="en-US" sz="800" dirty="0"/>
          </a:p>
          <a:p>
            <a:pPr>
              <a:lnSpc>
                <a:spcPct val="80000"/>
              </a:lnSpc>
            </a:pPr>
            <a:r>
              <a:rPr lang="en-US" altLang="en-US" sz="800" dirty="0"/>
              <a:t>			</a:t>
            </a:r>
          </a:p>
          <a:p>
            <a:pPr>
              <a:lnSpc>
                <a:spcPct val="80000"/>
              </a:lnSpc>
            </a:pPr>
            <a:r>
              <a:rPr lang="en-US" altLang="en-US" sz="800" dirty="0"/>
              <a:t>			</a:t>
            </a:r>
          </a:p>
          <a:p>
            <a:pPr>
              <a:lnSpc>
                <a:spcPct val="80000"/>
              </a:lnSpc>
            </a:pPr>
            <a:r>
              <a:rPr lang="en-US" altLang="en-US" sz="800" dirty="0"/>
              <a:t>	M1	R	</a:t>
            </a:r>
          </a:p>
          <a:p>
            <a:pPr>
              <a:lnSpc>
                <a:spcPct val="80000"/>
              </a:lnSpc>
            </a:pPr>
            <a:r>
              <a:rPr lang="en-US" altLang="en-US" sz="800" dirty="0"/>
              <a:t>			</a:t>
            </a:r>
          </a:p>
          <a:p>
            <a:pPr>
              <a:lnSpc>
                <a:spcPct val="80000"/>
              </a:lnSpc>
            </a:pPr>
            <a:r>
              <a:rPr lang="en-US" altLang="en-US" sz="800" dirty="0"/>
              <a:t>			</a:t>
            </a:r>
          </a:p>
          <a:p>
            <a:pPr>
              <a:lnSpc>
                <a:spcPct val="80000"/>
              </a:lnSpc>
            </a:pPr>
            <a:r>
              <a:rPr lang="en-US" altLang="en-US" sz="800" dirty="0"/>
              <a:t>M1(-1)	 1.076738	 0.001282	</a:t>
            </a:r>
          </a:p>
          <a:p>
            <a:pPr>
              <a:lnSpc>
                <a:spcPct val="80000"/>
              </a:lnSpc>
            </a:pPr>
            <a:r>
              <a:rPr lang="en-US" altLang="en-US" sz="800" dirty="0"/>
              <a:t>	 (0.20174)	 (0.00067)	</a:t>
            </a:r>
          </a:p>
          <a:p>
            <a:pPr>
              <a:lnSpc>
                <a:spcPct val="80000"/>
              </a:lnSpc>
            </a:pPr>
            <a:r>
              <a:rPr lang="en-US" altLang="en-US" sz="800" dirty="0"/>
              <a:t>	[ 5.33734]	[ 1.90082]	</a:t>
            </a:r>
          </a:p>
          <a:p>
            <a:pPr>
              <a:lnSpc>
                <a:spcPct val="80000"/>
              </a:lnSpc>
            </a:pPr>
            <a:r>
              <a:rPr lang="en-US" altLang="en-US" sz="800" dirty="0"/>
              <a:t>			</a:t>
            </a:r>
          </a:p>
          <a:p>
            <a:pPr>
              <a:lnSpc>
                <a:spcPct val="80000"/>
              </a:lnSpc>
            </a:pPr>
            <a:r>
              <a:rPr lang="en-US" altLang="en-US" sz="800" dirty="0"/>
              <a:t>M1(-2)	 0.173432	-0.002140	</a:t>
            </a:r>
          </a:p>
          <a:p>
            <a:pPr>
              <a:lnSpc>
                <a:spcPct val="80000"/>
              </a:lnSpc>
            </a:pPr>
            <a:r>
              <a:rPr lang="en-US" altLang="en-US" sz="800" dirty="0"/>
              <a:t>	 (0.31444)	 (0.00105)	</a:t>
            </a:r>
          </a:p>
          <a:p>
            <a:pPr>
              <a:lnSpc>
                <a:spcPct val="80000"/>
              </a:lnSpc>
            </a:pPr>
            <a:r>
              <a:rPr lang="en-US" altLang="en-US" sz="800" dirty="0"/>
              <a:t>	[ 0.55156]	[-2.03583]	</a:t>
            </a:r>
          </a:p>
          <a:p>
            <a:pPr>
              <a:lnSpc>
                <a:spcPct val="80000"/>
              </a:lnSpc>
            </a:pPr>
            <a:r>
              <a:rPr lang="en-US" altLang="en-US" sz="800" dirty="0"/>
              <a:t>			</a:t>
            </a:r>
          </a:p>
          <a:p>
            <a:pPr>
              <a:lnSpc>
                <a:spcPct val="80000"/>
              </a:lnSpc>
            </a:pPr>
            <a:r>
              <a:rPr lang="en-US" altLang="en-US" sz="800" dirty="0"/>
              <a:t>M1(-3)	-0.366464	 0.002176	</a:t>
            </a:r>
          </a:p>
          <a:p>
            <a:pPr>
              <a:lnSpc>
                <a:spcPct val="80000"/>
              </a:lnSpc>
            </a:pPr>
            <a:r>
              <a:rPr lang="en-US" altLang="en-US" sz="800" dirty="0"/>
              <a:t>	 (0.34687)	 (0.00116)	</a:t>
            </a:r>
          </a:p>
          <a:p>
            <a:pPr>
              <a:lnSpc>
                <a:spcPct val="80000"/>
              </a:lnSpc>
            </a:pPr>
            <a:r>
              <a:rPr lang="en-US" altLang="en-US" sz="800" dirty="0"/>
              <a:t>	[-1.05647]	[ 1.87698]	</a:t>
            </a:r>
          </a:p>
          <a:p>
            <a:pPr>
              <a:lnSpc>
                <a:spcPct val="80000"/>
              </a:lnSpc>
            </a:pPr>
            <a:r>
              <a:rPr lang="en-US" altLang="en-US" sz="800" dirty="0"/>
              <a:t>			</a:t>
            </a:r>
          </a:p>
          <a:p>
            <a:pPr>
              <a:lnSpc>
                <a:spcPct val="80000"/>
              </a:lnSpc>
            </a:pPr>
            <a:r>
              <a:rPr lang="en-US" altLang="en-US" sz="800" dirty="0"/>
              <a:t>M1(-4)	 0.077602	-0.001479	</a:t>
            </a:r>
          </a:p>
          <a:p>
            <a:pPr>
              <a:lnSpc>
                <a:spcPct val="80000"/>
              </a:lnSpc>
            </a:pPr>
            <a:r>
              <a:rPr lang="en-US" altLang="en-US" sz="800" dirty="0"/>
              <a:t>	 (0.20789)	 (0.00069)	</a:t>
            </a:r>
          </a:p>
          <a:p>
            <a:pPr>
              <a:lnSpc>
                <a:spcPct val="80000"/>
              </a:lnSpc>
            </a:pPr>
            <a:r>
              <a:rPr lang="en-US" altLang="en-US" sz="800" dirty="0"/>
              <a:t>	[ 0.37329]	[-2.12854]	</a:t>
            </a:r>
          </a:p>
          <a:p>
            <a:pPr>
              <a:lnSpc>
                <a:spcPct val="80000"/>
              </a:lnSpc>
            </a:pPr>
            <a:r>
              <a:rPr lang="en-US" altLang="en-US" sz="800" dirty="0"/>
              <a:t>			</a:t>
            </a:r>
          </a:p>
          <a:p>
            <a:pPr>
              <a:lnSpc>
                <a:spcPct val="80000"/>
              </a:lnSpc>
            </a:pPr>
            <a:r>
              <a:rPr lang="en-US" altLang="en-US" sz="800" dirty="0"/>
              <a:t>R(-1)	-275.0290	 1.139310	</a:t>
            </a:r>
          </a:p>
          <a:p>
            <a:pPr>
              <a:lnSpc>
                <a:spcPct val="80000"/>
              </a:lnSpc>
            </a:pPr>
            <a:r>
              <a:rPr lang="en-US" altLang="en-US" sz="800" dirty="0"/>
              <a:t>	 (57.2174)	 (0.19127)	</a:t>
            </a:r>
          </a:p>
          <a:p>
            <a:pPr>
              <a:lnSpc>
                <a:spcPct val="80000"/>
              </a:lnSpc>
            </a:pPr>
            <a:r>
              <a:rPr lang="en-US" altLang="en-US" sz="800" dirty="0"/>
              <a:t>	[-4.80674]	[ 5.95670]	</a:t>
            </a:r>
          </a:p>
          <a:p>
            <a:pPr>
              <a:lnSpc>
                <a:spcPct val="80000"/>
              </a:lnSpc>
            </a:pPr>
            <a:r>
              <a:rPr lang="en-US" altLang="en-US" sz="800" dirty="0"/>
              <a:t>			</a:t>
            </a:r>
          </a:p>
          <a:p>
            <a:pPr>
              <a:lnSpc>
                <a:spcPct val="80000"/>
              </a:lnSpc>
            </a:pPr>
            <a:r>
              <a:rPr lang="en-US" altLang="en-US" sz="800" dirty="0"/>
              <a:t>R(-2)	 227.1744	-0.309056	</a:t>
            </a:r>
          </a:p>
          <a:p>
            <a:pPr>
              <a:lnSpc>
                <a:spcPct val="80000"/>
              </a:lnSpc>
            </a:pPr>
            <a:r>
              <a:rPr lang="en-US" altLang="en-US" sz="800" dirty="0"/>
              <a:t>	 (95.3948)	 (0.31888)	</a:t>
            </a:r>
          </a:p>
          <a:p>
            <a:pPr>
              <a:lnSpc>
                <a:spcPct val="80000"/>
              </a:lnSpc>
            </a:pPr>
            <a:r>
              <a:rPr lang="en-US" altLang="en-US" sz="800" dirty="0"/>
              <a:t>	[ 2.38141]	[-0.96918]	</a:t>
            </a:r>
          </a:p>
          <a:p>
            <a:pPr>
              <a:lnSpc>
                <a:spcPct val="80000"/>
              </a:lnSpc>
            </a:pPr>
            <a:r>
              <a:rPr lang="en-US" altLang="en-US" sz="800" dirty="0"/>
              <a:t>			</a:t>
            </a:r>
          </a:p>
          <a:p>
            <a:pPr>
              <a:lnSpc>
                <a:spcPct val="80000"/>
              </a:lnSpc>
            </a:pPr>
            <a:r>
              <a:rPr lang="en-US" altLang="en-US" sz="800" dirty="0"/>
              <a:t>R(-3)	 8.511942	 0.052365	</a:t>
            </a:r>
          </a:p>
          <a:p>
            <a:pPr>
              <a:lnSpc>
                <a:spcPct val="80000"/>
              </a:lnSpc>
            </a:pPr>
            <a:r>
              <a:rPr lang="en-US" altLang="en-US" sz="800" dirty="0"/>
              <a:t>	 (96.9177)	 (0.32397)	</a:t>
            </a:r>
          </a:p>
          <a:p>
            <a:pPr>
              <a:lnSpc>
                <a:spcPct val="80000"/>
              </a:lnSpc>
            </a:pPr>
            <a:r>
              <a:rPr lang="en-US" altLang="en-US" sz="800" dirty="0"/>
              <a:t>	[ 0.08783]	[ 0.16163]	</a:t>
            </a:r>
          </a:p>
          <a:p>
            <a:pPr>
              <a:lnSpc>
                <a:spcPct val="80000"/>
              </a:lnSpc>
            </a:pPr>
            <a:r>
              <a:rPr lang="en-US" altLang="en-US" sz="800" dirty="0"/>
              <a:t>			</a:t>
            </a:r>
          </a:p>
          <a:p>
            <a:pPr>
              <a:lnSpc>
                <a:spcPct val="80000"/>
              </a:lnSpc>
            </a:pPr>
            <a:r>
              <a:rPr lang="en-US" altLang="en-US" sz="800" dirty="0"/>
              <a:t>R(-4)	-50.19906	 0.001073	</a:t>
            </a:r>
          </a:p>
          <a:p>
            <a:pPr>
              <a:lnSpc>
                <a:spcPct val="80000"/>
              </a:lnSpc>
            </a:pPr>
            <a:r>
              <a:rPr lang="en-US" altLang="en-US" sz="800" dirty="0"/>
              <a:t>	 (64.7554)	 (0.21646)	</a:t>
            </a:r>
          </a:p>
          <a:p>
            <a:pPr>
              <a:lnSpc>
                <a:spcPct val="80000"/>
              </a:lnSpc>
            </a:pPr>
            <a:r>
              <a:rPr lang="en-US" altLang="en-US" sz="800" dirty="0"/>
              <a:t>	[-0.77521]	[ 0.00496]	</a:t>
            </a:r>
          </a:p>
          <a:p>
            <a:pPr>
              <a:lnSpc>
                <a:spcPct val="80000"/>
              </a:lnSpc>
            </a:pPr>
            <a:r>
              <a:rPr lang="en-US" altLang="en-US" sz="800" dirty="0"/>
              <a:t>			</a:t>
            </a:r>
          </a:p>
          <a:p>
            <a:pPr>
              <a:lnSpc>
                <a:spcPct val="80000"/>
              </a:lnSpc>
            </a:pPr>
            <a:r>
              <a:rPr lang="en-US" altLang="en-US" sz="800" dirty="0"/>
              <a:t>C	 2413.824	 4.919031	</a:t>
            </a:r>
          </a:p>
          <a:p>
            <a:pPr>
              <a:lnSpc>
                <a:spcPct val="80000"/>
              </a:lnSpc>
            </a:pPr>
            <a:r>
              <a:rPr lang="en-US" altLang="en-US" sz="800" dirty="0"/>
              <a:t>	 (1622.65)	 (5.42416)	</a:t>
            </a:r>
          </a:p>
          <a:p>
            <a:pPr>
              <a:lnSpc>
                <a:spcPct val="80000"/>
              </a:lnSpc>
            </a:pPr>
            <a:r>
              <a:rPr lang="en-US" altLang="en-US" sz="800" dirty="0"/>
              <a:t>	[ 1.48758]	[ 0.90687]	</a:t>
            </a:r>
          </a:p>
          <a:p>
            <a:pPr>
              <a:lnSpc>
                <a:spcPct val="80000"/>
              </a:lnSpc>
            </a:pPr>
            <a:r>
              <a:rPr lang="en-US" altLang="en-US" sz="800" dirty="0"/>
              <a:t>			</a:t>
            </a:r>
          </a:p>
          <a:p>
            <a:pPr>
              <a:lnSpc>
                <a:spcPct val="80000"/>
              </a:lnSpc>
            </a:pPr>
            <a:r>
              <a:rPr lang="en-US" altLang="en-US" sz="800" dirty="0"/>
              <a:t>			</a:t>
            </a:r>
          </a:p>
          <a:p>
            <a:pPr>
              <a:lnSpc>
                <a:spcPct val="80000"/>
              </a:lnSpc>
            </a:pPr>
            <a:r>
              <a:rPr lang="en-US" altLang="en-US" sz="800" dirty="0"/>
              <a:t> R-squared	 0.988154	 0.852889	</a:t>
            </a:r>
          </a:p>
          <a:p>
            <a:pPr>
              <a:lnSpc>
                <a:spcPct val="80000"/>
              </a:lnSpc>
            </a:pPr>
            <a:r>
              <a:rPr lang="en-US" altLang="en-US" sz="800" dirty="0"/>
              <a:t> Adj. R-squared	 0.984034	 0.801721	</a:t>
            </a:r>
          </a:p>
          <a:p>
            <a:pPr>
              <a:lnSpc>
                <a:spcPct val="80000"/>
              </a:lnSpc>
            </a:pPr>
            <a:r>
              <a:rPr lang="en-US" altLang="en-US" sz="800" dirty="0"/>
              <a:t> Sum sq. </a:t>
            </a:r>
            <a:r>
              <a:rPr lang="en-US" altLang="en-US" sz="800" dirty="0" err="1"/>
              <a:t>resids</a:t>
            </a:r>
            <a:r>
              <a:rPr lang="en-US" altLang="en-US" sz="800" dirty="0"/>
              <a:t>	 4820241.	 53.86238	</a:t>
            </a:r>
          </a:p>
          <a:p>
            <a:pPr>
              <a:lnSpc>
                <a:spcPct val="80000"/>
              </a:lnSpc>
            </a:pPr>
            <a:r>
              <a:rPr lang="en-US" altLang="en-US" sz="800" dirty="0"/>
              <a:t> S.E. equation	 457.7944	 1.530308	</a:t>
            </a:r>
          </a:p>
          <a:p>
            <a:pPr>
              <a:lnSpc>
                <a:spcPct val="80000"/>
              </a:lnSpc>
            </a:pPr>
            <a:r>
              <a:rPr lang="en-US" altLang="en-US" sz="800" dirty="0"/>
              <a:t> F-statistic	 239.8315	 16.66813	</a:t>
            </a:r>
          </a:p>
          <a:p>
            <a:pPr>
              <a:lnSpc>
                <a:spcPct val="80000"/>
              </a:lnSpc>
            </a:pPr>
            <a:r>
              <a:rPr lang="en-US" altLang="en-US" sz="800" dirty="0"/>
              <a:t> Log likelihood	-236.1676	-53.73717	</a:t>
            </a:r>
          </a:p>
          <a:p>
            <a:pPr>
              <a:lnSpc>
                <a:spcPct val="80000"/>
              </a:lnSpc>
            </a:pPr>
            <a:r>
              <a:rPr lang="en-US" altLang="en-US" sz="800" dirty="0"/>
              <a:t> Akaike AIC	 15.32298	 3.921073	</a:t>
            </a:r>
          </a:p>
          <a:p>
            <a:pPr>
              <a:lnSpc>
                <a:spcPct val="80000"/>
              </a:lnSpc>
            </a:pPr>
            <a:br>
              <a:rPr lang="en-US" altLang="en-US" sz="800" dirty="0"/>
            </a:br>
            <a:endParaRPr lang="en-US" altLang="en-US" sz="800" dirty="0"/>
          </a:p>
        </p:txBody>
      </p:sp>
      <p:sp>
        <p:nvSpPr>
          <p:cNvPr id="3" name="Rectangle 2">
            <a:extLst>
              <a:ext uri="{FF2B5EF4-FFF2-40B4-BE49-F238E27FC236}">
                <a16:creationId xmlns:a16="http://schemas.microsoft.com/office/drawing/2014/main" id="{10FD1854-4594-4BDC-BF32-AC831C640984}"/>
              </a:ext>
            </a:extLst>
          </p:cNvPr>
          <p:cNvSpPr/>
          <p:nvPr/>
        </p:nvSpPr>
        <p:spPr>
          <a:xfrm>
            <a:off x="4953000" y="1752600"/>
            <a:ext cx="4038600" cy="830997"/>
          </a:xfrm>
          <a:prstGeom prst="rect">
            <a:avLst/>
          </a:prstGeom>
        </p:spPr>
        <p:txBody>
          <a:bodyPr wrap="square">
            <a:spAutoFit/>
          </a:bodyPr>
          <a:lstStyle/>
          <a:p>
            <a:r>
              <a:rPr lang="en-US" sz="2400" b="1" dirty="0">
                <a:solidFill>
                  <a:srgbClr val="356185"/>
                </a:solidFill>
                <a:latin typeface="Times New Roman" panose="02020603050405020304" pitchFamily="18" charset="0"/>
                <a:cs typeface="Times New Roman" panose="02020603050405020304" pitchFamily="18" charset="0"/>
              </a:rPr>
              <a:t>A VAR(4) Model of Money Supply and Interest Rates</a:t>
            </a:r>
            <a:endParaRPr lang="en-US" sz="2400" b="1" i="0" dirty="0">
              <a:solidFill>
                <a:srgbClr val="356185"/>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2821CAA3-3D66-4ADA-8ED3-2BB092F8780A}"/>
              </a:ext>
            </a:extLst>
          </p:cNvPr>
          <p:cNvSpPr>
            <a:spLocks noGrp="1" noChangeArrowheads="1"/>
          </p:cNvSpPr>
          <p:nvPr>
            <p:ph type="body" idx="1"/>
          </p:nvPr>
        </p:nvSpPr>
        <p:spPr>
          <a:xfrm>
            <a:off x="1600200" y="0"/>
            <a:ext cx="7315200" cy="6858000"/>
          </a:xfrm>
        </p:spPr>
        <p:txBody>
          <a:bodyPr/>
          <a:lstStyle/>
          <a:p>
            <a:pPr>
              <a:lnSpc>
                <a:spcPct val="80000"/>
              </a:lnSpc>
            </a:pPr>
            <a:endParaRPr lang="en-US" altLang="en-US" sz="1200" dirty="0"/>
          </a:p>
          <a:p>
            <a:pPr>
              <a:lnSpc>
                <a:spcPct val="80000"/>
              </a:lnSpc>
            </a:pPr>
            <a:r>
              <a:rPr lang="en-US" altLang="en-US" sz="1200" dirty="0"/>
              <a:t>			</a:t>
            </a:r>
          </a:p>
          <a:p>
            <a:pPr>
              <a:lnSpc>
                <a:spcPct val="80000"/>
              </a:lnSpc>
            </a:pPr>
            <a:r>
              <a:rPr lang="en-US" altLang="en-US" sz="1200" dirty="0"/>
              <a:t>			</a:t>
            </a:r>
          </a:p>
          <a:p>
            <a:pPr>
              <a:lnSpc>
                <a:spcPct val="80000"/>
              </a:lnSpc>
            </a:pPr>
            <a:r>
              <a:rPr lang="en-US" altLang="en-US" sz="1200" dirty="0"/>
              <a:t>	M1	R	</a:t>
            </a:r>
            <a:endParaRPr lang="en-US" altLang="en-US" sz="2000" b="1" dirty="0"/>
          </a:p>
          <a:p>
            <a:pPr>
              <a:lnSpc>
                <a:spcPct val="80000"/>
              </a:lnSpc>
            </a:pPr>
            <a:r>
              <a:rPr lang="en-US" altLang="en-US" sz="1200" dirty="0"/>
              <a:t>			</a:t>
            </a:r>
          </a:p>
          <a:p>
            <a:pPr>
              <a:lnSpc>
                <a:spcPct val="80000"/>
              </a:lnSpc>
            </a:pPr>
            <a:r>
              <a:rPr lang="en-US" altLang="en-US" sz="1200" dirty="0"/>
              <a:t>			</a:t>
            </a:r>
          </a:p>
          <a:p>
            <a:pPr>
              <a:lnSpc>
                <a:spcPct val="80000"/>
              </a:lnSpc>
            </a:pPr>
            <a:r>
              <a:rPr lang="en-US" altLang="en-US" sz="1200" dirty="0"/>
              <a:t>M1(-1)	 1.037538	 0.001091	</a:t>
            </a:r>
          </a:p>
          <a:p>
            <a:pPr>
              <a:lnSpc>
                <a:spcPct val="80000"/>
              </a:lnSpc>
            </a:pPr>
            <a:r>
              <a:rPr lang="en-US" altLang="en-US" sz="1200" dirty="0"/>
              <a:t>	 (0.16048)	 (0.00059)	</a:t>
            </a:r>
          </a:p>
          <a:p>
            <a:pPr>
              <a:lnSpc>
                <a:spcPct val="80000"/>
              </a:lnSpc>
            </a:pPr>
            <a:r>
              <a:rPr lang="en-US" altLang="en-US" sz="1200" dirty="0"/>
              <a:t>	[ 6.46509]	[ 1.85825]	</a:t>
            </a:r>
          </a:p>
          <a:p>
            <a:pPr>
              <a:lnSpc>
                <a:spcPct val="80000"/>
              </a:lnSpc>
            </a:pPr>
            <a:r>
              <a:rPr lang="en-US" altLang="en-US" sz="1200" dirty="0"/>
              <a:t>			</a:t>
            </a:r>
          </a:p>
          <a:p>
            <a:pPr>
              <a:lnSpc>
                <a:spcPct val="80000"/>
              </a:lnSpc>
            </a:pPr>
            <a:r>
              <a:rPr lang="en-US" altLang="en-US" sz="1200" dirty="0"/>
              <a:t>M1(-2)	-0.044662	-0.001255	</a:t>
            </a:r>
          </a:p>
          <a:p>
            <a:pPr>
              <a:lnSpc>
                <a:spcPct val="80000"/>
              </a:lnSpc>
            </a:pPr>
            <a:r>
              <a:rPr lang="en-US" altLang="en-US" sz="1200" dirty="0"/>
              <a:t>	 (0.15591)	 (0.00057)	</a:t>
            </a:r>
          </a:p>
          <a:p>
            <a:pPr>
              <a:lnSpc>
                <a:spcPct val="80000"/>
              </a:lnSpc>
            </a:pPr>
            <a:r>
              <a:rPr lang="en-US" altLang="en-US" sz="1200" dirty="0"/>
              <a:t>	[-0.28646]	[-2.19871]	</a:t>
            </a:r>
          </a:p>
          <a:p>
            <a:pPr>
              <a:lnSpc>
                <a:spcPct val="80000"/>
              </a:lnSpc>
            </a:pPr>
            <a:r>
              <a:rPr lang="en-US" altLang="en-US" sz="1200" dirty="0"/>
              <a:t>			</a:t>
            </a:r>
          </a:p>
          <a:p>
            <a:pPr>
              <a:lnSpc>
                <a:spcPct val="80000"/>
              </a:lnSpc>
            </a:pPr>
            <a:r>
              <a:rPr lang="en-US" altLang="en-US" sz="1200" dirty="0"/>
              <a:t>R(-1)	-234.8848	 1.069082	</a:t>
            </a:r>
          </a:p>
          <a:p>
            <a:pPr>
              <a:lnSpc>
                <a:spcPct val="80000"/>
              </a:lnSpc>
            </a:pPr>
            <a:r>
              <a:rPr lang="en-US" altLang="en-US" sz="1200" dirty="0"/>
              <a:t>	 (45.5223)	 (0.16660)	</a:t>
            </a:r>
          </a:p>
          <a:p>
            <a:pPr>
              <a:lnSpc>
                <a:spcPct val="80000"/>
              </a:lnSpc>
            </a:pPr>
            <a:r>
              <a:rPr lang="en-US" altLang="en-US" sz="1200" dirty="0"/>
              <a:t>	[-5.15977]	[ 6.41709]	</a:t>
            </a:r>
          </a:p>
          <a:p>
            <a:pPr>
              <a:lnSpc>
                <a:spcPct val="80000"/>
              </a:lnSpc>
            </a:pPr>
            <a:r>
              <a:rPr lang="en-US" altLang="en-US" sz="1200" dirty="0"/>
              <a:t>			</a:t>
            </a:r>
          </a:p>
          <a:p>
            <a:pPr>
              <a:lnSpc>
                <a:spcPct val="80000"/>
              </a:lnSpc>
            </a:pPr>
            <a:r>
              <a:rPr lang="en-US" altLang="en-US" sz="1200" dirty="0"/>
              <a:t>R(-2)	 160.1559	-0.223365	</a:t>
            </a:r>
          </a:p>
          <a:p>
            <a:pPr>
              <a:lnSpc>
                <a:spcPct val="80000"/>
              </a:lnSpc>
            </a:pPr>
            <a:r>
              <a:rPr lang="en-US" altLang="en-US" sz="1200" dirty="0"/>
              <a:t>	 (48.5283)	 (0.17760)	</a:t>
            </a:r>
          </a:p>
          <a:p>
            <a:pPr>
              <a:lnSpc>
                <a:spcPct val="80000"/>
              </a:lnSpc>
            </a:pPr>
            <a:r>
              <a:rPr lang="en-US" altLang="en-US" sz="1200" dirty="0"/>
              <a:t>	[ 3.30026]	[-1.25768]	</a:t>
            </a:r>
          </a:p>
          <a:p>
            <a:pPr>
              <a:lnSpc>
                <a:spcPct val="80000"/>
              </a:lnSpc>
            </a:pPr>
            <a:r>
              <a:rPr lang="en-US" altLang="en-US" sz="1200" dirty="0"/>
              <a:t>			</a:t>
            </a:r>
          </a:p>
          <a:p>
            <a:pPr>
              <a:lnSpc>
                <a:spcPct val="80000"/>
              </a:lnSpc>
            </a:pPr>
            <a:r>
              <a:rPr lang="en-US" altLang="en-US" sz="1200" dirty="0"/>
              <a:t>C	 1451.976	 5.796446	</a:t>
            </a:r>
          </a:p>
          <a:p>
            <a:pPr>
              <a:lnSpc>
                <a:spcPct val="80000"/>
              </a:lnSpc>
            </a:pPr>
            <a:r>
              <a:rPr lang="en-US" altLang="en-US" sz="1200" dirty="0"/>
              <a:t>	 (1185.59)	 (4.33894)	</a:t>
            </a:r>
          </a:p>
          <a:p>
            <a:pPr>
              <a:lnSpc>
                <a:spcPct val="80000"/>
              </a:lnSpc>
            </a:pPr>
            <a:r>
              <a:rPr lang="en-US" altLang="en-US" sz="1200" dirty="0"/>
              <a:t>	[ 1.22468]	[ 1.33591]	</a:t>
            </a:r>
          </a:p>
          <a:p>
            <a:pPr>
              <a:lnSpc>
                <a:spcPct val="80000"/>
              </a:lnSpc>
            </a:pPr>
            <a:r>
              <a:rPr lang="en-US" altLang="en-US" sz="1200" dirty="0"/>
              <a:t>			</a:t>
            </a:r>
          </a:p>
          <a:p>
            <a:pPr>
              <a:lnSpc>
                <a:spcPct val="80000"/>
              </a:lnSpc>
            </a:pPr>
            <a:r>
              <a:rPr lang="en-US" altLang="en-US" sz="1200" dirty="0"/>
              <a:t>			</a:t>
            </a:r>
          </a:p>
          <a:p>
            <a:pPr>
              <a:lnSpc>
                <a:spcPct val="80000"/>
              </a:lnSpc>
            </a:pPr>
            <a:r>
              <a:rPr lang="en-US" altLang="en-US" sz="1200" dirty="0"/>
              <a:t> R-squared	 0.988198	 0.806661	</a:t>
            </a:r>
          </a:p>
          <a:p>
            <a:pPr>
              <a:lnSpc>
                <a:spcPct val="80000"/>
              </a:lnSpc>
            </a:pPr>
            <a:r>
              <a:rPr lang="en-US" altLang="en-US" sz="1200" dirty="0"/>
              <a:t> Adj. R-squared	 0.986571	 0.779993	</a:t>
            </a:r>
          </a:p>
          <a:p>
            <a:pPr>
              <a:lnSpc>
                <a:spcPct val="80000"/>
              </a:lnSpc>
            </a:pPr>
            <a:r>
              <a:rPr lang="en-US" altLang="en-US" sz="1200" dirty="0"/>
              <a:t> Sum sq. </a:t>
            </a:r>
            <a:r>
              <a:rPr lang="en-US" altLang="en-US" sz="1200" dirty="0" err="1"/>
              <a:t>resids</a:t>
            </a:r>
            <a:r>
              <a:rPr lang="en-US" altLang="en-US" sz="1200" dirty="0"/>
              <a:t>	 5373508.	 71.97045	</a:t>
            </a:r>
          </a:p>
          <a:p>
            <a:pPr>
              <a:lnSpc>
                <a:spcPct val="80000"/>
              </a:lnSpc>
            </a:pPr>
            <a:r>
              <a:rPr lang="en-US" altLang="en-US" sz="1200" dirty="0"/>
              <a:t> S.E. equation	 430.4572	 1.575354	</a:t>
            </a:r>
          </a:p>
          <a:p>
            <a:pPr>
              <a:lnSpc>
                <a:spcPct val="80000"/>
              </a:lnSpc>
            </a:pPr>
            <a:r>
              <a:rPr lang="en-US" altLang="en-US" sz="1200" dirty="0"/>
              <a:t> F-statistic	 607.0723	 30.24882	</a:t>
            </a:r>
          </a:p>
          <a:p>
            <a:pPr>
              <a:lnSpc>
                <a:spcPct val="80000"/>
              </a:lnSpc>
            </a:pPr>
            <a:r>
              <a:rPr lang="en-US" altLang="en-US" sz="1200" dirty="0"/>
              <a:t> Log likelihood	-251.7446	-60.99213	</a:t>
            </a:r>
          </a:p>
          <a:p>
            <a:pPr>
              <a:lnSpc>
                <a:spcPct val="80000"/>
              </a:lnSpc>
            </a:pPr>
            <a:r>
              <a:rPr lang="en-US" altLang="en-US" sz="1200" dirty="0"/>
              <a:t> Akaike AIC	 15.10263	 3.881890	</a:t>
            </a:r>
          </a:p>
          <a:p>
            <a:pPr>
              <a:lnSpc>
                <a:spcPct val="80000"/>
              </a:lnSpc>
            </a:pPr>
            <a:br>
              <a:rPr lang="en-US" altLang="en-US" sz="1200" dirty="0"/>
            </a:br>
            <a:endParaRPr lang="en-US" altLang="en-US" sz="1200" dirty="0"/>
          </a:p>
        </p:txBody>
      </p:sp>
      <p:sp>
        <p:nvSpPr>
          <p:cNvPr id="3" name="Rectangle 2">
            <a:extLst>
              <a:ext uri="{FF2B5EF4-FFF2-40B4-BE49-F238E27FC236}">
                <a16:creationId xmlns:a16="http://schemas.microsoft.com/office/drawing/2014/main" id="{54B9D7F4-D25E-4356-8C92-787D32E2AF0A}"/>
              </a:ext>
            </a:extLst>
          </p:cNvPr>
          <p:cNvSpPr/>
          <p:nvPr/>
        </p:nvSpPr>
        <p:spPr>
          <a:xfrm>
            <a:off x="4953000" y="1752600"/>
            <a:ext cx="4038600" cy="830997"/>
          </a:xfrm>
          <a:prstGeom prst="rect">
            <a:avLst/>
          </a:prstGeom>
        </p:spPr>
        <p:txBody>
          <a:bodyPr wrap="square">
            <a:spAutoFit/>
          </a:bodyPr>
          <a:lstStyle/>
          <a:p>
            <a:r>
              <a:rPr lang="en-US" sz="2400" b="1" dirty="0">
                <a:solidFill>
                  <a:srgbClr val="356185"/>
                </a:solidFill>
                <a:latin typeface="Times New Roman" panose="02020603050405020304" pitchFamily="18" charset="0"/>
                <a:cs typeface="Times New Roman" panose="02020603050405020304" pitchFamily="18" charset="0"/>
              </a:rPr>
              <a:t>A VAR(2) Model of Money Supply and Interest Rates</a:t>
            </a:r>
            <a:endParaRPr lang="en-US" sz="2400" b="1" i="0" dirty="0">
              <a:solidFill>
                <a:srgbClr val="356185"/>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915400" cy="838200"/>
          </a:xfrm>
        </p:spPr>
        <p:txBody>
          <a:bodyPr vert="horz" lIns="91440" tIns="45720" rIns="91440" bIns="45720" rtlCol="0" anchor="ctr">
            <a:normAutofit/>
          </a:bodyPr>
          <a:lstStyle/>
          <a:p>
            <a:r>
              <a:rPr lang="en-US" sz="4000" b="1" dirty="0"/>
              <a:t>VAR Estimation Issues</a:t>
            </a:r>
          </a:p>
        </p:txBody>
      </p:sp>
      <p:sp>
        <p:nvSpPr>
          <p:cNvPr id="14339" name="Rectangle 3"/>
          <p:cNvSpPr>
            <a:spLocks noGrp="1" noChangeArrowheads="1"/>
          </p:cNvSpPr>
          <p:nvPr>
            <p:ph type="body" idx="1"/>
          </p:nvPr>
        </p:nvSpPr>
        <p:spPr>
          <a:xfrm>
            <a:off x="419100" y="1295400"/>
            <a:ext cx="8534400" cy="4572000"/>
          </a:xfrm>
        </p:spPr>
        <p:txBody>
          <a:bodyPr>
            <a:noAutofit/>
          </a:bodyPr>
          <a:lstStyle/>
          <a:p>
            <a:pPr>
              <a:lnSpc>
                <a:spcPct val="80000"/>
              </a:lnSpc>
            </a:pPr>
            <a:r>
              <a:rPr lang="en-US" sz="2400" dirty="0">
                <a:latin typeface="+mj-lt"/>
              </a:rPr>
              <a:t>In practice it is not possible to avoid imposing some prior restrictions on a VAR system</a:t>
            </a:r>
          </a:p>
          <a:p>
            <a:pPr>
              <a:lnSpc>
                <a:spcPct val="80000"/>
              </a:lnSpc>
            </a:pPr>
            <a:endParaRPr lang="en-US" sz="2400" dirty="0">
              <a:latin typeface="+mj-lt"/>
            </a:endParaRPr>
          </a:p>
          <a:p>
            <a:pPr>
              <a:lnSpc>
                <a:spcPct val="80000"/>
              </a:lnSpc>
            </a:pPr>
            <a:r>
              <a:rPr lang="en-US" sz="2400" dirty="0">
                <a:cs typeface="Times New Roman" pitchFamily="18" charset="0"/>
              </a:rPr>
              <a:t>VAR equation may be expanded to include deterministic time trends and other exogenous variables </a:t>
            </a:r>
          </a:p>
          <a:p>
            <a:pPr>
              <a:lnSpc>
                <a:spcPct val="80000"/>
              </a:lnSpc>
            </a:pPr>
            <a:r>
              <a:rPr lang="en-US" sz="2400" dirty="0">
                <a:latin typeface="+mj-lt"/>
              </a:rPr>
              <a:t>There is always some limit on the number of variables which can be included in VAR model as well as on the maximum number of lags</a:t>
            </a:r>
          </a:p>
          <a:p>
            <a:pPr>
              <a:lnSpc>
                <a:spcPct val="80000"/>
              </a:lnSpc>
            </a:pPr>
            <a:r>
              <a:rPr lang="en-US" sz="2400" dirty="0">
                <a:latin typeface="+mj-lt"/>
              </a:rPr>
              <a:t>If, for example, we have six variables in VAR system and we want to impose five lags on each variable, total number of regressors in each equation would be 30</a:t>
            </a:r>
          </a:p>
          <a:p>
            <a:pPr>
              <a:lnSpc>
                <a:spcPct val="80000"/>
              </a:lnSpc>
            </a:pPr>
            <a:r>
              <a:rPr lang="en-US" sz="2400" dirty="0">
                <a:latin typeface="+mj-lt"/>
              </a:rPr>
              <a:t>This could make entire modeling process impossible if we have small data 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762000"/>
          </a:xfrm>
        </p:spPr>
        <p:txBody>
          <a:bodyPr vert="horz" lIns="91440" tIns="45720" rIns="91440" bIns="45720" rtlCol="0" anchor="ctr">
            <a:normAutofit/>
          </a:bodyPr>
          <a:lstStyle/>
          <a:p>
            <a:r>
              <a:rPr lang="en-US" sz="4000" b="1" dirty="0"/>
              <a:t>Criticism of VAR </a:t>
            </a:r>
          </a:p>
        </p:txBody>
      </p:sp>
      <p:sp>
        <p:nvSpPr>
          <p:cNvPr id="15363" name="Rectangle 3"/>
          <p:cNvSpPr>
            <a:spLocks noGrp="1" noChangeArrowheads="1"/>
          </p:cNvSpPr>
          <p:nvPr>
            <p:ph type="body" idx="1"/>
          </p:nvPr>
        </p:nvSpPr>
        <p:spPr>
          <a:xfrm>
            <a:off x="228600" y="914400"/>
            <a:ext cx="8686800" cy="5638800"/>
          </a:xfrm>
        </p:spPr>
        <p:txBody>
          <a:bodyPr>
            <a:noAutofit/>
          </a:bodyPr>
          <a:lstStyle/>
          <a:p>
            <a:pPr>
              <a:lnSpc>
                <a:spcPct val="80000"/>
              </a:lnSpc>
            </a:pPr>
            <a:r>
              <a:rPr lang="en-US" sz="2900" dirty="0">
                <a:latin typeface="+mj-lt"/>
                <a:cs typeface="Times New Roman" pitchFamily="18" charset="0"/>
              </a:rPr>
              <a:t>Everything causes everything. </a:t>
            </a:r>
          </a:p>
          <a:p>
            <a:pPr>
              <a:lnSpc>
                <a:spcPct val="80000"/>
              </a:lnSpc>
            </a:pPr>
            <a:endParaRPr lang="en-US" sz="2900" dirty="0">
              <a:latin typeface="+mj-lt"/>
              <a:cs typeface="Times New Roman" pitchFamily="18" charset="0"/>
            </a:endParaRPr>
          </a:p>
          <a:p>
            <a:pPr>
              <a:lnSpc>
                <a:spcPct val="80000"/>
              </a:lnSpc>
            </a:pPr>
            <a:r>
              <a:rPr lang="en-US" sz="2900" dirty="0">
                <a:latin typeface="+mj-lt"/>
                <a:cs typeface="Times New Roman" pitchFamily="18" charset="0"/>
              </a:rPr>
              <a:t>The loss of degrees of freedom.</a:t>
            </a:r>
          </a:p>
          <a:p>
            <a:pPr>
              <a:lnSpc>
                <a:spcPct val="80000"/>
              </a:lnSpc>
            </a:pPr>
            <a:endParaRPr lang="en-US" sz="2900" dirty="0">
              <a:latin typeface="+mj-lt"/>
              <a:cs typeface="Times New Roman" pitchFamily="18" charset="0"/>
            </a:endParaRPr>
          </a:p>
          <a:p>
            <a:pPr>
              <a:lnSpc>
                <a:spcPct val="80000"/>
              </a:lnSpc>
            </a:pPr>
            <a:r>
              <a:rPr lang="en-US" sz="2900" dirty="0">
                <a:latin typeface="+mj-lt"/>
                <a:cs typeface="Times New Roman" pitchFamily="18" charset="0"/>
              </a:rPr>
              <a:t>The coefficients obtained from VAR are difficult to interpret if there is no theoretical background. </a:t>
            </a:r>
          </a:p>
          <a:p>
            <a:pPr>
              <a:lnSpc>
                <a:spcPct val="80000"/>
              </a:lnSpc>
            </a:pPr>
            <a:endParaRPr lang="en-US" sz="2900" dirty="0">
              <a:latin typeface="+mj-lt"/>
              <a:cs typeface="Times New Roman" pitchFamily="18" charset="0"/>
            </a:endParaRPr>
          </a:p>
          <a:p>
            <a:pPr>
              <a:lnSpc>
                <a:spcPct val="80000"/>
              </a:lnSpc>
            </a:pPr>
            <a:r>
              <a:rPr lang="en-US" sz="2900" dirty="0">
                <a:latin typeface="+mj-lt"/>
                <a:cs typeface="Times New Roman" pitchFamily="18" charset="0"/>
              </a:rPr>
              <a:t>The advocates of VAR models analyse the residuals obtained from VAR equation. ..known as impulse response analysis. </a:t>
            </a:r>
          </a:p>
          <a:p>
            <a:pPr>
              <a:lnSpc>
                <a:spcPct val="80000"/>
              </a:lnSpc>
            </a:pPr>
            <a:endParaRPr lang="en-US" sz="2900" dirty="0">
              <a:latin typeface="+mj-lt"/>
              <a:cs typeface="Times New Roman" pitchFamily="18" charset="0"/>
            </a:endParaRPr>
          </a:p>
          <a:p>
            <a:pPr>
              <a:lnSpc>
                <a:spcPct val="80000"/>
              </a:lnSpc>
            </a:pPr>
            <a:r>
              <a:rPr lang="en-US" sz="2900" dirty="0">
                <a:latin typeface="+mj-lt"/>
                <a:cs typeface="Times New Roman" pitchFamily="18" charset="0"/>
              </a:rPr>
              <a:t>Practitioners of this technique often estimate  Granger causality, Impulse Response Function and Error Variance Decomposition</a:t>
            </a:r>
          </a:p>
          <a:p>
            <a:pPr>
              <a:lnSpc>
                <a:spcPct val="80000"/>
              </a:lnSpc>
            </a:pPr>
            <a:endParaRPr lang="en-US" sz="2900" dirty="0">
              <a:latin typeface="+mj-lt"/>
              <a:cs typeface="Times New Roman" pitchFamily="18" charset="0"/>
            </a:endParaRPr>
          </a:p>
          <a:p>
            <a:pPr>
              <a:lnSpc>
                <a:spcPct val="80000"/>
              </a:lnSpc>
            </a:pPr>
            <a:endParaRPr lang="el-GR" sz="2900" dirty="0">
              <a:latin typeface="+mj-lt"/>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762000"/>
          </a:xfrm>
        </p:spPr>
        <p:txBody>
          <a:bodyPr vert="horz" lIns="91440" tIns="45720" rIns="91440" bIns="45720" rtlCol="0" anchor="ctr">
            <a:normAutofit/>
          </a:bodyPr>
          <a:lstStyle/>
          <a:p>
            <a:r>
              <a:rPr lang="en-US" sz="4000" b="1" dirty="0"/>
              <a:t>VAR: Policy Analysis </a:t>
            </a:r>
          </a:p>
        </p:txBody>
      </p:sp>
      <p:sp>
        <p:nvSpPr>
          <p:cNvPr id="15363" name="Rectangle 3"/>
          <p:cNvSpPr>
            <a:spLocks noGrp="1" noChangeArrowheads="1"/>
          </p:cNvSpPr>
          <p:nvPr>
            <p:ph type="body" idx="1"/>
          </p:nvPr>
        </p:nvSpPr>
        <p:spPr>
          <a:xfrm>
            <a:off x="228600" y="1447800"/>
            <a:ext cx="8686800" cy="3276600"/>
          </a:xfrm>
        </p:spPr>
        <p:txBody>
          <a:bodyPr>
            <a:noAutofit/>
          </a:bodyPr>
          <a:lstStyle/>
          <a:p>
            <a:pPr>
              <a:lnSpc>
                <a:spcPct val="80000"/>
              </a:lnSpc>
            </a:pPr>
            <a:r>
              <a:rPr lang="en-US" sz="2900" dirty="0">
                <a:cs typeface="Times New Roman" pitchFamily="18" charset="0"/>
              </a:rPr>
              <a:t>The idea behind making error terms orthogonal to each other is to enable the equations to be used separately for policy analysis</a:t>
            </a:r>
          </a:p>
          <a:p>
            <a:pPr>
              <a:lnSpc>
                <a:spcPct val="80000"/>
              </a:lnSpc>
            </a:pPr>
            <a:endParaRPr lang="en-US" sz="2900" dirty="0">
              <a:cs typeface="Times New Roman" pitchFamily="18" charset="0"/>
            </a:endParaRPr>
          </a:p>
          <a:p>
            <a:pPr>
              <a:lnSpc>
                <a:spcPct val="80000"/>
              </a:lnSpc>
            </a:pPr>
            <a:r>
              <a:rPr lang="en-US" sz="2900" dirty="0">
                <a:cs typeface="Times New Roman" pitchFamily="18" charset="0"/>
              </a:rPr>
              <a:t>In this context, policy analysis refers to the impact of a known shock or “orthogonal innovation” on the system</a:t>
            </a:r>
          </a:p>
          <a:p>
            <a:pPr>
              <a:lnSpc>
                <a:spcPct val="80000"/>
              </a:lnSpc>
              <a:buNone/>
            </a:pPr>
            <a:r>
              <a:rPr lang="en-US" sz="2900" dirty="0">
                <a:latin typeface="+mj-lt"/>
                <a:cs typeface="Times New Roman" pitchFamily="18" charset="0"/>
              </a:rPr>
              <a:t> </a:t>
            </a:r>
          </a:p>
          <a:p>
            <a:pPr>
              <a:lnSpc>
                <a:spcPct val="80000"/>
              </a:lnSpc>
            </a:pPr>
            <a:endParaRPr lang="el-GR" sz="2900" dirty="0">
              <a:latin typeface="+mj-lt"/>
              <a:cs typeface="Times New Roman" pitchFamily="18" charset="0"/>
            </a:endParaRPr>
          </a:p>
          <a:p>
            <a:pPr>
              <a:lnSpc>
                <a:spcPct val="80000"/>
              </a:lnSpc>
            </a:pPr>
            <a:endParaRPr lang="en-US" sz="29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914400"/>
          </a:xfrm>
        </p:spPr>
        <p:txBody>
          <a:bodyPr vert="horz" lIns="91440" tIns="45720" rIns="91440" bIns="45720" rtlCol="0" anchor="ctr">
            <a:normAutofit/>
          </a:bodyPr>
          <a:lstStyle/>
          <a:p>
            <a:r>
              <a:rPr lang="en-US" sz="4000" b="1" dirty="0"/>
              <a:t>VAR Forecasting</a:t>
            </a:r>
          </a:p>
        </p:txBody>
      </p:sp>
      <p:sp>
        <p:nvSpPr>
          <p:cNvPr id="20483" name="Rectangle 3"/>
          <p:cNvSpPr>
            <a:spLocks noGrp="1" noChangeArrowheads="1"/>
          </p:cNvSpPr>
          <p:nvPr>
            <p:ph type="body" idx="1"/>
          </p:nvPr>
        </p:nvSpPr>
        <p:spPr>
          <a:xfrm>
            <a:off x="381000" y="914400"/>
            <a:ext cx="8458200" cy="5486400"/>
          </a:xfrm>
        </p:spPr>
        <p:txBody>
          <a:bodyPr>
            <a:noAutofit/>
          </a:bodyPr>
          <a:lstStyle/>
          <a:p>
            <a:pPr>
              <a:lnSpc>
                <a:spcPct val="80000"/>
              </a:lnSpc>
            </a:pPr>
            <a:r>
              <a:rPr lang="en-US" sz="2900" dirty="0">
                <a:latin typeface="+mj-lt"/>
              </a:rPr>
              <a:t>A straightforward application of VAR model is forecasting. Forecast obtained by this method are in many cases better than those obtained from more complex models</a:t>
            </a:r>
          </a:p>
          <a:p>
            <a:pPr>
              <a:lnSpc>
                <a:spcPct val="80000"/>
              </a:lnSpc>
            </a:pPr>
            <a:endParaRPr lang="en-US" sz="2900" dirty="0">
              <a:latin typeface="+mj-lt"/>
            </a:endParaRPr>
          </a:p>
          <a:p>
            <a:pPr>
              <a:lnSpc>
                <a:spcPct val="80000"/>
              </a:lnSpc>
            </a:pPr>
            <a:r>
              <a:rPr lang="en-US" sz="2900" dirty="0">
                <a:latin typeface="+mj-lt"/>
              </a:rPr>
              <a:t>A VAR forecaster does not worry about the underlying economic theory.</a:t>
            </a:r>
          </a:p>
          <a:p>
            <a:pPr>
              <a:lnSpc>
                <a:spcPct val="80000"/>
              </a:lnSpc>
            </a:pPr>
            <a:endParaRPr lang="en-US" sz="2900" dirty="0">
              <a:latin typeface="+mj-lt"/>
            </a:endParaRPr>
          </a:p>
          <a:p>
            <a:pPr>
              <a:lnSpc>
                <a:spcPct val="80000"/>
              </a:lnSpc>
            </a:pPr>
            <a:r>
              <a:rPr lang="en-US" sz="2900" dirty="0">
                <a:latin typeface="+mj-lt"/>
              </a:rPr>
              <a:t>It does not need to make any assumption about the values of exogenous variables in the forecasting period</a:t>
            </a:r>
          </a:p>
          <a:p>
            <a:pPr>
              <a:lnSpc>
                <a:spcPct val="80000"/>
              </a:lnSpc>
            </a:pPr>
            <a:endParaRPr lang="en-US" sz="2900" dirty="0">
              <a:latin typeface="+mj-lt"/>
            </a:endParaRPr>
          </a:p>
          <a:p>
            <a:pPr>
              <a:lnSpc>
                <a:spcPct val="80000"/>
              </a:lnSpc>
            </a:pPr>
            <a:r>
              <a:rPr lang="en-US" sz="2900" dirty="0">
                <a:latin typeface="+mj-lt"/>
              </a:rPr>
              <a:t>This is in contrast with standard econometric forecasting where forecasts have to be conditioned upon knowledge of exogenous variables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906C4DA-47DF-4C75-9D77-171FC61EA83C}"/>
              </a:ext>
            </a:extLst>
          </p:cNvPr>
          <p:cNvSpPr>
            <a:spLocks noGrp="1" noChangeArrowheads="1"/>
          </p:cNvSpPr>
          <p:nvPr>
            <p:ph type="title"/>
          </p:nvPr>
        </p:nvSpPr>
        <p:spPr/>
        <p:txBody>
          <a:bodyPr/>
          <a:lstStyle/>
          <a:p>
            <a:r>
              <a:rPr lang="en-US" altLang="en-US"/>
              <a:t>Forecast</a:t>
            </a:r>
          </a:p>
        </p:txBody>
      </p:sp>
      <p:sp>
        <p:nvSpPr>
          <p:cNvPr id="19459" name="Rectangle 3">
            <a:extLst>
              <a:ext uri="{FF2B5EF4-FFF2-40B4-BE49-F238E27FC236}">
                <a16:creationId xmlns:a16="http://schemas.microsoft.com/office/drawing/2014/main" id="{80A1B15D-DEE4-4789-97BE-E8B387DB04A2}"/>
              </a:ext>
            </a:extLst>
          </p:cNvPr>
          <p:cNvSpPr>
            <a:spLocks noGrp="1" noChangeArrowheads="1"/>
          </p:cNvSpPr>
          <p:nvPr>
            <p:ph type="body" idx="1"/>
          </p:nvPr>
        </p:nvSpPr>
        <p:spPr>
          <a:xfrm>
            <a:off x="429718" y="1866900"/>
            <a:ext cx="8229600" cy="3124200"/>
          </a:xfrm>
        </p:spPr>
        <p:txBody>
          <a:bodyPr/>
          <a:lstStyle/>
          <a:p>
            <a:pPr>
              <a:buFontTx/>
              <a:buNone/>
            </a:pPr>
            <a:r>
              <a:rPr lang="en-US" altLang="en-US" sz="2400" dirty="0"/>
              <a:t>For Money Supply and Interest Rate VAR(2) Model </a:t>
            </a:r>
          </a:p>
          <a:p>
            <a:pPr>
              <a:buFontTx/>
              <a:buNone/>
            </a:pPr>
            <a:endParaRPr lang="en-US" altLang="en-US" dirty="0"/>
          </a:p>
          <a:p>
            <a:pPr>
              <a:buFontTx/>
              <a:buNone/>
            </a:pPr>
            <a:r>
              <a:rPr lang="en-US" altLang="en-US" i="1" dirty="0"/>
              <a:t>M</a:t>
            </a:r>
            <a:r>
              <a:rPr lang="en-US" altLang="en-US" i="1" baseline="-25000" dirty="0"/>
              <a:t>1988-I </a:t>
            </a:r>
            <a:r>
              <a:rPr lang="en-US" altLang="en-US" i="1" dirty="0"/>
              <a:t>= 1451.97 + 1.03 M</a:t>
            </a:r>
            <a:r>
              <a:rPr lang="en-US" altLang="en-US" i="1" baseline="-25000" dirty="0"/>
              <a:t>1987-IV</a:t>
            </a:r>
            <a:r>
              <a:rPr lang="en-US" altLang="en-US" i="1" dirty="0"/>
              <a:t> – 0.04 M</a:t>
            </a:r>
            <a:r>
              <a:rPr lang="en-US" altLang="en-US" i="1" baseline="-25000" dirty="0"/>
              <a:t>1987-III</a:t>
            </a:r>
            <a:r>
              <a:rPr lang="en-US" altLang="en-US" i="1" dirty="0"/>
              <a:t> – 234.88 R</a:t>
            </a:r>
            <a:r>
              <a:rPr lang="en-US" altLang="en-US" i="1" baseline="-25000" dirty="0"/>
              <a:t>1987-IV</a:t>
            </a:r>
            <a:r>
              <a:rPr lang="en-US" altLang="en-US" i="1" dirty="0"/>
              <a:t> + 160.15 R</a:t>
            </a:r>
            <a:r>
              <a:rPr lang="en-US" altLang="en-US" i="1" baseline="-25000" dirty="0"/>
              <a:t>1987-III</a:t>
            </a:r>
          </a:p>
          <a:p>
            <a:pPr>
              <a:buFontTx/>
              <a:buNone/>
            </a:pPr>
            <a:endParaRPr lang="en-US" altLang="en-US" i="1" baseline="-25000" dirty="0"/>
          </a:p>
          <a:p>
            <a:pPr>
              <a:buFontTx/>
              <a:buNone/>
            </a:pPr>
            <a:endParaRPr lang="en-US" alt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447800"/>
            <a:ext cx="7315200" cy="3429000"/>
          </a:xfrm>
        </p:spPr>
        <p:txBody>
          <a:bodyPr>
            <a:noAutofit/>
          </a:bodyPr>
          <a:lstStyle/>
          <a:p>
            <a:br>
              <a:rPr lang="en-US" sz="5400" b="1" dirty="0"/>
            </a:br>
            <a:r>
              <a:rPr lang="en-US" sz="5400" b="1" dirty="0"/>
              <a:t>Granger Causality</a:t>
            </a:r>
            <a:br>
              <a:rPr lang="en-US" sz="5400" b="1" dirty="0"/>
            </a:br>
            <a:endParaRPr lang="en-US" sz="4000" b="1" dirty="0">
              <a:solidFill>
                <a:schemeClr val="tx1"/>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2400" y="1066800"/>
            <a:ext cx="8839200" cy="5029200"/>
          </a:xfrm>
        </p:spPr>
        <p:txBody>
          <a:bodyPr>
            <a:noAutofit/>
          </a:bodyPr>
          <a:lstStyle/>
          <a:p>
            <a:pPr>
              <a:buClrTx/>
              <a:defRPr/>
            </a:pPr>
            <a:r>
              <a:rPr lang="en-US" sz="2400" dirty="0"/>
              <a:t>It is quite common to deal with models where some variables are not only explanatory variables for a given dependent variable, but they are also explained by the variables that they are used to determine.</a:t>
            </a:r>
          </a:p>
          <a:p>
            <a:pPr>
              <a:buClrTx/>
              <a:buNone/>
              <a:defRPr/>
            </a:pPr>
            <a:endParaRPr lang="en-US" sz="2400" dirty="0"/>
          </a:p>
          <a:p>
            <a:pPr>
              <a:buClrTx/>
              <a:defRPr/>
            </a:pPr>
            <a:r>
              <a:rPr lang="en-US" sz="2400" dirty="0"/>
              <a:t>These models are called simultaneous equations where it is critical to identify endogenous and exogenous variables clearly….which is </a:t>
            </a:r>
            <a:r>
              <a:rPr lang="en-US" sz="2400" dirty="0" err="1"/>
              <a:t>criticised</a:t>
            </a:r>
            <a:r>
              <a:rPr lang="en-US" sz="2400" dirty="0"/>
              <a:t> by Sim (1980).</a:t>
            </a:r>
          </a:p>
          <a:p>
            <a:pPr>
              <a:buClrTx/>
              <a:defRPr/>
            </a:pPr>
            <a:endParaRPr lang="en-US" sz="2400" dirty="0"/>
          </a:p>
          <a:p>
            <a:pPr>
              <a:buClrTx/>
              <a:defRPr/>
            </a:pPr>
            <a:r>
              <a:rPr lang="en-US" sz="2400" dirty="0"/>
              <a:t>According to Sim (1980), there should be no distinction between endogenous and exogenous variables, and all should be treated as endogenous….which can be modelled by VAR.</a:t>
            </a:r>
          </a:p>
          <a:p>
            <a:pPr>
              <a:buClrTx/>
              <a:defRPr/>
            </a:pPr>
            <a:endParaRPr lang="en-US" sz="2400"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Vector Autoregressive Models</a:t>
            </a:r>
            <a:endParaRPr lang="en-US" sz="4000" b="1" dirty="0">
              <a:solidFill>
                <a:schemeClr val="tx1"/>
              </a:solidFill>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228600" y="1066800"/>
            <a:ext cx="8534400" cy="5486400"/>
          </a:xfrm>
        </p:spPr>
        <p:txBody>
          <a:bodyPr>
            <a:normAutofit/>
          </a:bodyPr>
          <a:lstStyle/>
          <a:p>
            <a:pPr algn="just">
              <a:lnSpc>
                <a:spcPct val="90000"/>
              </a:lnSpc>
              <a:defRPr/>
            </a:pPr>
            <a:r>
              <a:rPr lang="en-US" sz="2900" dirty="0">
                <a:latin typeface="+mj-lt"/>
              </a:rPr>
              <a:t>Several studies on energy and other economics  examined causal relationship between energy consumption and economic growth. </a:t>
            </a:r>
          </a:p>
          <a:p>
            <a:pPr algn="just">
              <a:lnSpc>
                <a:spcPct val="30000"/>
              </a:lnSpc>
              <a:buFontTx/>
              <a:buNone/>
              <a:defRPr/>
            </a:pPr>
            <a:endParaRPr lang="en-US" sz="2900" dirty="0">
              <a:latin typeface="+mj-lt"/>
            </a:endParaRPr>
          </a:p>
          <a:p>
            <a:pPr algn="just">
              <a:lnSpc>
                <a:spcPct val="90000"/>
              </a:lnSpc>
              <a:defRPr/>
            </a:pPr>
            <a:r>
              <a:rPr lang="en-US" sz="2900" dirty="0">
                <a:latin typeface="+mj-lt"/>
              </a:rPr>
              <a:t>The central issue has been whether economic growth stimulates consumption of energy or the energy consumption itself is a stimulus for economic growth via the indirect channel of effective aggregate demand, improved overall efficiency and technological progress</a:t>
            </a:r>
          </a:p>
          <a:p>
            <a:pPr algn="just">
              <a:lnSpc>
                <a:spcPct val="50000"/>
              </a:lnSpc>
              <a:buFontTx/>
              <a:buNone/>
              <a:defRPr/>
            </a:pPr>
            <a:endParaRPr lang="en-US" sz="2900" dirty="0">
              <a:latin typeface="+mj-lt"/>
            </a:endParaRPr>
          </a:p>
          <a:p>
            <a:pPr algn="just">
              <a:lnSpc>
                <a:spcPct val="90000"/>
              </a:lnSpc>
              <a:defRPr/>
            </a:pPr>
            <a:r>
              <a:rPr lang="en-US" sz="2900" dirty="0">
                <a:latin typeface="+mj-lt"/>
              </a:rPr>
              <a:t>The answer to these queries is expected to play a crucial role from policy formulation point of view.</a:t>
            </a:r>
          </a:p>
          <a:p>
            <a:pPr>
              <a:defRPr/>
            </a:pPr>
            <a:endParaRPr lang="en-US" sz="2900" dirty="0">
              <a:latin typeface="+mj-lt"/>
            </a:endParaRPr>
          </a:p>
        </p:txBody>
      </p:sp>
      <p:sp>
        <p:nvSpPr>
          <p:cNvPr id="25603" name="Rectangle 2"/>
          <p:cNvSpPr>
            <a:spLocks noGrp="1" noChangeArrowheads="1"/>
          </p:cNvSpPr>
          <p:nvPr>
            <p:ph type="title"/>
          </p:nvPr>
        </p:nvSpPr>
        <p:spPr>
          <a:xfrm>
            <a:off x="762000" y="0"/>
            <a:ext cx="7848600" cy="685800"/>
          </a:xfrm>
        </p:spPr>
        <p:txBody>
          <a:bodyPr vert="horz" lIns="91440" tIns="45720" rIns="91440" bIns="45720" rtlCol="0" anchor="ctr">
            <a:noAutofit/>
          </a:bodyPr>
          <a:lstStyle/>
          <a:p>
            <a:r>
              <a:rPr lang="en-US" sz="4000" b="1" dirty="0" err="1"/>
              <a:t>Granger Causality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457200" y="1371600"/>
            <a:ext cx="8229600" cy="4953000"/>
          </a:xfrm>
        </p:spPr>
        <p:txBody>
          <a:bodyPr>
            <a:normAutofit/>
          </a:bodyPr>
          <a:lstStyle/>
          <a:p>
            <a:pPr>
              <a:lnSpc>
                <a:spcPct val="90000"/>
              </a:lnSpc>
              <a:defRPr/>
            </a:pPr>
            <a:r>
              <a:rPr lang="en-US" sz="2900" dirty="0">
                <a:latin typeface="+mj-lt"/>
              </a:rPr>
              <a:t>For example, existence of unidirectional causality running from income to energy consumption implied that energy conservation policies might be initiated without deteriorating economic side effects. </a:t>
            </a:r>
          </a:p>
          <a:p>
            <a:pPr>
              <a:lnSpc>
                <a:spcPct val="90000"/>
              </a:lnSpc>
              <a:buFontTx/>
              <a:buNone/>
              <a:defRPr/>
            </a:pPr>
            <a:endParaRPr lang="en-US" sz="2900" dirty="0">
              <a:latin typeface="+mj-lt"/>
            </a:endParaRPr>
          </a:p>
          <a:p>
            <a:pPr>
              <a:lnSpc>
                <a:spcPct val="90000"/>
              </a:lnSpc>
              <a:defRPr/>
            </a:pPr>
            <a:r>
              <a:rPr lang="en-US" sz="2900" dirty="0">
                <a:latin typeface="+mj-lt"/>
              </a:rPr>
              <a:t>On the other hand, if unidirectional causality runs from energy consumption to income, reducing energy consumption could lead to a fall in income</a:t>
            </a:r>
          </a:p>
        </p:txBody>
      </p:sp>
      <p:sp>
        <p:nvSpPr>
          <p:cNvPr id="26627" name="Rectangle 2"/>
          <p:cNvSpPr>
            <a:spLocks noGrp="1" noChangeArrowheads="1"/>
          </p:cNvSpPr>
          <p:nvPr>
            <p:ph type="title"/>
          </p:nvPr>
        </p:nvSpPr>
        <p:spPr>
          <a:xfrm>
            <a:off x="609600" y="0"/>
            <a:ext cx="8001000" cy="914400"/>
          </a:xfrm>
        </p:spPr>
        <p:txBody>
          <a:bodyPr vert="horz" lIns="91440" tIns="45720" rIns="91440" bIns="45720" rtlCol="0" anchor="ctr">
            <a:normAutofit/>
          </a:bodyPr>
          <a:lstStyle/>
          <a:p>
            <a:r>
              <a:rPr lang="en-US" sz="4000" b="1" dirty="0" err="1"/>
              <a:t>Granger Causality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7848600" cy="685800"/>
          </a:xfrm>
        </p:spPr>
        <p:txBody>
          <a:bodyPr vert="horz" lIns="91440" tIns="45720" rIns="91440" bIns="45720" rtlCol="0" anchor="ctr">
            <a:noAutofit/>
          </a:bodyPr>
          <a:lstStyle/>
          <a:p>
            <a:r>
              <a:rPr lang="en-US" sz="4000" b="1" dirty="0" err="1"/>
              <a:t>Granger Causality</a:t>
            </a:r>
          </a:p>
        </p:txBody>
      </p:sp>
      <p:sp>
        <p:nvSpPr>
          <p:cNvPr id="27651" name="Rectangle 3"/>
          <p:cNvSpPr>
            <a:spLocks noGrp="1" noChangeArrowheads="1"/>
          </p:cNvSpPr>
          <p:nvPr>
            <p:ph type="body" idx="1"/>
          </p:nvPr>
        </p:nvSpPr>
        <p:spPr>
          <a:xfrm>
            <a:off x="457200" y="1524000"/>
            <a:ext cx="8458200" cy="4648200"/>
          </a:xfrm>
        </p:spPr>
        <p:txBody>
          <a:bodyPr>
            <a:normAutofit/>
          </a:bodyPr>
          <a:lstStyle/>
          <a:p>
            <a:endParaRPr lang="en-US" sz="2900" dirty="0">
              <a:latin typeface="+mj-lt"/>
            </a:endParaRPr>
          </a:p>
          <a:p>
            <a:r>
              <a:rPr lang="en-US" sz="2900" dirty="0">
                <a:latin typeface="+mj-lt"/>
              </a:rPr>
              <a:t>A time series (X) is said to Granger-cause another time series (Y) if the prediction error of current Y declines by using past values of X in addition to past values of Y</a:t>
            </a:r>
          </a:p>
          <a:p>
            <a:endParaRPr lang="en-US" sz="2900" dirty="0">
              <a:latin typeface="+mj-lt"/>
            </a:endParaRPr>
          </a:p>
          <a:p>
            <a:endParaRPr lang="en-US" sz="2900" dirty="0">
              <a:latin typeface="+mj-lt"/>
            </a:endParaRPr>
          </a:p>
          <a:p>
            <a:endParaRPr lang="en-US" sz="2900" dirty="0">
              <a:latin typeface="+mj-lt"/>
            </a:endParaRPr>
          </a:p>
          <a:p>
            <a:endParaRPr lang="en-US" sz="2900" dirty="0">
              <a:latin typeface="+mj-lt"/>
            </a:endParaRPr>
          </a:p>
          <a:p>
            <a:endParaRPr lang="en-US" sz="29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85800" y="304800"/>
            <a:ext cx="7772400" cy="609600"/>
          </a:xfrm>
        </p:spPr>
        <p:txBody>
          <a:bodyPr vert="horz" lIns="91440" tIns="45720" rIns="91440" bIns="45720" rtlCol="0" anchor="ctr">
            <a:noAutofit/>
          </a:bodyPr>
          <a:lstStyle/>
          <a:p>
            <a:pPr>
              <a:defRPr/>
            </a:pPr>
            <a:r>
              <a:rPr lang="en-US" sz="4000" b="1" dirty="0" err="1"/>
              <a:t>Causality Tests</a:t>
            </a:r>
          </a:p>
        </p:txBody>
      </p:sp>
      <p:sp>
        <p:nvSpPr>
          <p:cNvPr id="4101" name="Rectangle 3"/>
          <p:cNvSpPr>
            <a:spLocks noGrp="1" noChangeArrowheads="1"/>
          </p:cNvSpPr>
          <p:nvPr>
            <p:ph type="body" sz="half" idx="1"/>
          </p:nvPr>
        </p:nvSpPr>
        <p:spPr>
          <a:xfrm>
            <a:off x="381000" y="1219200"/>
            <a:ext cx="8382000" cy="5334000"/>
          </a:xfrm>
        </p:spPr>
        <p:txBody>
          <a:bodyPr>
            <a:normAutofit/>
          </a:bodyPr>
          <a:lstStyle/>
          <a:p>
            <a:endParaRPr lang="en-US" sz="2900" dirty="0">
              <a:latin typeface="+mj-lt"/>
            </a:endParaRPr>
          </a:p>
          <a:p>
            <a:r>
              <a:rPr lang="en-US" sz="2900" dirty="0">
                <a:latin typeface="+mj-lt"/>
              </a:rPr>
              <a:t>Standard Granger type tests require conversion to make them I(0)</a:t>
            </a:r>
          </a:p>
          <a:p>
            <a:endParaRPr lang="en-US" sz="2900" dirty="0">
              <a:latin typeface="+mj-lt"/>
            </a:endParaRPr>
          </a:p>
          <a:p>
            <a:endParaRPr lang="en-US" sz="2900" dirty="0">
              <a:latin typeface="+mj-lt"/>
            </a:endParaRPr>
          </a:p>
        </p:txBody>
      </p:sp>
      <p:graphicFrame>
        <p:nvGraphicFramePr>
          <p:cNvPr id="4098" name="Object 2"/>
          <p:cNvGraphicFramePr>
            <a:graphicFrameLocks noGrp="1" noChangeAspect="1"/>
          </p:cNvGraphicFramePr>
          <p:nvPr>
            <p:ph sz="quarter" idx="2"/>
            <p:extLst>
              <p:ext uri="{D42A27DB-BD31-4B8C-83A1-F6EECF244321}">
                <p14:modId xmlns:p14="http://schemas.microsoft.com/office/powerpoint/2010/main" val="4143651656"/>
              </p:ext>
            </p:extLst>
          </p:nvPr>
        </p:nvGraphicFramePr>
        <p:xfrm>
          <a:off x="1158874" y="2895600"/>
          <a:ext cx="6880225" cy="1905000"/>
        </p:xfrm>
        <a:graphic>
          <a:graphicData uri="http://schemas.openxmlformats.org/presentationml/2006/ole">
            <mc:AlternateContent xmlns:mc="http://schemas.openxmlformats.org/markup-compatibility/2006">
              <mc:Choice xmlns:v="urn:schemas-microsoft-com:vml" Requires="v">
                <p:oleObj spid="_x0000_s102452" name="Equation" r:id="rId3" imgW="2336760" imgH="685800" progId="Equation.3">
                  <p:embed/>
                </p:oleObj>
              </mc:Choice>
              <mc:Fallback>
                <p:oleObj name="Equation" r:id="rId3" imgW="2336760" imgH="685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4" y="2895600"/>
                        <a:ext cx="6880225" cy="1905000"/>
                      </a:xfrm>
                      <a:prstGeom prst="rect">
                        <a:avLst/>
                      </a:prstGeom>
                      <a:noFill/>
                    </p:spPr>
                  </p:pic>
                </p:oleObj>
              </mc:Fallback>
            </mc:AlternateContent>
          </a:graphicData>
        </a:graphic>
      </p:graphicFrame>
      <p:graphicFrame>
        <p:nvGraphicFramePr>
          <p:cNvPr id="4099" name="Object 3"/>
          <p:cNvGraphicFramePr>
            <a:graphicFrameLocks noGrp="1" noChangeAspect="1"/>
          </p:cNvGraphicFramePr>
          <p:nvPr>
            <p:ph sz="quarter" idx="3"/>
          </p:nvPr>
        </p:nvGraphicFramePr>
        <p:xfrm>
          <a:off x="1104900" y="4114800"/>
          <a:ext cx="6705600" cy="1371600"/>
        </p:xfrm>
        <a:graphic>
          <a:graphicData uri="http://schemas.openxmlformats.org/presentationml/2006/ole">
            <mc:AlternateContent xmlns:mc="http://schemas.openxmlformats.org/markup-compatibility/2006">
              <mc:Choice xmlns:v="urn:schemas-microsoft-com:vml" Requires="v">
                <p:oleObj spid="_x0000_s102453" name="Equation" r:id="rId5" imgW="2234880" imgH="457200" progId="Equation.3">
                  <p:embed/>
                </p:oleObj>
              </mc:Choice>
              <mc:Fallback>
                <p:oleObj name="Equation" r:id="rId5" imgW="223488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900" y="4114800"/>
                        <a:ext cx="6705600" cy="13716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152400"/>
            <a:ext cx="7772400" cy="762000"/>
          </a:xfrm>
        </p:spPr>
        <p:txBody>
          <a:bodyPr vert="horz" lIns="91440" tIns="45720" rIns="91440" bIns="45720" rtlCol="0" anchor="ctr">
            <a:noAutofit/>
          </a:bodyPr>
          <a:lstStyle/>
          <a:p>
            <a:pPr>
              <a:defRPr/>
            </a:pPr>
            <a:r>
              <a:rPr lang="en-US" sz="4000" b="1" dirty="0" err="1"/>
              <a:t>Causality Tests</a:t>
            </a:r>
          </a:p>
        </p:txBody>
      </p:sp>
      <p:sp>
        <p:nvSpPr>
          <p:cNvPr id="178179" name="Rectangle 3"/>
          <p:cNvSpPr>
            <a:spLocks noGrp="1" noChangeArrowheads="1"/>
          </p:cNvSpPr>
          <p:nvPr>
            <p:ph type="body" idx="1"/>
          </p:nvPr>
        </p:nvSpPr>
        <p:spPr/>
        <p:txBody>
          <a:bodyPr>
            <a:normAutofit/>
          </a:bodyPr>
          <a:lstStyle/>
          <a:p>
            <a:pPr>
              <a:defRPr/>
            </a:pPr>
            <a:r>
              <a:rPr lang="en-US" sz="2900" b="1" u="sng" dirty="0">
                <a:latin typeface="+mj-lt"/>
                <a:sym typeface="Symbol" pitchFamily="18" charset="2"/>
              </a:rPr>
              <a:t></a:t>
            </a:r>
            <a:r>
              <a:rPr lang="en-US" sz="2900" b="1" u="sng" dirty="0">
                <a:latin typeface="+mj-lt"/>
              </a:rPr>
              <a:t>Y GC </a:t>
            </a:r>
            <a:r>
              <a:rPr lang="en-US" sz="2900" b="1" u="sng" dirty="0">
                <a:latin typeface="+mj-lt"/>
                <a:sym typeface="Symbol" pitchFamily="18" charset="2"/>
              </a:rPr>
              <a:t></a:t>
            </a:r>
            <a:r>
              <a:rPr lang="en-US" sz="2900" b="1" u="sng" dirty="0">
                <a:latin typeface="+mj-lt"/>
              </a:rPr>
              <a:t>X if,</a:t>
            </a:r>
          </a:p>
          <a:p>
            <a:pPr marL="0" indent="0">
              <a:buNone/>
              <a:defRPr/>
            </a:pPr>
            <a:r>
              <a:rPr lang="en-US" sz="2900" dirty="0">
                <a:latin typeface="+mj-lt"/>
              </a:rPr>
              <a:t>H</a:t>
            </a:r>
            <a:r>
              <a:rPr lang="en-US" sz="2900" baseline="-25000" dirty="0">
                <a:latin typeface="+mj-lt"/>
              </a:rPr>
              <a:t>0</a:t>
            </a:r>
            <a:r>
              <a:rPr lang="en-US" sz="2900" dirty="0">
                <a:latin typeface="+mj-lt"/>
              </a:rPr>
              <a:t>: 	</a:t>
            </a:r>
            <a:r>
              <a:rPr lang="en-US" sz="2900" dirty="0">
                <a:latin typeface="+mj-lt"/>
                <a:sym typeface="Symbol" pitchFamily="18" charset="2"/>
              </a:rPr>
              <a:t></a:t>
            </a:r>
            <a:r>
              <a:rPr lang="en-US" sz="2900" baseline="-25000" dirty="0">
                <a:latin typeface="+mj-lt"/>
                <a:sym typeface="Symbol" pitchFamily="18" charset="2"/>
              </a:rPr>
              <a:t>1</a:t>
            </a:r>
            <a:r>
              <a:rPr lang="en-US" sz="2900" dirty="0">
                <a:latin typeface="+mj-lt"/>
                <a:sym typeface="Symbol" pitchFamily="18" charset="2"/>
              </a:rPr>
              <a:t> </a:t>
            </a:r>
            <a:r>
              <a:rPr lang="en-US" sz="2900" dirty="0">
                <a:latin typeface="+mj-lt"/>
              </a:rPr>
              <a:t> = </a:t>
            </a:r>
            <a:r>
              <a:rPr lang="en-US" sz="2900" dirty="0">
                <a:latin typeface="+mj-lt"/>
                <a:sym typeface="Symbol" pitchFamily="18" charset="2"/>
              </a:rPr>
              <a:t></a:t>
            </a:r>
            <a:r>
              <a:rPr lang="en-US" sz="2900" baseline="-25000" dirty="0">
                <a:latin typeface="+mj-lt"/>
                <a:sym typeface="Symbol" pitchFamily="18" charset="2"/>
              </a:rPr>
              <a:t>2</a:t>
            </a:r>
            <a:r>
              <a:rPr lang="en-US" sz="2900" dirty="0">
                <a:latin typeface="+mj-lt"/>
              </a:rPr>
              <a:t> = …..  =</a:t>
            </a:r>
            <a:r>
              <a:rPr lang="en-US" sz="2900" dirty="0">
                <a:latin typeface="+mj-lt"/>
                <a:sym typeface="Symbol" pitchFamily="18" charset="2"/>
              </a:rPr>
              <a:t></a:t>
            </a:r>
            <a:r>
              <a:rPr lang="en-US" sz="2900" baseline="-25000" dirty="0">
                <a:latin typeface="+mj-lt"/>
                <a:sym typeface="Symbol" pitchFamily="18" charset="2"/>
              </a:rPr>
              <a:t>n</a:t>
            </a:r>
            <a:r>
              <a:rPr lang="en-US" sz="2900" dirty="0">
                <a:latin typeface="+mj-lt"/>
              </a:rPr>
              <a:t> = 0 is rejected</a:t>
            </a:r>
          </a:p>
          <a:p>
            <a:pPr marL="0" indent="0">
              <a:buNone/>
              <a:defRPr/>
            </a:pPr>
            <a:r>
              <a:rPr lang="en-US" sz="2900" dirty="0">
                <a:latin typeface="+mj-lt"/>
              </a:rPr>
              <a:t>against H</a:t>
            </a:r>
            <a:r>
              <a:rPr lang="en-US" sz="2900" baseline="-25000" dirty="0">
                <a:latin typeface="+mj-lt"/>
              </a:rPr>
              <a:t>A</a:t>
            </a:r>
            <a:r>
              <a:rPr lang="en-US" sz="2900" dirty="0">
                <a:latin typeface="+mj-lt"/>
              </a:rPr>
              <a:t>:  at least one  </a:t>
            </a:r>
            <a:r>
              <a:rPr lang="en-US" sz="2900" dirty="0">
                <a:latin typeface="+mj-lt"/>
                <a:sym typeface="Symbol" pitchFamily="18" charset="2"/>
              </a:rPr>
              <a:t></a:t>
            </a:r>
            <a:r>
              <a:rPr lang="en-US" sz="2900" baseline="-25000" dirty="0">
                <a:latin typeface="+mj-lt"/>
              </a:rPr>
              <a:t>j</a:t>
            </a:r>
            <a:r>
              <a:rPr lang="en-US" sz="2900" dirty="0">
                <a:latin typeface="+mj-lt"/>
              </a:rPr>
              <a:t> </a:t>
            </a:r>
            <a:r>
              <a:rPr lang="en-US" sz="2900" dirty="0">
                <a:latin typeface="+mj-lt"/>
                <a:sym typeface="Symbol" pitchFamily="18" charset="2"/>
              </a:rPr>
              <a:t></a:t>
            </a:r>
            <a:r>
              <a:rPr lang="en-US" sz="2900" dirty="0">
                <a:latin typeface="+mj-lt"/>
              </a:rPr>
              <a:t> 0, j = 1….. n, </a:t>
            </a:r>
          </a:p>
          <a:p>
            <a:pPr>
              <a:defRPr/>
            </a:pPr>
            <a:endParaRPr lang="en-US" sz="2900" dirty="0">
              <a:latin typeface="+mj-lt"/>
            </a:endParaRPr>
          </a:p>
          <a:p>
            <a:pPr>
              <a:defRPr/>
            </a:pPr>
            <a:r>
              <a:rPr lang="en-US" sz="2900" dirty="0">
                <a:latin typeface="+mj-lt"/>
              </a:rPr>
              <a:t> </a:t>
            </a:r>
            <a:r>
              <a:rPr lang="en-US" sz="2900" b="1" dirty="0">
                <a:effectLst>
                  <a:outerShdw blurRad="38100" dist="38100" dir="2700000" algn="tl">
                    <a:srgbClr val="C0C0C0"/>
                  </a:outerShdw>
                </a:effectLst>
                <a:latin typeface="+mj-lt"/>
                <a:sym typeface="Symbol" pitchFamily="18" charset="2"/>
              </a:rPr>
              <a:t></a:t>
            </a:r>
            <a:r>
              <a:rPr lang="en-US" sz="2900" b="1" dirty="0">
                <a:effectLst>
                  <a:outerShdw blurRad="38100" dist="38100" dir="2700000" algn="tl">
                    <a:srgbClr val="C0C0C0"/>
                  </a:outerShdw>
                </a:effectLst>
                <a:latin typeface="+mj-lt"/>
              </a:rPr>
              <a:t>X GC </a:t>
            </a:r>
            <a:r>
              <a:rPr lang="en-US" sz="2900" b="1" dirty="0">
                <a:effectLst>
                  <a:outerShdw blurRad="38100" dist="38100" dir="2700000" algn="tl">
                    <a:srgbClr val="C0C0C0"/>
                  </a:outerShdw>
                </a:effectLst>
                <a:latin typeface="+mj-lt"/>
                <a:sym typeface="Symbol" pitchFamily="18" charset="2"/>
              </a:rPr>
              <a:t></a:t>
            </a:r>
            <a:r>
              <a:rPr lang="en-US" sz="2900" b="1" dirty="0">
                <a:effectLst>
                  <a:outerShdw blurRad="38100" dist="38100" dir="2700000" algn="tl">
                    <a:srgbClr val="C0C0C0"/>
                  </a:outerShdw>
                </a:effectLst>
                <a:latin typeface="+mj-lt"/>
              </a:rPr>
              <a:t>Y if</a:t>
            </a:r>
            <a:r>
              <a:rPr lang="en-US" sz="2900" dirty="0">
                <a:latin typeface="+mj-lt"/>
              </a:rPr>
              <a:t>,              </a:t>
            </a:r>
          </a:p>
          <a:p>
            <a:pPr marL="0" indent="0">
              <a:buNone/>
              <a:defRPr/>
            </a:pPr>
            <a:r>
              <a:rPr lang="en-US" sz="2900" dirty="0">
                <a:latin typeface="+mj-lt"/>
              </a:rPr>
              <a:t>H</a:t>
            </a:r>
            <a:r>
              <a:rPr lang="en-US" sz="2900" baseline="-25000" dirty="0">
                <a:latin typeface="+mj-lt"/>
              </a:rPr>
              <a:t>0</a:t>
            </a:r>
            <a:r>
              <a:rPr lang="en-US" sz="2900" dirty="0">
                <a:latin typeface="+mj-lt"/>
              </a:rPr>
              <a:t>: 	c</a:t>
            </a:r>
            <a:r>
              <a:rPr lang="en-US" sz="2900" baseline="-25000" dirty="0">
                <a:latin typeface="+mj-lt"/>
              </a:rPr>
              <a:t>1</a:t>
            </a:r>
            <a:r>
              <a:rPr lang="en-US" sz="2900" dirty="0">
                <a:latin typeface="+mj-lt"/>
              </a:rPr>
              <a:t> = c</a:t>
            </a:r>
            <a:r>
              <a:rPr lang="en-US" sz="2900" baseline="-25000" dirty="0">
                <a:latin typeface="+mj-lt"/>
              </a:rPr>
              <a:t>2</a:t>
            </a:r>
            <a:r>
              <a:rPr lang="en-US" sz="2900" dirty="0">
                <a:latin typeface="+mj-lt"/>
              </a:rPr>
              <a:t> = …..  =</a:t>
            </a:r>
            <a:r>
              <a:rPr lang="en-US" sz="2900" dirty="0" err="1">
                <a:latin typeface="+mj-lt"/>
              </a:rPr>
              <a:t>c</a:t>
            </a:r>
            <a:r>
              <a:rPr lang="en-US" sz="2900" baseline="-25000" dirty="0" err="1">
                <a:latin typeface="+mj-lt"/>
              </a:rPr>
              <a:t>n</a:t>
            </a:r>
            <a:r>
              <a:rPr lang="en-US" sz="2900" dirty="0">
                <a:latin typeface="+mj-lt"/>
              </a:rPr>
              <a:t> = 0 is rejected</a:t>
            </a:r>
          </a:p>
          <a:p>
            <a:pPr marL="0" indent="0">
              <a:buNone/>
              <a:defRPr/>
            </a:pPr>
            <a:r>
              <a:rPr lang="en-US" sz="2900" dirty="0">
                <a:latin typeface="+mj-lt"/>
              </a:rPr>
              <a:t>against H</a:t>
            </a:r>
            <a:r>
              <a:rPr lang="en-US" sz="2900" baseline="-25000" dirty="0">
                <a:latin typeface="+mj-lt"/>
              </a:rPr>
              <a:t>A</a:t>
            </a:r>
            <a:r>
              <a:rPr lang="en-US" sz="2900" dirty="0">
                <a:latin typeface="+mj-lt"/>
              </a:rPr>
              <a:t>: at least one c </a:t>
            </a:r>
            <a:r>
              <a:rPr lang="en-US" sz="2900" baseline="-25000" dirty="0">
                <a:latin typeface="+mj-lt"/>
              </a:rPr>
              <a:t>j</a:t>
            </a:r>
            <a:r>
              <a:rPr lang="en-US" sz="2900" dirty="0">
                <a:latin typeface="+mj-lt"/>
              </a:rPr>
              <a:t> </a:t>
            </a:r>
            <a:r>
              <a:rPr lang="en-US" sz="2900" dirty="0">
                <a:latin typeface="+mj-lt"/>
                <a:sym typeface="Symbol" pitchFamily="18" charset="2"/>
              </a:rPr>
              <a:t></a:t>
            </a:r>
            <a:r>
              <a:rPr lang="en-US" sz="2900" dirty="0">
                <a:latin typeface="+mj-lt"/>
              </a:rPr>
              <a:t> 0, j = 1….. 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457200" y="1295400"/>
            <a:ext cx="8229600" cy="5029200"/>
          </a:xfrm>
        </p:spPr>
        <p:txBody>
          <a:bodyPr>
            <a:noAutofit/>
          </a:bodyPr>
          <a:lstStyle/>
          <a:p>
            <a:pPr algn="l"/>
            <a:r>
              <a:rPr lang="en-US" sz="2400" i="1" dirty="0"/>
              <a:t>If the series is non-stationary using UNIT ROOT Tests I(1), I(2) </a:t>
            </a:r>
            <a:br>
              <a:rPr lang="en-US" sz="2400" i="1" dirty="0"/>
            </a:br>
            <a:br>
              <a:rPr lang="en-US" sz="2400" i="1" dirty="0"/>
            </a:br>
            <a:r>
              <a:rPr lang="en-US" sz="2400" i="1" dirty="0"/>
              <a:t>Step 1: Convert the series into stationary by trend differencing (first or second) as the series requires. Move to Step2.</a:t>
            </a:r>
            <a:br>
              <a:rPr lang="en-US" sz="2400" i="1" dirty="0"/>
            </a:br>
            <a:br>
              <a:rPr lang="en-US" sz="2400" b="1" dirty="0">
                <a:solidFill>
                  <a:schemeClr val="tx1"/>
                </a:solidFill>
                <a:effectLst/>
              </a:rPr>
            </a:br>
            <a:r>
              <a:rPr lang="en-US" sz="2400" b="1" dirty="0">
                <a:solidFill>
                  <a:schemeClr val="tx1"/>
                </a:solidFill>
                <a:effectLst/>
              </a:rPr>
              <a:t>I</a:t>
            </a:r>
            <a:r>
              <a:rPr lang="en-US" sz="2400" i="1" dirty="0">
                <a:solidFill>
                  <a:schemeClr val="tx1"/>
                </a:solidFill>
                <a:effectLst/>
              </a:rPr>
              <a:t>f the series is stationary, move to Step2</a:t>
            </a:r>
            <a:br>
              <a:rPr lang="en-US" sz="2400" i="1" dirty="0">
                <a:solidFill>
                  <a:schemeClr val="tx1"/>
                </a:solidFill>
                <a:effectLst/>
              </a:rPr>
            </a:br>
            <a:br>
              <a:rPr lang="en-US" sz="2400" i="1" dirty="0">
                <a:solidFill>
                  <a:schemeClr val="tx1"/>
                </a:solidFill>
                <a:effectLst/>
              </a:rPr>
            </a:br>
            <a:r>
              <a:rPr lang="en-US" sz="2400" i="1" dirty="0">
                <a:solidFill>
                  <a:schemeClr val="tx1"/>
                </a:solidFill>
                <a:effectLst/>
              </a:rPr>
              <a:t>Step 2: Select VAR orders</a:t>
            </a:r>
            <a:br>
              <a:rPr lang="en-US" sz="2400" i="1" dirty="0">
                <a:solidFill>
                  <a:schemeClr val="tx1"/>
                </a:solidFill>
                <a:effectLst/>
              </a:rPr>
            </a:br>
            <a:r>
              <a:rPr lang="en-US" sz="2400" i="1" dirty="0">
                <a:solidFill>
                  <a:schemeClr val="tx1"/>
                </a:solidFill>
                <a:effectLst/>
              </a:rPr>
              <a:t>Step 3: Estimate</a:t>
            </a:r>
            <a:br>
              <a:rPr lang="en-US" sz="2400" i="1" dirty="0">
                <a:solidFill>
                  <a:schemeClr val="tx1"/>
                </a:solidFill>
                <a:effectLst/>
              </a:rPr>
            </a:br>
            <a:r>
              <a:rPr lang="en-US" sz="2400" i="1" dirty="0">
                <a:solidFill>
                  <a:schemeClr val="tx1"/>
                </a:solidFill>
                <a:effectLst/>
              </a:rPr>
              <a:t>Step 4: Diagnostic Checks of Residuals </a:t>
            </a:r>
            <a:br>
              <a:rPr lang="en-US" sz="2400" i="1" dirty="0">
                <a:solidFill>
                  <a:schemeClr val="tx1"/>
                </a:solidFill>
                <a:effectLst/>
              </a:rPr>
            </a:br>
            <a:r>
              <a:rPr lang="en-US" sz="2000" i="1" dirty="0">
                <a:solidFill>
                  <a:schemeClr val="tx1"/>
                </a:solidFill>
                <a:effectLst/>
              </a:rPr>
              <a:t>(Serial Correlation, Heteroscedasticity, Normality)</a:t>
            </a:r>
            <a:br>
              <a:rPr lang="en-US" sz="2400" i="1" dirty="0">
                <a:solidFill>
                  <a:schemeClr val="tx1"/>
                </a:solidFill>
                <a:effectLst/>
              </a:rPr>
            </a:br>
            <a:r>
              <a:rPr lang="en-US" sz="2400" i="1" dirty="0">
                <a:solidFill>
                  <a:schemeClr val="tx1"/>
                </a:solidFill>
                <a:effectLst/>
              </a:rPr>
              <a:t>Step 5: Forecast</a:t>
            </a:r>
            <a:br>
              <a:rPr lang="en-US" sz="2400" i="1" dirty="0">
                <a:solidFill>
                  <a:schemeClr val="tx1"/>
                </a:solidFill>
                <a:effectLst/>
              </a:rPr>
            </a:br>
            <a:r>
              <a:rPr lang="en-US" sz="2400" i="1" dirty="0">
                <a:solidFill>
                  <a:schemeClr val="tx1"/>
                </a:solidFill>
                <a:effectLst/>
              </a:rPr>
              <a:t>Step 6: Granger Causality</a:t>
            </a:r>
            <a:br>
              <a:rPr lang="en-US" sz="2400" b="1" dirty="0">
                <a:solidFill>
                  <a:schemeClr val="tx1"/>
                </a:solidFill>
                <a:effectLst/>
              </a:rPr>
            </a:br>
            <a:endParaRPr lang="en-US" sz="2400" b="1" dirty="0">
              <a:solidFill>
                <a:schemeClr val="tx1"/>
              </a:solidFill>
              <a:effectLst/>
            </a:endParaRPr>
          </a:p>
        </p:txBody>
      </p:sp>
      <p:sp>
        <p:nvSpPr>
          <p:cNvPr id="3" name="Rectangle 2">
            <a:extLst>
              <a:ext uri="{FF2B5EF4-FFF2-40B4-BE49-F238E27FC236}">
                <a16:creationId xmlns:a16="http://schemas.microsoft.com/office/drawing/2014/main" id="{54303148-FDD6-414F-9CA1-5B3855F8F53C}"/>
              </a:ext>
            </a:extLst>
          </p:cNvPr>
          <p:cNvSpPr txBox="1">
            <a:spLocks noChangeArrowheads="1"/>
          </p:cNvSpPr>
          <p:nvPr/>
        </p:nvSpPr>
        <p:spPr>
          <a:xfrm>
            <a:off x="0" y="0"/>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Steps in VAR Modelling</a:t>
            </a:r>
          </a:p>
        </p:txBody>
      </p:sp>
    </p:spTree>
    <p:extLst>
      <p:ext uri="{BB962C8B-B14F-4D97-AF65-F5344CB8AC3E}">
        <p14:creationId xmlns:p14="http://schemas.microsoft.com/office/powerpoint/2010/main" val="1536689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524000"/>
            <a:ext cx="7315200" cy="3429000"/>
          </a:xfrm>
        </p:spPr>
        <p:txBody>
          <a:bodyPr>
            <a:noAutofit/>
          </a:bodyPr>
          <a:lstStyle/>
          <a:p>
            <a:r>
              <a:rPr lang="en-US" sz="4500" b="1" dirty="0"/>
              <a:t>Vector Auto Regression (VAR) and </a:t>
            </a:r>
            <a:br>
              <a:rPr lang="en-US" sz="4500" b="1" dirty="0"/>
            </a:br>
            <a:r>
              <a:rPr lang="en-US" sz="4500" b="1" dirty="0"/>
              <a:t>Granger Causality</a:t>
            </a:r>
            <a:br>
              <a:rPr lang="en-US" sz="4500" b="1" dirty="0"/>
            </a:br>
            <a:r>
              <a:rPr lang="en-US" sz="5400" b="1" dirty="0"/>
              <a:t>-Cases</a:t>
            </a:r>
            <a:br>
              <a:rPr lang="en-US" sz="5400" b="1" dirty="0"/>
            </a:br>
            <a:endParaRPr lang="en-US" sz="4000" b="1" dirty="0">
              <a:solidFill>
                <a:schemeClr val="tx1"/>
              </a:solidFill>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066800" y="1143000"/>
            <a:ext cx="7315200" cy="50292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schemeClr val="dk1"/>
                </a:solidFill>
                <a:effectLst/>
                <a:uLnTx/>
                <a:uFillTx/>
                <a:latin typeface="+mn-lt"/>
                <a:ea typeface="+mn-ea"/>
                <a:cs typeface="+mn-cs"/>
              </a:rPr>
              <a:t>Macroeconomic factors and yield curve for the emerging Indian economy </a:t>
            </a:r>
            <a:br>
              <a:rPr kumimoji="0" lang="en-US" sz="3200" b="0" i="0" u="none" strike="noStrike" kern="1200" cap="none" spc="0" normalizeH="0" baseline="0" noProof="0">
                <a:ln>
                  <a:noFill/>
                </a:ln>
                <a:solidFill>
                  <a:schemeClr val="tx1"/>
                </a:solidFill>
                <a:effectLst/>
                <a:uLnTx/>
                <a:uFillTx/>
                <a:latin typeface="+mn-lt"/>
                <a:ea typeface="+mn-ea"/>
                <a:cs typeface="+mn-cs"/>
              </a:rPr>
            </a:br>
            <a:r>
              <a:rPr kumimoji="0" lang="en-US" sz="3200" b="0" i="0" u="none" strike="noStrike" kern="1200" cap="none" spc="0" normalizeH="0" baseline="0" noProof="0">
                <a:ln>
                  <a:noFill/>
                </a:ln>
                <a:solidFill>
                  <a:schemeClr val="tx1"/>
                </a:solidFill>
                <a:effectLst/>
                <a:uLnTx/>
                <a:uFillTx/>
                <a:latin typeface="+mn-lt"/>
                <a:ea typeface="+mn-ea"/>
                <a:cs typeface="+mn-cs"/>
              </a:rPr>
              <a:t> </a:t>
            </a:r>
            <a:br>
              <a:rPr kumimoji="0" lang="en-US" sz="3200" b="0" i="0" u="none" strike="noStrike" kern="1200" cap="none" spc="0" normalizeH="0" baseline="0" noProof="0">
                <a:ln>
                  <a:noFill/>
                </a:ln>
                <a:solidFill>
                  <a:schemeClr val="tx1"/>
                </a:solidFill>
                <a:effectLst/>
                <a:uLnTx/>
                <a:uFillTx/>
                <a:latin typeface="+mn-lt"/>
                <a:ea typeface="+mn-ea"/>
                <a:cs typeface="+mn-cs"/>
              </a:rPr>
            </a:br>
            <a:r>
              <a:rPr kumimoji="0" lang="en-US" sz="3200" b="0" i="0" u="none" strike="noStrike" kern="1200" cap="none" spc="0" normalizeH="0" baseline="0" noProof="0">
                <a:ln>
                  <a:noFill/>
                </a:ln>
                <a:solidFill>
                  <a:schemeClr val="dk1"/>
                </a:solidFill>
                <a:effectLst/>
                <a:uLnTx/>
                <a:uFillTx/>
                <a:latin typeface="+mn-lt"/>
                <a:ea typeface="+mn-ea"/>
                <a:cs typeface="+mn-cs"/>
              </a:rPr>
              <a:t> Kakali Kanjilal </a:t>
            </a:r>
            <a:br>
              <a:rPr kumimoji="0" lang="en-US" sz="3200" b="0" i="0" u="none" strike="noStrike" kern="1200" cap="none" spc="0" normalizeH="0" baseline="0" noProof="0">
                <a:ln>
                  <a:noFill/>
                </a:ln>
                <a:solidFill>
                  <a:schemeClr val="dk1"/>
                </a:solidFill>
                <a:effectLst/>
                <a:uLnTx/>
                <a:uFillTx/>
                <a:latin typeface="+mn-lt"/>
                <a:ea typeface="+mn-ea"/>
                <a:cs typeface="+mn-cs"/>
              </a:rPr>
            </a:br>
            <a:r>
              <a:rPr kumimoji="0" lang="en-US" sz="2000" b="0" i="0" u="none" strike="noStrike" kern="1200" cap="none" spc="0" normalizeH="0" baseline="0" noProof="0">
                <a:ln>
                  <a:noFill/>
                </a:ln>
                <a:solidFill>
                  <a:schemeClr val="dk1"/>
                </a:solidFill>
                <a:effectLst/>
                <a:uLnTx/>
                <a:uFillTx/>
                <a:latin typeface="+mn-lt"/>
                <a:ea typeface="+mn-ea"/>
                <a:cs typeface="+mn-cs"/>
              </a:rPr>
              <a:t> published in </a:t>
            </a:r>
            <a:br>
              <a:rPr kumimoji="0" lang="en-US" sz="2000" b="0" i="0" u="none" strike="noStrike" kern="1200" cap="none" spc="0" normalizeH="0" baseline="0" noProof="0">
                <a:ln>
                  <a:noFill/>
                </a:ln>
                <a:solidFill>
                  <a:schemeClr val="dk1"/>
                </a:solidFill>
                <a:effectLst/>
                <a:uLnTx/>
                <a:uFillTx/>
                <a:latin typeface="+mn-lt"/>
                <a:ea typeface="+mn-ea"/>
                <a:cs typeface="+mn-cs"/>
              </a:rPr>
            </a:br>
            <a:r>
              <a:rPr kumimoji="0" lang="en-US" sz="2000" b="0" i="0" u="none" strike="noStrike" kern="1200" cap="none" spc="0" normalizeH="0" baseline="0" noProof="0">
                <a:ln>
                  <a:noFill/>
                </a:ln>
                <a:solidFill>
                  <a:schemeClr val="dk1"/>
                </a:solidFill>
                <a:effectLst/>
                <a:uLnTx/>
                <a:uFillTx/>
                <a:latin typeface="+mn-lt"/>
                <a:ea typeface="+mn-ea"/>
                <a:cs typeface="+mn-cs"/>
              </a:rPr>
              <a:t>Macroeconomics and Finance in Emerging Market Economies</a:t>
            </a:r>
            <a:br>
              <a:rPr kumimoji="0" lang="en-US" sz="2000" b="0" i="0" u="none" strike="noStrike" kern="1200" cap="none" spc="0" normalizeH="0" baseline="0" noProof="0">
                <a:ln>
                  <a:noFill/>
                </a:ln>
                <a:solidFill>
                  <a:schemeClr val="dk1"/>
                </a:solidFill>
                <a:effectLst/>
                <a:uLnTx/>
                <a:uFillTx/>
                <a:latin typeface="+mn-lt"/>
                <a:ea typeface="+mn-ea"/>
                <a:cs typeface="+mn-cs"/>
              </a:rPr>
            </a:br>
            <a:r>
              <a:rPr kumimoji="0" lang="en-US" sz="2000" b="0" i="0" u="none" strike="noStrike" kern="1200" cap="none" spc="0" normalizeH="0" baseline="0" noProof="0">
                <a:ln>
                  <a:noFill/>
                </a:ln>
                <a:solidFill>
                  <a:schemeClr val="dk1"/>
                </a:solidFill>
                <a:effectLst/>
                <a:uLnTx/>
                <a:uFillTx/>
                <a:latin typeface="+mn-lt"/>
                <a:ea typeface="+mn-ea"/>
                <a:cs typeface="+mn-cs"/>
              </a:rPr>
              <a:t>Vol. 4, No. 1, March 2011, 57–83 </a:t>
            </a:r>
            <a:br>
              <a:rPr kumimoji="0" lang="en-US" sz="3200" b="0" i="0" u="none" strike="noStrike" kern="1200" cap="none" spc="0" normalizeH="0" baseline="0" noProof="0">
                <a:ln>
                  <a:noFill/>
                </a:ln>
                <a:solidFill>
                  <a:schemeClr val="tx1"/>
                </a:solidFill>
                <a:effectLst/>
                <a:uLnTx/>
                <a:uFillTx/>
                <a:latin typeface="+mn-lt"/>
                <a:ea typeface="+mn-ea"/>
                <a:cs typeface="+mn-cs"/>
              </a:rPr>
            </a:br>
            <a:endParaRPr kumimoji="0" lang="en-US" sz="4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371600"/>
            <a:ext cx="8229600" cy="5001369"/>
          </a:xfrm>
          <a:prstGeom prst="rect">
            <a:avLst/>
          </a:prstGeom>
          <a:noFill/>
        </p:spPr>
        <p:txBody>
          <a:bodyPr wrap="square" rtlCol="0">
            <a:spAutoFit/>
          </a:bodyPr>
          <a:lstStyle/>
          <a:p>
            <a:r>
              <a:rPr lang="en-US" sz="2900" dirty="0"/>
              <a:t>It is believed that  term structure of interest rates or yield curve is a benchmark which helps to evaluate the value of other financial instruments (corporate bonds, municipal bonds etc.)</a:t>
            </a:r>
          </a:p>
          <a:p>
            <a:endParaRPr lang="en-US" sz="2900" dirty="0"/>
          </a:p>
          <a:p>
            <a:r>
              <a:rPr lang="en-US" sz="2900" dirty="0"/>
              <a:t>Post financial liberalization, the govt. debt market has undergone many structural reforms which might force the market participants /investors to believe that government debt market reflects market expectations or  Macroeconomic fundamentals (GDP, Inflation etc.)</a:t>
            </a:r>
          </a:p>
        </p:txBody>
      </p:sp>
      <p:sp>
        <p:nvSpPr>
          <p:cNvPr id="4" name="Rectangle 2"/>
          <p:cNvSpPr>
            <a:spLocks noGrp="1" noChangeArrowheads="1"/>
          </p:cNvSpPr>
          <p:nvPr>
            <p:ph type="title"/>
          </p:nvPr>
        </p:nvSpPr>
        <p:spPr>
          <a:xfrm>
            <a:off x="685800" y="304800"/>
            <a:ext cx="7772400" cy="762000"/>
          </a:xfrm>
        </p:spPr>
        <p:txBody>
          <a:bodyPr>
            <a:normAutofit/>
          </a:bodyPr>
          <a:lstStyle/>
          <a:p>
            <a:r>
              <a:rPr lang="en-US" sz="4000" b="1" dirty="0"/>
              <a:t>Background of the Study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43000"/>
            <a:ext cx="8458200" cy="5001369"/>
          </a:xfrm>
          <a:prstGeom prst="rect">
            <a:avLst/>
          </a:prstGeom>
          <a:noFill/>
        </p:spPr>
        <p:txBody>
          <a:bodyPr wrap="square" rtlCol="0">
            <a:spAutoFit/>
          </a:bodyPr>
          <a:lstStyle/>
          <a:p>
            <a:r>
              <a:rPr lang="en-US" sz="2900" dirty="0"/>
              <a:t>It is also observed that  in most economies the sovereign debt market is linked with macroeconomic fundamentals due to the key role played by the central bank. </a:t>
            </a:r>
          </a:p>
          <a:p>
            <a:endParaRPr lang="en-US" sz="2900" dirty="0"/>
          </a:p>
          <a:p>
            <a:r>
              <a:rPr lang="en-US" sz="2900" dirty="0"/>
              <a:t>So, does the relationship exist without the role of Central Bank? </a:t>
            </a:r>
          </a:p>
          <a:p>
            <a:endParaRPr lang="en-US" sz="2900" dirty="0"/>
          </a:p>
          <a:p>
            <a:r>
              <a:rPr lang="en-US" sz="2900" dirty="0"/>
              <a:t>Do we see any linkage between </a:t>
            </a:r>
            <a:r>
              <a:rPr lang="en-US" sz="2900" dirty="0" err="1"/>
              <a:t>govt</a:t>
            </a:r>
            <a:r>
              <a:rPr lang="en-US" sz="2900" dirty="0"/>
              <a:t> debt market and macroeconomic fundamentals in the Indian economy in the presence of RBI’s role?</a:t>
            </a:r>
          </a:p>
        </p:txBody>
      </p:sp>
      <p:sp>
        <p:nvSpPr>
          <p:cNvPr id="4" name="Rectangle 2"/>
          <p:cNvSpPr>
            <a:spLocks noGrp="1" noChangeArrowheads="1"/>
          </p:cNvSpPr>
          <p:nvPr>
            <p:ph type="title"/>
          </p:nvPr>
        </p:nvSpPr>
        <p:spPr>
          <a:xfrm>
            <a:off x="685800" y="152400"/>
            <a:ext cx="7772400" cy="762000"/>
          </a:xfrm>
        </p:spPr>
        <p:txBody>
          <a:bodyPr>
            <a:normAutofit/>
          </a:bodyPr>
          <a:lstStyle/>
          <a:p>
            <a:r>
              <a:rPr lang="en-US" sz="4000" b="1" dirty="0"/>
              <a:t>Background of the Study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7772400" cy="762000"/>
          </a:xfrm>
        </p:spPr>
        <p:txBody>
          <a:bodyPr vert="horz" lIns="91440" tIns="45720" rIns="91440" bIns="45720" rtlCol="0" anchor="ctr">
            <a:normAutofit/>
          </a:bodyPr>
          <a:lstStyle/>
          <a:p>
            <a:r>
              <a:rPr lang="en-US" sz="4000" b="1" dirty="0"/>
              <a:t>VAR</a:t>
            </a:r>
          </a:p>
        </p:txBody>
      </p:sp>
      <p:sp>
        <p:nvSpPr>
          <p:cNvPr id="12291" name="Rectangle 3"/>
          <p:cNvSpPr>
            <a:spLocks noGrp="1" noChangeArrowheads="1"/>
          </p:cNvSpPr>
          <p:nvPr>
            <p:ph type="body" sz="half" idx="1"/>
          </p:nvPr>
        </p:nvSpPr>
        <p:spPr>
          <a:xfrm>
            <a:off x="228600" y="914400"/>
            <a:ext cx="8763000" cy="5410200"/>
          </a:xfrm>
        </p:spPr>
        <p:txBody>
          <a:bodyPr>
            <a:noAutofit/>
          </a:bodyPr>
          <a:lstStyle/>
          <a:p>
            <a:r>
              <a:rPr lang="en-US" sz="2400" dirty="0">
                <a:latin typeface="+mj-lt"/>
              </a:rPr>
              <a:t>Assume we would like to estimate the relationship of GNP and Interest rate over the years without knowing if GNP affects interest rate or interest rate affects GNP. So, each variable has to be treated symmetrically. </a:t>
            </a:r>
          </a:p>
          <a:p>
            <a:endParaRPr lang="en-US" sz="2400" dirty="0">
              <a:latin typeface="+mj-lt"/>
            </a:endParaRPr>
          </a:p>
          <a:p>
            <a:r>
              <a:rPr lang="en-US" sz="2400" dirty="0">
                <a:latin typeface="+mj-lt"/>
              </a:rPr>
              <a:t>Let </a:t>
            </a:r>
            <a:r>
              <a:rPr lang="en-US" sz="2400" dirty="0" err="1">
                <a:latin typeface="+mj-lt"/>
              </a:rPr>
              <a:t>X</a:t>
            </a:r>
            <a:r>
              <a:rPr lang="en-US" sz="2400" baseline="-25000" dirty="0" err="1">
                <a:latin typeface="+mj-lt"/>
              </a:rPr>
              <a:t>t</a:t>
            </a:r>
            <a:r>
              <a:rPr lang="en-US" sz="2400" baseline="-25000" dirty="0">
                <a:latin typeface="+mj-lt"/>
              </a:rPr>
              <a:t> </a:t>
            </a:r>
            <a:r>
              <a:rPr lang="en-US" sz="2400" dirty="0">
                <a:latin typeface="+mj-lt"/>
              </a:rPr>
              <a:t> = Growth of GNP; </a:t>
            </a:r>
            <a:r>
              <a:rPr lang="en-US" sz="2400" dirty="0" err="1">
                <a:latin typeface="+mj-lt"/>
              </a:rPr>
              <a:t>Y</a:t>
            </a:r>
            <a:r>
              <a:rPr lang="en-US" sz="2400" baseline="-25000" dirty="0" err="1">
                <a:latin typeface="+mj-lt"/>
              </a:rPr>
              <a:t>t</a:t>
            </a:r>
            <a:r>
              <a:rPr lang="en-US" sz="2400" baseline="-25000" dirty="0">
                <a:latin typeface="+mj-lt"/>
              </a:rPr>
              <a:t> </a:t>
            </a:r>
            <a:r>
              <a:rPr lang="en-US" sz="2400" dirty="0">
                <a:latin typeface="+mj-lt"/>
              </a:rPr>
              <a:t> = Changes in </a:t>
            </a:r>
            <a:r>
              <a:rPr lang="en-US" sz="2400" dirty="0"/>
              <a:t>Interest Rate </a:t>
            </a:r>
            <a:r>
              <a:rPr lang="en-US" sz="2400" dirty="0">
                <a:latin typeface="+mj-lt"/>
              </a:rPr>
              <a:t>; </a:t>
            </a:r>
          </a:p>
          <a:p>
            <a:endParaRPr lang="en-US" sz="2400" dirty="0">
              <a:latin typeface="+mj-lt"/>
              <a:ea typeface="Arial Unicode MS" pitchFamily="34" charset="-128"/>
              <a:cs typeface="Arial Unicode MS" pitchFamily="34" charset="-128"/>
            </a:endParaRPr>
          </a:p>
          <a:p>
            <a:r>
              <a:rPr lang="en-US" sz="2400" dirty="0" err="1">
                <a:latin typeface="+mj-lt"/>
                <a:ea typeface="Arial Unicode MS" pitchFamily="34" charset="-128"/>
                <a:cs typeface="Arial Unicode MS" pitchFamily="34" charset="-128"/>
              </a:rPr>
              <a:t>X</a:t>
            </a:r>
            <a:r>
              <a:rPr lang="en-US" sz="2400" baseline="-25000" dirty="0" err="1">
                <a:latin typeface="+mj-lt"/>
                <a:ea typeface="Arial Unicode MS" pitchFamily="34" charset="-128"/>
                <a:cs typeface="Arial Unicode MS" pitchFamily="34" charset="-128"/>
              </a:rPr>
              <a:t>t</a:t>
            </a:r>
            <a:r>
              <a:rPr lang="en-US" sz="2400" dirty="0">
                <a:latin typeface="+mj-lt"/>
                <a:ea typeface="Arial Unicode MS" pitchFamily="34" charset="-128"/>
                <a:cs typeface="Arial Unicode MS" pitchFamily="34" charset="-128"/>
              </a:rPr>
              <a:t> is affected by current and past values of </a:t>
            </a:r>
            <a:r>
              <a:rPr lang="en-US" sz="2400" dirty="0" err="1">
                <a:latin typeface="+mj-lt"/>
                <a:ea typeface="Arial Unicode MS" pitchFamily="34" charset="-128"/>
                <a:cs typeface="Arial Unicode MS" pitchFamily="34" charset="-128"/>
              </a:rPr>
              <a:t>Y</a:t>
            </a:r>
            <a:r>
              <a:rPr lang="en-US" sz="2400" baseline="-25000" dirty="0" err="1">
                <a:latin typeface="+mj-lt"/>
                <a:ea typeface="Arial Unicode MS" pitchFamily="34" charset="-128"/>
                <a:cs typeface="Arial Unicode MS" pitchFamily="34" charset="-128"/>
              </a:rPr>
              <a:t>t</a:t>
            </a:r>
            <a:r>
              <a:rPr lang="en-US" sz="2400" dirty="0">
                <a:latin typeface="+mj-lt"/>
                <a:ea typeface="Arial Unicode MS" pitchFamily="34" charset="-128"/>
                <a:cs typeface="Arial Unicode MS" pitchFamily="34" charset="-128"/>
              </a:rPr>
              <a:t> and so as </a:t>
            </a:r>
            <a:r>
              <a:rPr lang="en-US" sz="2400" dirty="0" err="1">
                <a:latin typeface="+mj-lt"/>
                <a:ea typeface="Arial Unicode MS" pitchFamily="34" charset="-128"/>
                <a:cs typeface="Arial Unicode MS" pitchFamily="34" charset="-128"/>
              </a:rPr>
              <a:t>Y</a:t>
            </a:r>
            <a:r>
              <a:rPr lang="en-US" sz="2400" baseline="-25000" dirty="0" err="1">
                <a:latin typeface="+mj-lt"/>
                <a:ea typeface="Arial Unicode MS" pitchFamily="34" charset="-128"/>
                <a:cs typeface="Arial Unicode MS" pitchFamily="34" charset="-128"/>
              </a:rPr>
              <a:t>t</a:t>
            </a:r>
            <a:r>
              <a:rPr lang="en-US" sz="2400" dirty="0">
                <a:latin typeface="+mj-lt"/>
                <a:ea typeface="Arial Unicode MS" pitchFamily="34" charset="-128"/>
                <a:cs typeface="Arial Unicode MS" pitchFamily="34" charset="-128"/>
              </a:rPr>
              <a:t> . In that case, a simple bivariate model can be written as:</a:t>
            </a:r>
          </a:p>
          <a:p>
            <a:pPr>
              <a:buNone/>
            </a:pPr>
            <a:r>
              <a:rPr lang="en-US" sz="2400" dirty="0">
                <a:latin typeface="+mj-lt"/>
                <a:ea typeface="Arial Unicode MS" pitchFamily="34" charset="-128"/>
                <a:cs typeface="Arial Unicode MS" pitchFamily="34" charset="-128"/>
              </a:rPr>
              <a:t> </a:t>
            </a:r>
            <a:endParaRPr lang="en-US" sz="2400" dirty="0">
              <a:latin typeface="+mj-lt"/>
              <a:cs typeface="Times New Roman" pitchFamily="18" charset="0"/>
            </a:endParaRPr>
          </a:p>
          <a:p>
            <a:endParaRPr lang="en-US" sz="2400" dirty="0">
              <a:latin typeface="+mj-lt"/>
              <a:cs typeface="Times New Roman" pitchFamily="18" charset="0"/>
            </a:endParaRPr>
          </a:p>
          <a:p>
            <a:endParaRPr lang="en-US" sz="2400" dirty="0">
              <a:latin typeface="+mj-lt"/>
              <a:cs typeface="Times New Roman" pitchFamily="18" charset="0"/>
            </a:endParaRPr>
          </a:p>
          <a:p>
            <a:endParaRPr lang="en-US" sz="2400" dirty="0">
              <a:latin typeface="+mj-lt"/>
              <a:cs typeface="Times New Roman" pitchFamily="18" charset="0"/>
            </a:endParaRPr>
          </a:p>
        </p:txBody>
      </p:sp>
      <p:graphicFrame>
        <p:nvGraphicFramePr>
          <p:cNvPr id="4" name="Object 3"/>
          <p:cNvGraphicFramePr>
            <a:graphicFrameLocks noChangeAspect="1"/>
          </p:cNvGraphicFramePr>
          <p:nvPr/>
        </p:nvGraphicFramePr>
        <p:xfrm>
          <a:off x="1981200" y="4724400"/>
          <a:ext cx="5920946" cy="1905000"/>
        </p:xfrm>
        <a:graphic>
          <a:graphicData uri="http://schemas.openxmlformats.org/presentationml/2006/ole">
            <mc:AlternateContent xmlns:mc="http://schemas.openxmlformats.org/markup-compatibility/2006">
              <mc:Choice xmlns:v="urn:schemas-microsoft-com:vml" Requires="v">
                <p:oleObj spid="_x0000_s108570" name="Equation" r:id="rId3" imgW="2920680" imgH="939600" progId="Equation.3">
                  <p:embed/>
                </p:oleObj>
              </mc:Choice>
              <mc:Fallback>
                <p:oleObj name="Equation" r:id="rId3" imgW="2920680" imgH="939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724400"/>
                        <a:ext cx="5920946"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8458200" cy="5447645"/>
          </a:xfrm>
          <a:prstGeom prst="rect">
            <a:avLst/>
          </a:prstGeom>
          <a:noFill/>
        </p:spPr>
        <p:txBody>
          <a:bodyPr wrap="square" rtlCol="0">
            <a:spAutoFit/>
          </a:bodyPr>
          <a:lstStyle/>
          <a:p>
            <a:r>
              <a:rPr lang="en-US" sz="2900" b="1" i="1" dirty="0"/>
              <a:t>Macroeconomic Fundaments:</a:t>
            </a:r>
          </a:p>
          <a:p>
            <a:r>
              <a:rPr lang="en-US" sz="2900" dirty="0"/>
              <a:t> 	- GDP</a:t>
            </a:r>
          </a:p>
          <a:p>
            <a:r>
              <a:rPr lang="en-US" sz="2900" dirty="0"/>
              <a:t> 	- Inflation</a:t>
            </a:r>
          </a:p>
          <a:p>
            <a:r>
              <a:rPr lang="en-US" sz="2900" dirty="0"/>
              <a:t> </a:t>
            </a:r>
          </a:p>
          <a:p>
            <a:r>
              <a:rPr lang="en-US" sz="2900" b="1" i="1" dirty="0"/>
              <a:t>Monetary Policy Indicator:</a:t>
            </a:r>
            <a:endParaRPr lang="en-US" sz="2900" dirty="0"/>
          </a:p>
          <a:p>
            <a:pPr lvl="1">
              <a:buFontTx/>
              <a:buChar char="-"/>
            </a:pPr>
            <a:r>
              <a:rPr lang="en-US" sz="2900" dirty="0"/>
              <a:t>Inter-Bank Call Money Rate</a:t>
            </a:r>
          </a:p>
          <a:p>
            <a:pPr>
              <a:buFontTx/>
              <a:buChar char="-"/>
            </a:pPr>
            <a:endParaRPr lang="en-US" sz="2900" dirty="0"/>
          </a:p>
          <a:p>
            <a:r>
              <a:rPr lang="en-US" sz="2900" b="1" i="1" dirty="0"/>
              <a:t>Government Debt Market:</a:t>
            </a:r>
          </a:p>
          <a:p>
            <a:r>
              <a:rPr lang="en-US" sz="2900" b="1" i="1" dirty="0"/>
              <a:t>-Parameters of Yield Curve:</a:t>
            </a:r>
          </a:p>
          <a:p>
            <a:r>
              <a:rPr lang="en-US" sz="2900" dirty="0"/>
              <a:t>	-Level</a:t>
            </a:r>
          </a:p>
          <a:p>
            <a:r>
              <a:rPr lang="en-US" sz="2900" dirty="0"/>
              <a:t>	-Slope</a:t>
            </a:r>
          </a:p>
          <a:p>
            <a:r>
              <a:rPr lang="en-US" sz="2900" dirty="0"/>
              <a:t>	-Curvature</a:t>
            </a:r>
          </a:p>
        </p:txBody>
      </p:sp>
      <p:sp>
        <p:nvSpPr>
          <p:cNvPr id="4" name="Rectangle 2"/>
          <p:cNvSpPr>
            <a:spLocks noGrp="1" noChangeArrowheads="1"/>
          </p:cNvSpPr>
          <p:nvPr>
            <p:ph type="title"/>
          </p:nvPr>
        </p:nvSpPr>
        <p:spPr>
          <a:xfrm>
            <a:off x="685800" y="152400"/>
            <a:ext cx="7772400" cy="762000"/>
          </a:xfrm>
        </p:spPr>
        <p:txBody>
          <a:bodyPr>
            <a:normAutofit/>
          </a:bodyPr>
          <a:lstStyle/>
          <a:p>
            <a:r>
              <a:rPr lang="en-US" sz="4000" b="1" dirty="0"/>
              <a:t>Parameter Selection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8382000" cy="5867399"/>
          </a:xfrm>
          <a:prstGeom prst="rect">
            <a:avLst/>
          </a:prstGeom>
          <a:noFill/>
        </p:spPr>
        <p:txBody>
          <a:bodyPr wrap="square" rtlCol="0">
            <a:spAutoFit/>
          </a:bodyPr>
          <a:lstStyle/>
          <a:p>
            <a:r>
              <a:rPr lang="en-US" sz="2900" i="1" dirty="0"/>
              <a:t>Monthly data from July 1997 to Feb 2004 GDP, Inflation (based on WPI) and Call Money Rate (CMR) have been chosen </a:t>
            </a:r>
            <a:endParaRPr lang="en-US" sz="2900" dirty="0"/>
          </a:p>
          <a:p>
            <a:pPr>
              <a:buFontTx/>
              <a:buChar char="-"/>
            </a:pPr>
            <a:endParaRPr lang="en-US" sz="2900" dirty="0"/>
          </a:p>
          <a:p>
            <a:r>
              <a:rPr lang="en-US" sz="2900" i="1" dirty="0"/>
              <a:t>Yield Curves are estimated from July 1997 to Feb 2004 using parsimonious model Nelson Siegel and then time series of parameter estimates ‘Level’, ‘Slope’ and ‘Curvature’ are chosen as the components of yield curve. This represents the government debt market.</a:t>
            </a:r>
          </a:p>
          <a:p>
            <a:endParaRPr lang="en-US" sz="2900" i="1" dirty="0"/>
          </a:p>
          <a:p>
            <a:r>
              <a:rPr lang="en-US" sz="2900" i="1" dirty="0"/>
              <a:t>June 2000 LAF is introduced. To see  the changes post LAF, the analysis is done separately for the period Jul’97 – May’00 and Jul’00 to Feb’04</a:t>
            </a:r>
          </a:p>
        </p:txBody>
      </p:sp>
      <p:sp>
        <p:nvSpPr>
          <p:cNvPr id="4" name="Rectangle 2"/>
          <p:cNvSpPr>
            <a:spLocks noGrp="1" noChangeArrowheads="1"/>
          </p:cNvSpPr>
          <p:nvPr>
            <p:ph type="title"/>
          </p:nvPr>
        </p:nvSpPr>
        <p:spPr>
          <a:xfrm>
            <a:off x="685800" y="76200"/>
            <a:ext cx="7772400" cy="762000"/>
          </a:xfrm>
        </p:spPr>
        <p:txBody>
          <a:bodyPr>
            <a:normAutofit/>
          </a:bodyPr>
          <a:lstStyle/>
          <a:p>
            <a:r>
              <a:rPr lang="en-US" sz="4000" b="1" dirty="0"/>
              <a:t>Data</a:t>
            </a:r>
          </a:p>
        </p:txBody>
      </p:sp>
      <p:graphicFrame>
        <p:nvGraphicFramePr>
          <p:cNvPr id="5" name="Object 4"/>
          <p:cNvGraphicFramePr>
            <a:graphicFrameLocks noChangeAspect="1"/>
          </p:cNvGraphicFramePr>
          <p:nvPr/>
        </p:nvGraphicFramePr>
        <p:xfrm>
          <a:off x="6781800" y="1981200"/>
          <a:ext cx="914400" cy="771525"/>
        </p:xfrm>
        <a:graphic>
          <a:graphicData uri="http://schemas.openxmlformats.org/presentationml/2006/ole">
            <mc:AlternateContent xmlns:mc="http://schemas.openxmlformats.org/markup-compatibility/2006">
              <mc:Choice xmlns:v="urn:schemas-microsoft-com:vml" Requires="v">
                <p:oleObj spid="_x0000_s181274" name="Worksheet" showAsIcon="1" r:id="rId3" imgW="914400" imgH="771480" progId="Excel.Sheet.8">
                  <p:embed/>
                </p:oleObj>
              </mc:Choice>
              <mc:Fallback>
                <p:oleObj name="Worksheet" showAsIcon="1" r:id="rId3" imgW="914400" imgH="77148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9812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444347"/>
            <a:ext cx="8458200" cy="3877985"/>
          </a:xfrm>
          <a:prstGeom prst="rect">
            <a:avLst/>
          </a:prstGeom>
          <a:noFill/>
        </p:spPr>
        <p:txBody>
          <a:bodyPr wrap="square" rtlCol="0">
            <a:spAutoFit/>
          </a:bodyPr>
          <a:lstStyle/>
          <a:p>
            <a:pPr>
              <a:buFont typeface="Arial" pitchFamily="34" charset="0"/>
              <a:buChar char="•"/>
            </a:pPr>
            <a:r>
              <a:rPr lang="en-US" sz="2900" i="1" dirty="0"/>
              <a:t> Estimate  VAR model of appropriate lag</a:t>
            </a:r>
          </a:p>
          <a:p>
            <a:pPr lvl="1">
              <a:buFont typeface="Arial" pitchFamily="34" charset="0"/>
              <a:buChar char="•"/>
            </a:pPr>
            <a:r>
              <a:rPr lang="en-US" sz="2400" i="1" dirty="0"/>
              <a:t>Before estimating VAR, please make sure all variables are stationary.</a:t>
            </a:r>
          </a:p>
          <a:p>
            <a:pPr lvl="1">
              <a:buFont typeface="Arial" pitchFamily="34" charset="0"/>
              <a:buChar char="•"/>
            </a:pPr>
            <a:r>
              <a:rPr lang="en-US" sz="2400" i="1" dirty="0"/>
              <a:t> Make a decision on the ordering of the variables </a:t>
            </a:r>
          </a:p>
          <a:p>
            <a:pPr lvl="1">
              <a:buFont typeface="Arial" pitchFamily="34" charset="0"/>
              <a:buChar char="•"/>
            </a:pPr>
            <a:endParaRPr lang="en-US" sz="2900" i="1" dirty="0"/>
          </a:p>
          <a:p>
            <a:pPr>
              <a:buFont typeface="Arial" pitchFamily="34" charset="0"/>
              <a:buChar char="•"/>
            </a:pPr>
            <a:r>
              <a:rPr lang="en-US" sz="2900" i="1" dirty="0"/>
              <a:t> Examine Granger Causality</a:t>
            </a:r>
          </a:p>
          <a:p>
            <a:pPr>
              <a:buFont typeface="Arial" pitchFamily="34" charset="0"/>
              <a:buChar char="•"/>
            </a:pPr>
            <a:endParaRPr lang="en-US" sz="2900" i="1" dirty="0"/>
          </a:p>
          <a:p>
            <a:pPr>
              <a:buFont typeface="Arial" pitchFamily="34" charset="0"/>
              <a:buChar char="•"/>
            </a:pPr>
            <a:r>
              <a:rPr lang="en-US" sz="2900" i="1" dirty="0"/>
              <a:t> Estimate Impulse Response Functions </a:t>
            </a:r>
          </a:p>
          <a:p>
            <a:endParaRPr lang="en-US" sz="2900" i="1" dirty="0"/>
          </a:p>
        </p:txBody>
      </p:sp>
      <p:sp>
        <p:nvSpPr>
          <p:cNvPr id="4" name="Rectangle 2"/>
          <p:cNvSpPr>
            <a:spLocks noGrp="1" noChangeArrowheads="1"/>
          </p:cNvSpPr>
          <p:nvPr>
            <p:ph type="title"/>
          </p:nvPr>
        </p:nvSpPr>
        <p:spPr>
          <a:xfrm>
            <a:off x="685800" y="152400"/>
            <a:ext cx="7772400" cy="762000"/>
          </a:xfrm>
        </p:spPr>
        <p:txBody>
          <a:bodyPr>
            <a:normAutofit/>
          </a:bodyPr>
          <a:lstStyle/>
          <a:p>
            <a:r>
              <a:rPr lang="en-US" sz="4000" b="1" dirty="0"/>
              <a:t>Steps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921895"/>
            <a:ext cx="8458200" cy="5632311"/>
          </a:xfrm>
          <a:prstGeom prst="rect">
            <a:avLst/>
          </a:prstGeom>
          <a:noFill/>
        </p:spPr>
        <p:txBody>
          <a:bodyPr wrap="square" rtlCol="0">
            <a:spAutoFit/>
          </a:bodyPr>
          <a:lstStyle/>
          <a:p>
            <a:r>
              <a:rPr lang="en-US" sz="2400" i="1" dirty="0"/>
              <a:t>The study ﬁnds that there exists strong causality from ﬁnancial factors, deﬁned by three parameters of the yield curves (Yield Curve/‘Level’, ‘Slope’, ‘Curvature’) to macroeconomic factors; growth, inﬂation and monetary policy indicators (changes in the call money rate). However, the causality in the opposite direction is found to be weaker. </a:t>
            </a:r>
          </a:p>
          <a:p>
            <a:endParaRPr lang="en-US" sz="2400" i="1" dirty="0"/>
          </a:p>
          <a:p>
            <a:r>
              <a:rPr lang="en-US" sz="2400" i="1" dirty="0"/>
              <a:t>The causality from yield factors to macro factors is primarily driven by the fact that the ‘changes in level’ of yield curve brings an impact on inﬂation through the changes in monetary policy. </a:t>
            </a:r>
          </a:p>
          <a:p>
            <a:endParaRPr lang="en-US" sz="2400" i="1" dirty="0"/>
          </a:p>
          <a:p>
            <a:r>
              <a:rPr lang="en-US" sz="2400" i="1" dirty="0"/>
              <a:t>This ﬁnding suggests that monetary policy plays a key role in driving the causality. This also implies that the indirect instrument of monetary policy mechanism is becoming increasingly important to inﬂuence the aggregate demand in the economy.</a:t>
            </a:r>
          </a:p>
        </p:txBody>
      </p:sp>
      <p:sp>
        <p:nvSpPr>
          <p:cNvPr id="4" name="Rectangle 2"/>
          <p:cNvSpPr>
            <a:spLocks noGrp="1" noChangeArrowheads="1"/>
          </p:cNvSpPr>
          <p:nvPr>
            <p:ph type="title"/>
          </p:nvPr>
        </p:nvSpPr>
        <p:spPr>
          <a:xfrm>
            <a:off x="685800" y="152400"/>
            <a:ext cx="7772400" cy="762000"/>
          </a:xfrm>
        </p:spPr>
        <p:txBody>
          <a:bodyPr>
            <a:normAutofit/>
          </a:bodyPr>
          <a:lstStyle/>
          <a:p>
            <a:r>
              <a:rPr lang="en-US" sz="4000" b="1" dirty="0"/>
              <a:t>Findings</a:t>
            </a:r>
          </a:p>
        </p:txBody>
      </p:sp>
    </p:spTree>
    <p:extLst>
      <p:ext uri="{BB962C8B-B14F-4D97-AF65-F5344CB8AC3E}">
        <p14:creationId xmlns:p14="http://schemas.microsoft.com/office/powerpoint/2010/main" val="66549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7772400" cy="762000"/>
          </a:xfrm>
        </p:spPr>
        <p:txBody>
          <a:bodyPr vert="horz" lIns="91440" tIns="45720" rIns="91440" bIns="45720" rtlCol="0" anchor="ctr">
            <a:normAutofit/>
          </a:bodyPr>
          <a:lstStyle/>
          <a:p>
            <a:r>
              <a:rPr lang="en-US" sz="4000" b="1" dirty="0"/>
              <a:t>VAR</a:t>
            </a:r>
          </a:p>
        </p:txBody>
      </p:sp>
      <p:sp>
        <p:nvSpPr>
          <p:cNvPr id="12291" name="Rectangle 3"/>
          <p:cNvSpPr>
            <a:spLocks noGrp="1" noChangeArrowheads="1"/>
          </p:cNvSpPr>
          <p:nvPr>
            <p:ph type="body" sz="half" idx="1"/>
          </p:nvPr>
        </p:nvSpPr>
        <p:spPr>
          <a:xfrm>
            <a:off x="228600" y="914400"/>
            <a:ext cx="8763000" cy="5410200"/>
          </a:xfrm>
        </p:spPr>
        <p:txBody>
          <a:bodyPr>
            <a:noAutofit/>
          </a:bodyPr>
          <a:lstStyle/>
          <a:p>
            <a:pPr>
              <a:buNone/>
            </a:pPr>
            <a:r>
              <a:rPr lang="en-US" sz="2900" dirty="0">
                <a:latin typeface="+mj-lt"/>
                <a:ea typeface="Arial Unicode MS" pitchFamily="34" charset="-128"/>
                <a:cs typeface="Arial Unicode MS" pitchFamily="34" charset="-128"/>
              </a:rPr>
              <a:t> </a:t>
            </a:r>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p:txBody>
      </p:sp>
      <p:sp>
        <p:nvSpPr>
          <p:cNvPr id="5" name="TextBox 4"/>
          <p:cNvSpPr txBox="1"/>
          <p:nvPr/>
        </p:nvSpPr>
        <p:spPr>
          <a:xfrm>
            <a:off x="304800" y="1453783"/>
            <a:ext cx="8610600" cy="4093428"/>
          </a:xfrm>
          <a:prstGeom prst="rect">
            <a:avLst/>
          </a:prstGeom>
          <a:noFill/>
        </p:spPr>
        <p:txBody>
          <a:bodyPr wrap="square" rtlCol="0">
            <a:spAutoFit/>
          </a:bodyPr>
          <a:lstStyle/>
          <a:p>
            <a:r>
              <a:rPr lang="en-US" sz="2800" dirty="0"/>
              <a:t>Where the assumptions are:</a:t>
            </a:r>
          </a:p>
          <a:p>
            <a:pPr marL="514350" indent="-514350">
              <a:buFont typeface="+mj-lt"/>
              <a:buAutoNum type="arabicPeriod"/>
            </a:pPr>
            <a:r>
              <a:rPr lang="en-US" sz="2800" dirty="0"/>
              <a:t>Both </a:t>
            </a:r>
            <a:r>
              <a:rPr lang="en-US" sz="2800" dirty="0" err="1"/>
              <a:t>x</a:t>
            </a:r>
            <a:r>
              <a:rPr lang="en-US" sz="2800" baseline="-25000" dirty="0" err="1"/>
              <a:t>t</a:t>
            </a:r>
            <a:r>
              <a:rPr lang="en-US" sz="2800" baseline="-25000" dirty="0"/>
              <a:t> </a:t>
            </a:r>
            <a:r>
              <a:rPr lang="en-US" sz="2800" dirty="0"/>
              <a:t> and </a:t>
            </a:r>
            <a:r>
              <a:rPr lang="en-US" sz="2800" dirty="0" err="1"/>
              <a:t>Y</a:t>
            </a:r>
            <a:r>
              <a:rPr lang="en-US" sz="2800" baseline="-25000" dirty="0" err="1"/>
              <a:t>t</a:t>
            </a:r>
            <a:r>
              <a:rPr lang="en-US" sz="2800" dirty="0"/>
              <a:t> are stationary</a:t>
            </a:r>
          </a:p>
          <a:p>
            <a:pPr marL="514350" indent="-514350">
              <a:buFont typeface="+mj-lt"/>
              <a:buAutoNum type="arabicPeriod"/>
            </a:pPr>
            <a:r>
              <a:rPr lang="el-GR" sz="2800" dirty="0"/>
              <a:t>ε</a:t>
            </a:r>
            <a:r>
              <a:rPr lang="en-US" sz="2800" baseline="-25000" dirty="0"/>
              <a:t>1t</a:t>
            </a:r>
            <a:r>
              <a:rPr lang="en-US" sz="2800" dirty="0"/>
              <a:t> and </a:t>
            </a:r>
            <a:r>
              <a:rPr lang="el-GR" sz="2800" dirty="0"/>
              <a:t>ε</a:t>
            </a:r>
            <a:r>
              <a:rPr lang="en-US" sz="2800" baseline="-25000" dirty="0"/>
              <a:t>2t</a:t>
            </a:r>
            <a:r>
              <a:rPr lang="en-US" sz="2800" dirty="0"/>
              <a:t> are uncorrelated or non-contemporaneous   white noise terms</a:t>
            </a:r>
          </a:p>
          <a:p>
            <a:pPr marL="280988" indent="-280988">
              <a:buFont typeface="Arial" pitchFamily="34" charset="0"/>
              <a:buChar char="•"/>
            </a:pPr>
            <a:endParaRPr lang="en-US" sz="2800" dirty="0"/>
          </a:p>
          <a:p>
            <a:pPr marL="280988" indent="-280988">
              <a:buFont typeface="Arial" pitchFamily="34" charset="0"/>
              <a:buChar char="•"/>
            </a:pPr>
            <a:r>
              <a:rPr lang="en-US" sz="2400" dirty="0"/>
              <a:t>The equations above constitute a first order VAR as the maximum lag length is one.</a:t>
            </a:r>
          </a:p>
          <a:p>
            <a:pPr marL="225425" indent="-225425">
              <a:buFont typeface="Arial" pitchFamily="34" charset="0"/>
              <a:buChar char="•"/>
            </a:pPr>
            <a:r>
              <a:rPr lang="en-US" sz="2400" dirty="0"/>
              <a:t>This structure incorporates feedback as </a:t>
            </a:r>
            <a:r>
              <a:rPr lang="en-US" sz="2400" dirty="0" err="1"/>
              <a:t>y</a:t>
            </a:r>
            <a:r>
              <a:rPr lang="en-US" sz="2400" baseline="-25000" dirty="0" err="1"/>
              <a:t>t</a:t>
            </a:r>
            <a:r>
              <a:rPr lang="en-US" sz="2400" dirty="0"/>
              <a:t> and </a:t>
            </a:r>
            <a:r>
              <a:rPr lang="en-US" sz="2400" dirty="0" err="1"/>
              <a:t>x</a:t>
            </a:r>
            <a:r>
              <a:rPr lang="en-US" sz="2400" baseline="-25000" dirty="0" err="1"/>
              <a:t>t</a:t>
            </a:r>
            <a:r>
              <a:rPr lang="en-US" sz="2400" dirty="0"/>
              <a:t> are  allowed to affect each other.  So, </a:t>
            </a:r>
            <a:r>
              <a:rPr lang="en-US" sz="2400" dirty="0" err="1"/>
              <a:t>y</a:t>
            </a:r>
            <a:r>
              <a:rPr lang="en-US" sz="2400" baseline="-25000" dirty="0" err="1"/>
              <a:t>t</a:t>
            </a:r>
            <a:r>
              <a:rPr lang="en-US" sz="2400" dirty="0"/>
              <a:t> has contemporaneous effect on </a:t>
            </a:r>
            <a:r>
              <a:rPr lang="en-US" sz="2400" dirty="0" err="1"/>
              <a:t>x</a:t>
            </a:r>
            <a:r>
              <a:rPr lang="en-US" sz="2400" baseline="-25000" dirty="0" err="1"/>
              <a:t>t</a:t>
            </a:r>
            <a:r>
              <a:rPr lang="en-US" sz="2400" dirty="0"/>
              <a:t> and vice versa.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7772400" cy="762000"/>
          </a:xfrm>
        </p:spPr>
        <p:txBody>
          <a:bodyPr vert="horz" lIns="91440" tIns="45720" rIns="91440" bIns="45720" rtlCol="0" anchor="ctr">
            <a:normAutofit/>
          </a:bodyPr>
          <a:lstStyle/>
          <a:p>
            <a:r>
              <a:rPr lang="en-US" sz="4000" b="1" dirty="0"/>
              <a:t>VAR</a:t>
            </a:r>
          </a:p>
        </p:txBody>
      </p:sp>
      <p:sp>
        <p:nvSpPr>
          <p:cNvPr id="12291" name="Rectangle 3"/>
          <p:cNvSpPr>
            <a:spLocks noGrp="1" noChangeArrowheads="1"/>
          </p:cNvSpPr>
          <p:nvPr>
            <p:ph type="body" sz="half" idx="1"/>
          </p:nvPr>
        </p:nvSpPr>
        <p:spPr>
          <a:xfrm>
            <a:off x="228600" y="914400"/>
            <a:ext cx="8763000" cy="5410200"/>
          </a:xfrm>
        </p:spPr>
        <p:txBody>
          <a:bodyPr>
            <a:noAutofit/>
          </a:bodyPr>
          <a:lstStyle/>
          <a:p>
            <a:pPr>
              <a:buNone/>
            </a:pPr>
            <a:r>
              <a:rPr lang="en-US" sz="2900" dirty="0">
                <a:latin typeface="+mj-lt"/>
                <a:ea typeface="Arial Unicode MS" pitchFamily="34" charset="-128"/>
                <a:cs typeface="Arial Unicode MS" pitchFamily="34" charset="-128"/>
              </a:rPr>
              <a:t> </a:t>
            </a:r>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p:txBody>
      </p:sp>
      <p:sp>
        <p:nvSpPr>
          <p:cNvPr id="5" name="TextBox 4"/>
          <p:cNvSpPr txBox="1"/>
          <p:nvPr/>
        </p:nvSpPr>
        <p:spPr>
          <a:xfrm>
            <a:off x="216877" y="1295400"/>
            <a:ext cx="8610600" cy="3785652"/>
          </a:xfrm>
          <a:prstGeom prst="rect">
            <a:avLst/>
          </a:prstGeom>
          <a:noFill/>
        </p:spPr>
        <p:txBody>
          <a:bodyPr wrap="square" rtlCol="0">
            <a:spAutoFit/>
          </a:bodyPr>
          <a:lstStyle/>
          <a:p>
            <a:pPr marL="225425" indent="-225425">
              <a:buFont typeface="Arial" pitchFamily="34" charset="0"/>
              <a:buChar char="•"/>
            </a:pPr>
            <a:r>
              <a:rPr lang="en-US" sz="2400" dirty="0"/>
              <a:t>This will violate the assumption # 2. Because of the parameter identification problem, ordinary least squares estimation of the structural VAR would yield inconsistent parameter estimates. This problem can be overcome by rewriting the VAR in reduced form.</a:t>
            </a:r>
          </a:p>
          <a:p>
            <a:pPr marL="225425" indent="-225425">
              <a:buFont typeface="Arial" pitchFamily="34" charset="0"/>
              <a:buChar char="•"/>
            </a:pPr>
            <a:endParaRPr lang="en-US" sz="2400" dirty="0"/>
          </a:p>
          <a:p>
            <a:pPr marL="225425" indent="-225425">
              <a:buFont typeface="Arial" pitchFamily="34" charset="0"/>
              <a:buChar char="•"/>
            </a:pPr>
            <a:r>
              <a:rPr lang="en-US" sz="2400" dirty="0"/>
              <a:t>In an attempt to make the interpretation of policy analysis in a VAR model more straightforward, it has become common practice to transform the model into one having “orthogonal innovations”, that is to transform the model so that the error terms are no longer contemporaneously correlated.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7772400" cy="762000"/>
          </a:xfrm>
        </p:spPr>
        <p:txBody>
          <a:bodyPr vert="horz" lIns="91440" tIns="45720" rIns="91440" bIns="45720" rtlCol="0" anchor="ctr">
            <a:normAutofit/>
          </a:bodyPr>
          <a:lstStyle/>
          <a:p>
            <a:r>
              <a:rPr lang="en-US" sz="4000" b="1" dirty="0"/>
              <a:t>VAR in Reduced Form</a:t>
            </a:r>
          </a:p>
        </p:txBody>
      </p:sp>
      <p:sp>
        <p:nvSpPr>
          <p:cNvPr id="12291" name="Rectangle 3"/>
          <p:cNvSpPr>
            <a:spLocks noGrp="1" noChangeArrowheads="1"/>
          </p:cNvSpPr>
          <p:nvPr>
            <p:ph type="body" sz="half" idx="1"/>
          </p:nvPr>
        </p:nvSpPr>
        <p:spPr>
          <a:xfrm>
            <a:off x="228600" y="914400"/>
            <a:ext cx="8763000" cy="5410200"/>
          </a:xfrm>
        </p:spPr>
        <p:txBody>
          <a:bodyPr>
            <a:noAutofit/>
          </a:bodyPr>
          <a:lstStyle/>
          <a:p>
            <a:pPr>
              <a:buNone/>
            </a:pPr>
            <a:r>
              <a:rPr lang="en-US" sz="2900" dirty="0">
                <a:latin typeface="+mj-lt"/>
                <a:ea typeface="Arial Unicode MS" pitchFamily="34" charset="-128"/>
                <a:cs typeface="Arial Unicode MS" pitchFamily="34" charset="-128"/>
              </a:rPr>
              <a:t> </a:t>
            </a:r>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p:txBody>
      </p:sp>
      <p:graphicFrame>
        <p:nvGraphicFramePr>
          <p:cNvPr id="110594" name="Object 2"/>
          <p:cNvGraphicFramePr>
            <a:graphicFrameLocks noChangeAspect="1"/>
          </p:cNvGraphicFramePr>
          <p:nvPr/>
        </p:nvGraphicFramePr>
        <p:xfrm>
          <a:off x="381000" y="990600"/>
          <a:ext cx="8333869" cy="3575050"/>
        </p:xfrm>
        <a:graphic>
          <a:graphicData uri="http://schemas.openxmlformats.org/presentationml/2006/ole">
            <mc:AlternateContent xmlns:mc="http://schemas.openxmlformats.org/markup-compatibility/2006">
              <mc:Choice xmlns:v="urn:schemas-microsoft-com:vml" Requires="v">
                <p:oleObj spid="_x0000_s110642" name="Equation" r:id="rId3" imgW="3848040" imgH="1650960" progId="Equation.3">
                  <p:embed/>
                </p:oleObj>
              </mc:Choice>
              <mc:Fallback>
                <p:oleObj name="Equation" r:id="rId3" imgW="3848040" imgH="1650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8333869" cy="357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62000" y="4800600"/>
            <a:ext cx="5687326" cy="461665"/>
          </a:xfrm>
          <a:prstGeom prst="rect">
            <a:avLst/>
          </a:prstGeom>
          <a:noFill/>
        </p:spPr>
        <p:txBody>
          <a:bodyPr wrap="none" rtlCol="0">
            <a:spAutoFit/>
          </a:bodyPr>
          <a:lstStyle/>
          <a:p>
            <a:r>
              <a:rPr lang="en-US" sz="2400" dirty="0"/>
              <a:t>Multiplying both sides by B</a:t>
            </a:r>
            <a:r>
              <a:rPr lang="en-US" sz="2400" baseline="30000" dirty="0"/>
              <a:t>-1</a:t>
            </a:r>
            <a:r>
              <a:rPr lang="en-US" sz="2400" dirty="0"/>
              <a:t> , we can write :</a:t>
            </a:r>
          </a:p>
        </p:txBody>
      </p:sp>
      <p:graphicFrame>
        <p:nvGraphicFramePr>
          <p:cNvPr id="110595" name="Object 3"/>
          <p:cNvGraphicFramePr>
            <a:graphicFrameLocks noChangeAspect="1"/>
          </p:cNvGraphicFramePr>
          <p:nvPr/>
        </p:nvGraphicFramePr>
        <p:xfrm>
          <a:off x="1524000" y="5287963"/>
          <a:ext cx="5638800" cy="1722437"/>
        </p:xfrm>
        <a:graphic>
          <a:graphicData uri="http://schemas.openxmlformats.org/presentationml/2006/ole">
            <mc:AlternateContent xmlns:mc="http://schemas.openxmlformats.org/markup-compatibility/2006">
              <mc:Choice xmlns:v="urn:schemas-microsoft-com:vml" Requires="v">
                <p:oleObj spid="_x0000_s110643" name="Equation" r:id="rId5" imgW="2133360" imgH="698400" progId="Equation.3">
                  <p:embed/>
                </p:oleObj>
              </mc:Choice>
              <mc:Fallback>
                <p:oleObj name="Equation" r:id="rId5" imgW="2133360" imgH="698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87963"/>
                        <a:ext cx="5638800" cy="172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7772400" cy="762000"/>
          </a:xfrm>
        </p:spPr>
        <p:txBody>
          <a:bodyPr vert="horz" lIns="91440" tIns="45720" rIns="91440" bIns="45720" rtlCol="0" anchor="ctr">
            <a:normAutofit/>
          </a:bodyPr>
          <a:lstStyle/>
          <a:p>
            <a:r>
              <a:rPr lang="en-US" sz="4000" b="1" dirty="0"/>
              <a:t>VAR</a:t>
            </a:r>
          </a:p>
        </p:txBody>
      </p:sp>
      <p:sp>
        <p:nvSpPr>
          <p:cNvPr id="12291" name="Rectangle 3"/>
          <p:cNvSpPr>
            <a:spLocks noGrp="1" noChangeArrowheads="1"/>
          </p:cNvSpPr>
          <p:nvPr>
            <p:ph type="body" sz="half" idx="1"/>
          </p:nvPr>
        </p:nvSpPr>
        <p:spPr>
          <a:xfrm>
            <a:off x="228600" y="914400"/>
            <a:ext cx="8763000" cy="5410200"/>
          </a:xfrm>
        </p:spPr>
        <p:txBody>
          <a:bodyPr>
            <a:noAutofit/>
          </a:bodyPr>
          <a:lstStyle/>
          <a:p>
            <a:pPr>
              <a:buNone/>
            </a:pPr>
            <a:r>
              <a:rPr lang="en-US" sz="2900" dirty="0">
                <a:latin typeface="+mj-lt"/>
                <a:ea typeface="Arial Unicode MS" pitchFamily="34" charset="-128"/>
                <a:cs typeface="Arial Unicode MS" pitchFamily="34" charset="-128"/>
              </a:rPr>
              <a:t> </a:t>
            </a:r>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a:p>
            <a:endParaRPr lang="en-US" sz="2900" dirty="0">
              <a:latin typeface="+mj-lt"/>
              <a:cs typeface="Times New Roman" pitchFamily="18" charset="0"/>
            </a:endParaRPr>
          </a:p>
        </p:txBody>
      </p:sp>
      <p:graphicFrame>
        <p:nvGraphicFramePr>
          <p:cNvPr id="111619" name="Object 3"/>
          <p:cNvGraphicFramePr>
            <a:graphicFrameLocks noChangeAspect="1"/>
          </p:cNvGraphicFramePr>
          <p:nvPr/>
        </p:nvGraphicFramePr>
        <p:xfrm>
          <a:off x="1676400" y="1219200"/>
          <a:ext cx="5638800" cy="2955241"/>
        </p:xfrm>
        <a:graphic>
          <a:graphicData uri="http://schemas.openxmlformats.org/presentationml/2006/ole">
            <mc:AlternateContent xmlns:mc="http://schemas.openxmlformats.org/markup-compatibility/2006">
              <mc:Choice xmlns:v="urn:schemas-microsoft-com:vml" Requires="v">
                <p:oleObj spid="_x0000_s111643" name="Equation" r:id="rId3" imgW="2133360" imgH="1168200" progId="Equation.3">
                  <p:embed/>
                </p:oleObj>
              </mc:Choice>
              <mc:Fallback>
                <p:oleObj name="Equation" r:id="rId3" imgW="2133360" imgH="1168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19200"/>
                        <a:ext cx="5638800" cy="2955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38200" y="4362271"/>
            <a:ext cx="78486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is called reduced-form VAR or VAR in standard form. The earlier one is called Structural or primitive VAR. Now e</a:t>
            </a:r>
            <a:r>
              <a:rPr lang="en-US" sz="2400" baseline="-25000" dirty="0"/>
              <a:t>1t</a:t>
            </a:r>
            <a:r>
              <a:rPr lang="en-US" sz="2400" dirty="0"/>
              <a:t> and e</a:t>
            </a:r>
            <a:r>
              <a:rPr lang="en-US" sz="2400" baseline="-25000" dirty="0"/>
              <a:t>2t</a:t>
            </a:r>
            <a:r>
              <a:rPr lang="en-US" sz="2400" dirty="0"/>
              <a:t> are white noise with no contemporaneous correlations.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85800" y="0"/>
            <a:ext cx="7772400" cy="838200"/>
          </a:xfrm>
        </p:spPr>
        <p:txBody>
          <a:bodyPr vert="horz" lIns="91440" tIns="45720" rIns="91440" bIns="45720" rtlCol="0" anchor="ctr">
            <a:normAutofit/>
          </a:bodyPr>
          <a:lstStyle/>
          <a:p>
            <a:r>
              <a:rPr lang="en-US" sz="4000" b="1" dirty="0"/>
              <a:t>VAR(P) Model</a:t>
            </a:r>
          </a:p>
        </p:txBody>
      </p:sp>
      <p:sp>
        <p:nvSpPr>
          <p:cNvPr id="174083" name="Rectangle 3"/>
          <p:cNvSpPr>
            <a:spLocks noGrp="1" noChangeArrowheads="1"/>
          </p:cNvSpPr>
          <p:nvPr>
            <p:ph type="body" sz="half" idx="1"/>
          </p:nvPr>
        </p:nvSpPr>
        <p:spPr>
          <a:xfrm>
            <a:off x="304800" y="1219200"/>
            <a:ext cx="8610600" cy="4876800"/>
          </a:xfrm>
        </p:spPr>
        <p:txBody>
          <a:bodyPr>
            <a:normAutofit/>
          </a:bodyPr>
          <a:lstStyle/>
          <a:p>
            <a:pPr marL="0" indent="0">
              <a:lnSpc>
                <a:spcPct val="90000"/>
              </a:lnSpc>
              <a:buNone/>
              <a:defRPr/>
            </a:pPr>
            <a:r>
              <a:rPr lang="en-US" sz="2900" dirty="0">
                <a:latin typeface="+mj-lt"/>
              </a:rPr>
              <a:t>In general, VAR(P) model in reduced form can be written as </a:t>
            </a:r>
          </a:p>
          <a:p>
            <a:pPr>
              <a:lnSpc>
                <a:spcPct val="90000"/>
              </a:lnSpc>
              <a:defRPr/>
            </a:pPr>
            <a:endParaRPr lang="en-US" sz="2900" dirty="0">
              <a:latin typeface="+mj-lt"/>
            </a:endParaRPr>
          </a:p>
          <a:p>
            <a:pPr>
              <a:lnSpc>
                <a:spcPct val="90000"/>
              </a:lnSpc>
              <a:defRPr/>
            </a:pPr>
            <a:endParaRPr lang="en-US" sz="2900" dirty="0">
              <a:latin typeface="+mj-lt"/>
            </a:endParaRPr>
          </a:p>
          <a:p>
            <a:pPr marL="0" indent="0">
              <a:lnSpc>
                <a:spcPct val="90000"/>
              </a:lnSpc>
              <a:buNone/>
              <a:defRPr/>
            </a:pPr>
            <a:endParaRPr lang="en-US" sz="2900" dirty="0">
              <a:latin typeface="+mj-lt"/>
            </a:endParaRPr>
          </a:p>
          <a:p>
            <a:pPr marL="0" indent="0">
              <a:lnSpc>
                <a:spcPct val="90000"/>
              </a:lnSpc>
              <a:buNone/>
              <a:defRPr/>
            </a:pPr>
            <a:r>
              <a:rPr lang="en-US" sz="2900" dirty="0">
                <a:latin typeface="+mj-lt"/>
              </a:rPr>
              <a:t>where, </a:t>
            </a:r>
            <a:r>
              <a:rPr lang="en-US" sz="2900" dirty="0" err="1">
                <a:latin typeface="+mj-lt"/>
              </a:rPr>
              <a:t>Y</a:t>
            </a:r>
            <a:r>
              <a:rPr lang="en-US" sz="2900" baseline="-25000" dirty="0" err="1">
                <a:latin typeface="+mj-lt"/>
              </a:rPr>
              <a:t>t</a:t>
            </a:r>
            <a:r>
              <a:rPr lang="en-US" sz="2900" dirty="0">
                <a:latin typeface="+mj-lt"/>
              </a:rPr>
              <a:t>, a</a:t>
            </a:r>
            <a:r>
              <a:rPr lang="en-US" sz="2900" baseline="-25000" dirty="0">
                <a:latin typeface="+mj-lt"/>
              </a:rPr>
              <a:t>0</a:t>
            </a:r>
            <a:r>
              <a:rPr lang="en-US" sz="2900" dirty="0">
                <a:latin typeface="+mj-lt"/>
              </a:rPr>
              <a:t> and </a:t>
            </a:r>
            <a:r>
              <a:rPr lang="en-US" sz="2900" dirty="0" err="1">
                <a:latin typeface="+mj-lt"/>
              </a:rPr>
              <a:t>u</a:t>
            </a:r>
            <a:r>
              <a:rPr lang="en-US" sz="2900" baseline="-25000" dirty="0" err="1">
                <a:latin typeface="+mj-lt"/>
              </a:rPr>
              <a:t>t</a:t>
            </a:r>
            <a:r>
              <a:rPr lang="en-US" sz="2900" baseline="-25000" dirty="0">
                <a:latin typeface="+mj-lt"/>
              </a:rPr>
              <a:t> </a:t>
            </a:r>
            <a:r>
              <a:rPr lang="en-US" sz="2900" dirty="0">
                <a:latin typeface="+mj-lt"/>
              </a:rPr>
              <a:t> are (k</a:t>
            </a:r>
            <a:r>
              <a:rPr lang="en-US" sz="2900" dirty="0">
                <a:latin typeface="+mj-lt"/>
                <a:sym typeface="Symbol" pitchFamily="18" charset="2"/>
              </a:rPr>
              <a:t></a:t>
            </a:r>
            <a:r>
              <a:rPr lang="en-US" sz="2900" dirty="0">
                <a:latin typeface="+mj-lt"/>
              </a:rPr>
              <a:t>1) vector</a:t>
            </a:r>
          </a:p>
          <a:p>
            <a:pPr marL="0" indent="0">
              <a:lnSpc>
                <a:spcPct val="90000"/>
              </a:lnSpc>
              <a:buNone/>
              <a:defRPr/>
            </a:pPr>
            <a:endParaRPr lang="en-US" sz="2900" dirty="0">
              <a:latin typeface="+mj-lt"/>
            </a:endParaRPr>
          </a:p>
          <a:p>
            <a:pPr>
              <a:lnSpc>
                <a:spcPct val="90000"/>
              </a:lnSpc>
              <a:defRPr/>
            </a:pPr>
            <a:r>
              <a:rPr lang="en-US" sz="2900" dirty="0" err="1">
                <a:latin typeface="Times New Roman" panose="02020603050405020304" pitchFamily="18" charset="0"/>
                <a:cs typeface="Times New Roman" panose="02020603050405020304" pitchFamily="18" charset="0"/>
              </a:rPr>
              <a:t>Φ</a:t>
            </a:r>
            <a:r>
              <a:rPr lang="en-US" sz="2900" baseline="-25000" dirty="0" err="1">
                <a:latin typeface="Times New Roman" panose="02020603050405020304" pitchFamily="18" charset="0"/>
                <a:cs typeface="Times New Roman" panose="02020603050405020304" pitchFamily="18" charset="0"/>
              </a:rPr>
              <a:t>j</a:t>
            </a:r>
            <a:r>
              <a:rPr lang="en-US" sz="2900" dirty="0">
                <a:latin typeface="Times New Roman" panose="02020603050405020304" pitchFamily="18" charset="0"/>
                <a:cs typeface="Times New Roman" panose="02020603050405020304" pitchFamily="18" charset="0"/>
              </a:rPr>
              <a:t> is (</a:t>
            </a:r>
            <a:r>
              <a:rPr lang="en-US" sz="2900" dirty="0" err="1">
                <a:latin typeface="Times New Roman" panose="02020603050405020304" pitchFamily="18" charset="0"/>
                <a:cs typeface="Times New Roman" panose="02020603050405020304" pitchFamily="18" charset="0"/>
              </a:rPr>
              <a:t>k</a:t>
            </a:r>
            <a:r>
              <a:rPr lang="en-US" sz="2900" dirty="0" err="1">
                <a:latin typeface="Times New Roman" panose="02020603050405020304" pitchFamily="18" charset="0"/>
                <a:cs typeface="Times New Roman" panose="02020603050405020304" pitchFamily="18" charset="0"/>
                <a:sym typeface="Symbol" pitchFamily="18" charset="2"/>
              </a:rPr>
              <a:t>k</a:t>
            </a:r>
            <a:r>
              <a:rPr lang="en-US" sz="2900" dirty="0">
                <a:latin typeface="Times New Roman" panose="02020603050405020304" pitchFamily="18" charset="0"/>
                <a:cs typeface="Times New Roman" panose="02020603050405020304" pitchFamily="18" charset="0"/>
              </a:rPr>
              <a:t>) matrix</a:t>
            </a:r>
          </a:p>
          <a:p>
            <a:pPr>
              <a:lnSpc>
                <a:spcPct val="90000"/>
              </a:lnSpc>
              <a:defRPr/>
            </a:pPr>
            <a:r>
              <a:rPr lang="en-US" sz="2900" dirty="0" err="1">
                <a:latin typeface="Times New Roman" panose="02020603050405020304" pitchFamily="18" charset="0"/>
                <a:cs typeface="Times New Roman" panose="02020603050405020304" pitchFamily="18" charset="0"/>
              </a:rPr>
              <a:t>u</a:t>
            </a:r>
            <a:r>
              <a:rPr lang="en-US" sz="2900" baseline="-25000" dirty="0" err="1">
                <a:latin typeface="Times New Roman" panose="02020603050405020304" pitchFamily="18" charset="0"/>
                <a:cs typeface="Times New Roman" panose="02020603050405020304" pitchFamily="18" charset="0"/>
              </a:rPr>
              <a:t>t</a:t>
            </a:r>
            <a:r>
              <a:rPr lang="en-US" sz="2900" dirty="0">
                <a:latin typeface="Times New Roman" panose="02020603050405020304" pitchFamily="18" charset="0"/>
                <a:cs typeface="Times New Roman" panose="02020603050405020304" pitchFamily="18" charset="0"/>
              </a:rPr>
              <a:t> is a sequence of serially uncorrelated random vectors with mean zero and covariance matrix</a:t>
            </a:r>
            <a:r>
              <a:rPr lang="en-US" sz="2900" baseline="-250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Σ</a:t>
            </a:r>
          </a:p>
        </p:txBody>
      </p:sp>
      <p:graphicFrame>
        <p:nvGraphicFramePr>
          <p:cNvPr id="1026" name="Object 4"/>
          <p:cNvGraphicFramePr>
            <a:graphicFrameLocks noGrp="1" noChangeAspect="1"/>
          </p:cNvGraphicFramePr>
          <p:nvPr>
            <p:ph sz="half" idx="2"/>
            <p:extLst>
              <p:ext uri="{D42A27DB-BD31-4B8C-83A1-F6EECF244321}">
                <p14:modId xmlns:p14="http://schemas.microsoft.com/office/powerpoint/2010/main" val="3866960040"/>
              </p:ext>
            </p:extLst>
          </p:nvPr>
        </p:nvGraphicFramePr>
        <p:xfrm>
          <a:off x="2057400" y="1981200"/>
          <a:ext cx="4714875" cy="1500187"/>
        </p:xfrm>
        <a:graphic>
          <a:graphicData uri="http://schemas.openxmlformats.org/presentationml/2006/ole">
            <mc:AlternateContent xmlns:mc="http://schemas.openxmlformats.org/markup-compatibility/2006">
              <mc:Choice xmlns:v="urn:schemas-microsoft-com:vml" Requires="v">
                <p:oleObj spid="_x0000_s99357" name="Equation" r:id="rId3" imgW="1396800" imgH="444240" progId="Equation.3">
                  <p:embed/>
                </p:oleObj>
              </mc:Choice>
              <mc:Fallback>
                <p:oleObj name="Equation" r:id="rId3" imgW="139680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981200"/>
                        <a:ext cx="4714875" cy="1500187"/>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85800" y="0"/>
            <a:ext cx="7772400" cy="838200"/>
          </a:xfrm>
        </p:spPr>
        <p:txBody>
          <a:bodyPr vert="horz" lIns="91440" tIns="45720" rIns="91440" bIns="45720" rtlCol="0" anchor="ctr">
            <a:normAutofit/>
          </a:bodyPr>
          <a:lstStyle/>
          <a:p>
            <a:r>
              <a:rPr lang="en-US" sz="4000" b="1" dirty="0"/>
              <a:t>VAR(P) Model</a:t>
            </a:r>
          </a:p>
        </p:txBody>
      </p:sp>
      <p:sp>
        <p:nvSpPr>
          <p:cNvPr id="174083" name="Rectangle 3"/>
          <p:cNvSpPr>
            <a:spLocks noGrp="1" noChangeArrowheads="1"/>
          </p:cNvSpPr>
          <p:nvPr>
            <p:ph type="body" sz="half" idx="1"/>
          </p:nvPr>
        </p:nvSpPr>
        <p:spPr>
          <a:xfrm>
            <a:off x="304800" y="990600"/>
            <a:ext cx="8610600" cy="5257800"/>
          </a:xfrm>
        </p:spPr>
        <p:txBody>
          <a:bodyPr>
            <a:noAutofit/>
          </a:bodyPr>
          <a:lstStyle/>
          <a:p>
            <a:r>
              <a:rPr lang="en-US" sz="2400" dirty="0">
                <a:latin typeface="+mj-lt"/>
              </a:rPr>
              <a:t>Note that </a:t>
            </a:r>
            <a:r>
              <a:rPr lang="en-US" sz="2400" dirty="0"/>
              <a:t>no variable has a </a:t>
            </a:r>
            <a:r>
              <a:rPr lang="en-US" sz="2400" i="1" dirty="0"/>
              <a:t>direct</a:t>
            </a:r>
            <a:r>
              <a:rPr lang="en-US" sz="2400" dirty="0"/>
              <a:t> contemporaneous effect on other variables in the model.</a:t>
            </a:r>
          </a:p>
          <a:p>
            <a:pPr marL="0" indent="0">
              <a:buNone/>
            </a:pPr>
            <a:endParaRPr lang="en-US" sz="2400" dirty="0">
              <a:latin typeface="+mj-lt"/>
            </a:endParaRPr>
          </a:p>
          <a:p>
            <a:r>
              <a:rPr lang="en-US" sz="2400" dirty="0">
                <a:latin typeface="+mj-lt"/>
              </a:rPr>
              <a:t>However, the error terms in the reduced VAR are composites of the structural shocks </a:t>
            </a:r>
            <a:r>
              <a:rPr lang="en-US" sz="2400" b="1" i="1" dirty="0">
                <a:latin typeface="+mj-lt"/>
              </a:rPr>
              <a:t>e</a:t>
            </a:r>
            <a:r>
              <a:rPr lang="en-US" sz="2400" b="1" i="1" baseline="-25000" dirty="0">
                <a:latin typeface="+mj-lt"/>
              </a:rPr>
              <a:t>t</a:t>
            </a:r>
            <a:r>
              <a:rPr lang="en-US" sz="2400" b="1" dirty="0">
                <a:latin typeface="+mj-lt"/>
              </a:rPr>
              <a:t> = </a:t>
            </a:r>
            <a:r>
              <a:rPr lang="en-US" sz="2400" b="1" i="1" dirty="0">
                <a:latin typeface="+mj-lt"/>
              </a:rPr>
              <a:t>B</a:t>
            </a:r>
            <a:r>
              <a:rPr lang="en-US" sz="2400" b="1" baseline="-25000" dirty="0">
                <a:latin typeface="+mj-lt"/>
              </a:rPr>
              <a:t>0</a:t>
            </a:r>
            <a:r>
              <a:rPr lang="en-US" sz="2400" b="1" baseline="30000" dirty="0">
                <a:latin typeface="+mj-lt"/>
              </a:rPr>
              <a:t>−1</a:t>
            </a:r>
            <a:r>
              <a:rPr lang="en-US" sz="2400" b="1" i="1" dirty="0">
                <a:latin typeface="+mj-lt"/>
              </a:rPr>
              <a:t>u</a:t>
            </a:r>
            <a:r>
              <a:rPr lang="en-US" sz="2400" b="1" i="1" baseline="-25000" dirty="0">
                <a:latin typeface="+mj-lt"/>
              </a:rPr>
              <a:t>t</a:t>
            </a:r>
            <a:r>
              <a:rPr lang="en-US" sz="2400" dirty="0">
                <a:latin typeface="+mj-lt"/>
              </a:rPr>
              <a:t>. </a:t>
            </a:r>
          </a:p>
          <a:p>
            <a:pPr>
              <a:buNone/>
            </a:pPr>
            <a:r>
              <a:rPr lang="en-US" sz="2400" dirty="0">
                <a:latin typeface="+mj-lt"/>
              </a:rPr>
              <a:t>  </a:t>
            </a:r>
          </a:p>
          <a:p>
            <a:pPr>
              <a:buNone/>
            </a:pPr>
            <a:r>
              <a:rPr lang="en-US" sz="2400" dirty="0">
                <a:latin typeface="+mj-lt"/>
              </a:rPr>
              <a:t>	So, the occurrence of one structural shock </a:t>
            </a:r>
            <a:r>
              <a:rPr lang="en-US" sz="2400" i="1" dirty="0" err="1">
                <a:latin typeface="+mj-lt"/>
              </a:rPr>
              <a:t>ε</a:t>
            </a:r>
            <a:r>
              <a:rPr lang="en-US" sz="2400" i="1" baseline="-25000" dirty="0" err="1">
                <a:latin typeface="+mj-lt"/>
              </a:rPr>
              <a:t>i,t</a:t>
            </a:r>
            <a:r>
              <a:rPr lang="en-US" sz="2400" dirty="0">
                <a:latin typeface="+mj-lt"/>
              </a:rPr>
              <a:t> can potentially lead to the occurrence of shocks in all error terms </a:t>
            </a:r>
            <a:r>
              <a:rPr lang="en-US" sz="2400" i="1" dirty="0" err="1">
                <a:latin typeface="+mj-lt"/>
              </a:rPr>
              <a:t>e</a:t>
            </a:r>
            <a:r>
              <a:rPr lang="en-US" sz="2400" i="1" baseline="-25000" dirty="0" err="1">
                <a:latin typeface="+mj-lt"/>
              </a:rPr>
              <a:t>j,t</a:t>
            </a:r>
            <a:r>
              <a:rPr lang="en-US" sz="2400" dirty="0">
                <a:latin typeface="+mj-lt"/>
              </a:rPr>
              <a:t>, thus creating contemporaneous movement in all endogenous variables. Consequently, the covariance matrix of the reduced VAR can have non-zero off-diagonal elements, thus allowing non-zero correlation between error terms.</a:t>
            </a:r>
          </a:p>
          <a:p>
            <a:pPr>
              <a:lnSpc>
                <a:spcPct val="90000"/>
              </a:lnSpc>
              <a:defRPr/>
            </a:pPr>
            <a:endParaRPr lang="en-US" sz="2400" dirty="0">
              <a:latin typeface="+mj-lt"/>
            </a:endParaRPr>
          </a:p>
        </p:txBody>
      </p:sp>
      <p:pic>
        <p:nvPicPr>
          <p:cNvPr id="151557" name="Picture 5" descr="\Omega = \mathrm{E}(e_t e_t') = \mathrm{E} (B_0^{-1} \epsilon_t \epsilon_t' (B_0^{-1})') = B_0^{-1}\Sigma(B_0^{-1})'\,"/>
          <p:cNvPicPr>
            <a:picLocks noChangeAspect="1" noChangeArrowheads="1"/>
          </p:cNvPicPr>
          <p:nvPr/>
        </p:nvPicPr>
        <p:blipFill>
          <a:blip r:embed="rId2" cstate="print"/>
          <a:srcRect/>
          <a:stretch>
            <a:fillRect/>
          </a:stretch>
        </p:blipFill>
        <p:spPr bwMode="auto">
          <a:xfrm>
            <a:off x="838200" y="5715000"/>
            <a:ext cx="7924800" cy="45567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27847</TotalTime>
  <Words>2666</Words>
  <Application>Microsoft Office PowerPoint</Application>
  <PresentationFormat>On-screen Show (4:3)</PresentationFormat>
  <Paragraphs>275</Paragraphs>
  <Slides>33</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9" baseType="lpstr">
      <vt:lpstr>Arial</vt:lpstr>
      <vt:lpstr>Calibri</vt:lpstr>
      <vt:lpstr>Times New Roman</vt:lpstr>
      <vt:lpstr>Office Theme</vt:lpstr>
      <vt:lpstr>Equation</vt:lpstr>
      <vt:lpstr>Worksheet</vt:lpstr>
      <vt:lpstr>VAR Modelling PGDM-II: Term IV  (2019-21)  </vt:lpstr>
      <vt:lpstr>PowerPoint Presentation</vt:lpstr>
      <vt:lpstr>VAR</vt:lpstr>
      <vt:lpstr>VAR</vt:lpstr>
      <vt:lpstr>VAR</vt:lpstr>
      <vt:lpstr>VAR in Reduced Form</vt:lpstr>
      <vt:lpstr>VAR</vt:lpstr>
      <vt:lpstr>VAR(P) Model</vt:lpstr>
      <vt:lpstr>VAR(P) Model</vt:lpstr>
      <vt:lpstr>VAR Estimation</vt:lpstr>
      <vt:lpstr>PowerPoint Presentation</vt:lpstr>
      <vt:lpstr>PowerPoint Presentation</vt:lpstr>
      <vt:lpstr>PowerPoint Presentation</vt:lpstr>
      <vt:lpstr>VAR Estimation Issues</vt:lpstr>
      <vt:lpstr>Criticism of VAR </vt:lpstr>
      <vt:lpstr>VAR: Policy Analysis </vt:lpstr>
      <vt:lpstr>VAR Forecasting</vt:lpstr>
      <vt:lpstr>Forecast</vt:lpstr>
      <vt:lpstr> Granger Causality </vt:lpstr>
      <vt:lpstr>Granger Causality</vt:lpstr>
      <vt:lpstr>Granger Causality</vt:lpstr>
      <vt:lpstr>Granger Causality</vt:lpstr>
      <vt:lpstr>Causality Tests</vt:lpstr>
      <vt:lpstr>Causality Tests</vt:lpstr>
      <vt:lpstr>If the series is non-stationary using UNIT ROOT Tests I(1), I(2)   Step 1: Convert the series into stationary by trend differencing (first or second) as the series requires. Move to Step2.  If the series is stationary, move to Step2  Step 2: Select VAR orders Step 3: Estimate Step 4: Diagnostic Checks of Residuals  (Serial Correlation, Heteroscedasticity, Normality) Step 5: Forecast Step 6: Granger Causality </vt:lpstr>
      <vt:lpstr>Vector Auto Regression (VAR) and  Granger Causality -Cases </vt:lpstr>
      <vt:lpstr>PowerPoint Presentation</vt:lpstr>
      <vt:lpstr>Background of the Study</vt:lpstr>
      <vt:lpstr>Background of the Study</vt:lpstr>
      <vt:lpstr>Parameter Selection</vt:lpstr>
      <vt:lpstr>Data</vt:lpstr>
      <vt:lpstr>Steps</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Econometrics Term IV June-Aug 2011</dc:title>
  <dc:creator>kkanjilal</dc:creator>
  <cp:lastModifiedBy>Kakali Kanjilal</cp:lastModifiedBy>
  <cp:revision>940</cp:revision>
  <dcterms:created xsi:type="dcterms:W3CDTF">2011-05-09T05:23:18Z</dcterms:created>
  <dcterms:modified xsi:type="dcterms:W3CDTF">2020-08-26T12:07:47Z</dcterms:modified>
</cp:coreProperties>
</file>