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NI1Am1jZAPgUvXrovL6FATpe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2" name="Google Shape;3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3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noFill/>
          <a:ln w="19050" cap="flat" cmpd="sng">
            <a:solidFill>
              <a:schemeClr val="lt1">
                <a:alpha val="1137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Images &amp; Contents Layout">
  <p:cSld name="28_Images &amp; Contents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/>
        </p:nvSpPr>
        <p:spPr>
          <a:xfrm>
            <a:off x="5836726" y="1955549"/>
            <a:ext cx="6355274" cy="1473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3"/>
          <p:cNvSpPr>
            <a:spLocks noGrp="1"/>
          </p:cNvSpPr>
          <p:nvPr>
            <p:ph type="pic" idx="2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3"/>
          <p:cNvSpPr>
            <a:spLocks noGrp="1"/>
          </p:cNvSpPr>
          <p:nvPr>
            <p:ph type="pic" idx="3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3"/>
          <p:cNvSpPr>
            <a:spLocks noGrp="1"/>
          </p:cNvSpPr>
          <p:nvPr>
            <p:ph type="pic" idx="4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/>
          <p:nvPr/>
        </p:nvSpPr>
        <p:spPr>
          <a:xfrm>
            <a:off x="0" y="161317"/>
            <a:ext cx="11191164" cy="1026038"/>
          </a:xfrm>
          <a:custGeom>
            <a:avLst/>
            <a:gdLst/>
            <a:ahLst/>
            <a:cxnLst/>
            <a:rect l="l" t="t" r="r" b="b"/>
            <a:pathLst>
              <a:path w="11191164" h="1026038" extrusionOk="0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4"/>
          <p:cNvSpPr/>
          <p:nvPr/>
        </p:nvSpPr>
        <p:spPr>
          <a:xfrm>
            <a:off x="0" y="161317"/>
            <a:ext cx="1668083" cy="1026038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/>
          <p:nvPr/>
        </p:nvSpPr>
        <p:spPr>
          <a:xfrm>
            <a:off x="11288971" y="161317"/>
            <a:ext cx="903029" cy="1026038"/>
          </a:xfrm>
          <a:custGeom>
            <a:avLst/>
            <a:gdLst/>
            <a:ahLst/>
            <a:cxnLst/>
            <a:rect l="l" t="t" r="r" b="b"/>
            <a:pathLst>
              <a:path w="903029" h="1026038" extrusionOk="0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Images &amp; Contents">
  <p:cSld name="38_Images &amp; Conten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/>
          <p:nvPr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5"/>
          <p:cNvSpPr>
            <a:spLocks noGrp="1"/>
          </p:cNvSpPr>
          <p:nvPr>
            <p:ph type="pic" idx="2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Images &amp; Contents Layout">
  <p:cSld name="57_Images &amp; Contents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/>
          <p:nvPr/>
        </p:nvSpPr>
        <p:spPr>
          <a:xfrm>
            <a:off x="0" y="863125"/>
            <a:ext cx="7036904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6"/>
          <p:cNvSpPr>
            <a:spLocks noGrp="1"/>
          </p:cNvSpPr>
          <p:nvPr>
            <p:ph type="pic" idx="2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6"/>
          <p:cNvSpPr>
            <a:spLocks noGrp="1"/>
          </p:cNvSpPr>
          <p:nvPr>
            <p:ph type="pic" idx="3"/>
          </p:nvPr>
        </p:nvSpPr>
        <p:spPr>
          <a:xfrm>
            <a:off x="238056" y="412403"/>
            <a:ext cx="4125224" cy="60331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>
            <a:spLocks noGrp="1"/>
          </p:cNvSpPr>
          <p:nvPr>
            <p:ph type="pic" idx="2"/>
          </p:nvPr>
        </p:nvSpPr>
        <p:spPr>
          <a:xfrm>
            <a:off x="7266709" y="529965"/>
            <a:ext cx="4925290" cy="5798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7"/>
          <p:cNvSpPr>
            <a:spLocks noGrp="1"/>
          </p:cNvSpPr>
          <p:nvPr>
            <p:ph type="pic" idx="3"/>
          </p:nvPr>
        </p:nvSpPr>
        <p:spPr>
          <a:xfrm>
            <a:off x="4525108" y="2105085"/>
            <a:ext cx="4925290" cy="2647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>
            <a:spLocks noGrp="1"/>
          </p:cNvSpPr>
          <p:nvPr>
            <p:ph type="pic" idx="2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>
            <a:spLocks noGrp="1"/>
          </p:cNvSpPr>
          <p:nvPr>
            <p:ph type="pic" idx="2"/>
          </p:nvPr>
        </p:nvSpPr>
        <p:spPr>
          <a:xfrm>
            <a:off x="5847486" y="342900"/>
            <a:ext cx="5926499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254"/>
                </a:srgbClr>
              </a:gs>
              <a:gs pos="80000">
                <a:srgbClr val="87ADDB">
                  <a:alpha val="60392"/>
                </a:srgbClr>
              </a:gs>
              <a:gs pos="100000">
                <a:srgbClr val="87ADDB">
                  <a:alpha val="60392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 flipH="1">
            <a:off x="3994321" y="809154"/>
            <a:ext cx="4427783" cy="5323880"/>
          </a:xfrm>
          <a:custGeom>
            <a:avLst/>
            <a:gdLst/>
            <a:ahLst/>
            <a:cxnLst/>
            <a:rect l="l" t="t" r="r" b="b"/>
            <a:pathLst>
              <a:path w="800100" h="962025" extrusionOk="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>
            <a:spLocks noGrp="1"/>
          </p:cNvSpPr>
          <p:nvPr>
            <p:ph type="body" idx="1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/>
          <p:nvPr/>
        </p:nvSpPr>
        <p:spPr>
          <a:xfrm>
            <a:off x="323530" y="6357257"/>
            <a:ext cx="11868470" cy="33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323530" y="6349287"/>
            <a:ext cx="565116" cy="347603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body" idx="1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Images &amp; Contents">
  <p:cSld name="22_Images &amp;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>
            <a:spLocks noGrp="1"/>
          </p:cNvSpPr>
          <p:nvPr>
            <p:ph type="pic" idx="2"/>
          </p:nvPr>
        </p:nvSpPr>
        <p:spPr>
          <a:xfrm>
            <a:off x="5104465" y="844530"/>
            <a:ext cx="6265900" cy="5168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9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noFill/>
          <a:ln w="19050" cap="flat" cmpd="sng">
            <a:solidFill>
              <a:schemeClr val="lt1">
                <a:alpha val="1137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2"/>
          <p:cNvSpPr>
            <a:spLocks noGrp="1"/>
          </p:cNvSpPr>
          <p:nvPr>
            <p:ph type="pic" idx="3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 amt="38000"/>
          </a:blip>
          <a:srcRect/>
          <a:stretch/>
        </p:blipFill>
        <p:spPr>
          <a:xfrm>
            <a:off x="874000" y="549650"/>
            <a:ext cx="10443976" cy="56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1180724" y="1008100"/>
            <a:ext cx="10289915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SENTIMENT ANALYSIS on</a:t>
            </a:r>
            <a:r>
              <a:rPr lang="en-US" sz="4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-US" sz="5900" b="1" i="0" u="none" strike="noStrike" cap="none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Chinese SmartPhones’ Reviews </a:t>
            </a:r>
            <a:endParaRPr sz="5900" b="1" i="0" u="none" strike="noStrike" cap="none">
              <a:solidFill>
                <a:srgbClr val="0B539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7487374" y="4112561"/>
            <a:ext cx="5610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Presented by: </a:t>
            </a:r>
            <a:r>
              <a:rPr lang="en-US" sz="2267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4</a:t>
            </a:r>
            <a:endParaRPr sz="2267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7487374" y="4779461"/>
            <a:ext cx="5610600" cy="16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16487E"/>
                </a:solidFill>
                <a:latin typeface="Georgia"/>
                <a:ea typeface="Georgia"/>
                <a:cs typeface="Georgia"/>
                <a:sym typeface="Georgia"/>
              </a:rPr>
              <a:t>Abhinandan Jain(PGDM) - 19PGDM004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6487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6487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6487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6487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6487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-40400" y="-725"/>
            <a:ext cx="1890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rot="5400000">
            <a:off x="5973975" y="-6039900"/>
            <a:ext cx="181800" cy="1226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1999200" y="-725"/>
            <a:ext cx="1890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 rot="5400000">
            <a:off x="5990625" y="636125"/>
            <a:ext cx="198000" cy="1221210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297" y="1038792"/>
            <a:ext cx="11260206" cy="545826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978874" y="2740800"/>
            <a:ext cx="5928239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en-US" sz="7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237" name="Google Shape;237;p11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1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245" name="Google Shape;245;p11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2" r="-42562" b="55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11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9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11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</p:grpSpPr>
        <p:sp>
          <p:nvSpPr>
            <p:cNvPr id="249" name="Google Shape;249;p11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66634" y="779532"/>
            <a:ext cx="11907524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#Build a term-document matrix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dtm &lt;- TermDocumentMatrix(docs)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 &lt;- as.matrix(dtm)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 &lt;- sort(rowSums(m),decreasing=TRUE)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 &lt;- data.frame(word = names(v),freq=v)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head(d, 10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DTM-MATRIX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348" y="2340379"/>
            <a:ext cx="9097304" cy="44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182880" y="134898"/>
            <a:ext cx="7152640" cy="68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Tokenise</a:t>
            </a:r>
            <a:endParaRPr sz="16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textdata$Review&lt;-as.character(textdata$Review)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review_tidy &lt;- textdata %&gt;% unnest_tokens(word, Review)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View(textdata)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View(review_tidy)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Count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review_tidy %&gt;% count(word) %&gt;% arrange(desc(n))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Remove stop words 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review_tidy2 &lt;- review_tidy %&gt;% anti_join(stop_words)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Count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word_count&lt;-review_tidy2 %&gt;% count(word) %&gt;% arrange(desc(n))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Visualization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library(ggplot2)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dev.off()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ggplot(word_count, aes(x = word, y = n)) + geom_col()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Count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word_count2 &lt;- review_tidy2 %&gt;% count(word) %&gt;% filter(n&gt;100) %&gt;% arrange(desc(n))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ggplot(word_count2, aes(x = word, y = n)) + geom_col() + ggtitle("Word Counts")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7" y="537498"/>
            <a:ext cx="11591751" cy="5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N-GRAMS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171125" y="1205000"/>
            <a:ext cx="8846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B050"/>
                </a:solidFill>
              </a:rPr>
              <a:t>### deleting stop words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bigrams_separated &lt;- data_bigrams %&gt;%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separate(bigram, c("word1", "word2"), sep = " 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bigrams_filtered &lt;- bigrams_separated %&gt;%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filter(!word1 %in% stop_words$word) %&gt;%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filter(!word2 %in% stop_words$word)</a:t>
            </a:r>
            <a:endParaRPr sz="16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B050"/>
                </a:solidFill>
              </a:rPr>
              <a:t># new bigram counts: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bigram_counts &lt;- bigrams_filtered %&gt;% 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count(word1, word2, sort = TRUE)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bigram_counts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B050"/>
                </a:solidFill>
              </a:rPr>
              <a:t>## combine words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bigrams_united &lt;- bigrams_filtered %&gt;%</a:t>
            </a:r>
            <a:endParaRPr sz="160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unite(bigram, word1, word2, sep = " "</a:t>
            </a:r>
            <a:r>
              <a:rPr lang="en-US"/>
              <a:t>)</a:t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118450" y="763450"/>
            <a:ext cx="74508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textdata&lt;-mutate(textdata,text= as.character(Review))</a:t>
            </a: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175" y="1540955"/>
            <a:ext cx="5808901" cy="351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66634" y="779532"/>
            <a:ext cx="119075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#Generate the Word cloud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set.seed(1234)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wordcloud(words = d$word, freq = d$freq, min.freq = 1,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max.words=200, random.order=FALSE, rot.per=0.35,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colors=brewer.pal(8, "Dark2"))</a:t>
            </a:r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WORD CLOUD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7" name="Google Shape;2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625" y="2102971"/>
            <a:ext cx="4464748" cy="445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978875" y="2740800"/>
            <a:ext cx="55665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en-US" sz="7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7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296" name="Google Shape;296;p17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304" name="Google Shape;304;p17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2" r="-42562" b="55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7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9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17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</p:grpSpPr>
        <p:sp>
          <p:nvSpPr>
            <p:cNvPr id="308" name="Google Shape;308;p17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-4" y="2666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130616" y="764262"/>
            <a:ext cx="694436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Using BING(Binary), AFINN(Ordinal), LOUGHRAN(Other meanings), NRC(tidytext) dictionaries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BING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get_sentiments("bing")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install.packages("textdata")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library(textdata)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get_sentiments("afinn")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get_sentiments("loughran")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get_sentiments("nrc")</a:t>
            </a:r>
            <a:endParaRPr/>
          </a:p>
        </p:txBody>
      </p:sp>
      <p:grpSp>
        <p:nvGrpSpPr>
          <p:cNvPr id="317" name="Google Shape;317;p18"/>
          <p:cNvGrpSpPr/>
          <p:nvPr/>
        </p:nvGrpSpPr>
        <p:grpSpPr>
          <a:xfrm>
            <a:off x="453963" y="3139371"/>
            <a:ext cx="11284074" cy="3005618"/>
            <a:chOff x="130616" y="3139371"/>
            <a:chExt cx="11284074" cy="3005618"/>
          </a:xfrm>
        </p:grpSpPr>
        <p:pic>
          <p:nvPicPr>
            <p:cNvPr id="318" name="Google Shape;31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27181" y="3139372"/>
              <a:ext cx="2787509" cy="2954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32100" y="3139372"/>
              <a:ext cx="2895081" cy="2954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04446" y="3139371"/>
              <a:ext cx="2895082" cy="295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0616" y="3139371"/>
              <a:ext cx="2827654" cy="30056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130616" y="764262"/>
            <a:ext cx="694436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Using BING(Binary), AFINN(Ordinal), LOUGHRAN(Other meanings), NRC(tidytext) dictionaries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BING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get_sentiments("bing")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install.packages("textdata")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library(textdata)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get_sentiments("afinn")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get_sentiments("loughran")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get_sentiments("nrc")</a:t>
            </a:r>
            <a:endParaRPr/>
          </a:p>
        </p:txBody>
      </p:sp>
      <p:grpSp>
        <p:nvGrpSpPr>
          <p:cNvPr id="328" name="Google Shape;328;p19"/>
          <p:cNvGrpSpPr/>
          <p:nvPr/>
        </p:nvGrpSpPr>
        <p:grpSpPr>
          <a:xfrm>
            <a:off x="453963" y="3139371"/>
            <a:ext cx="11284074" cy="3005618"/>
            <a:chOff x="130616" y="3139371"/>
            <a:chExt cx="11284074" cy="3005618"/>
          </a:xfrm>
        </p:grpSpPr>
        <p:pic>
          <p:nvPicPr>
            <p:cNvPr id="329" name="Google Shape;32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27181" y="3139372"/>
              <a:ext cx="2787509" cy="2954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32100" y="3139372"/>
              <a:ext cx="2895081" cy="2954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04446" y="3139371"/>
              <a:ext cx="2895082" cy="295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0616" y="3139371"/>
              <a:ext cx="2827654" cy="30056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205608" y="789658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4947989" y="1929229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690370" y="3068800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5366145" y="4041805"/>
            <a:ext cx="3680239" cy="709281"/>
            <a:chOff x="1199735" y="1275606"/>
            <a:chExt cx="1962585" cy="709281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 ANALYSIS AND INTERPRETATIONS</a:t>
              </a: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7868322" y="1653125"/>
            <a:ext cx="3517308" cy="970025"/>
            <a:chOff x="1199725" y="1275596"/>
            <a:chExt cx="2389800" cy="970025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1199725" y="1275596"/>
              <a:ext cx="238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01 PROBLEM STATEMENT</a:t>
              </a: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199727" y="1599421"/>
              <a:ext cx="2088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4115075" y="5181376"/>
            <a:ext cx="3680239" cy="709281"/>
            <a:chOff x="1199735" y="1275606"/>
            <a:chExt cx="1962585" cy="709281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 QUERIES</a:t>
              </a: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2432751" y="4208371"/>
            <a:ext cx="1519500" cy="15195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 flipH="1">
            <a:off x="2943134" y="4762466"/>
            <a:ext cx="498721" cy="411414"/>
          </a:xfrm>
          <a:custGeom>
            <a:avLst/>
            <a:gdLst/>
            <a:ahLst/>
            <a:cxnLst/>
            <a:rect l="l" t="t" r="r" b="b"/>
            <a:pathLst>
              <a:path w="3217557" h="2654282" extrusionOk="0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6617213" y="2940259"/>
            <a:ext cx="3680268" cy="709316"/>
            <a:chOff x="1199735" y="1275606"/>
            <a:chExt cx="1962600" cy="709316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1199735" y="1275606"/>
              <a:ext cx="196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02 METHODOLOGY</a:t>
              </a: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199735" y="1523222"/>
              <a:ext cx="1962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2700000">
            <a:off x="4280490" y="3526208"/>
            <a:ext cx="339364" cy="608416"/>
          </a:xfrm>
          <a:custGeom>
            <a:avLst/>
            <a:gdLst/>
            <a:ahLst/>
            <a:cxnLst/>
            <a:rect l="l" t="t" r="r" b="b"/>
            <a:pathLst>
              <a:path w="2232248" h="4001999" extrusionOk="0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 flipH="1">
            <a:off x="6694505" y="1296158"/>
            <a:ext cx="541792" cy="510239"/>
          </a:xfrm>
          <a:custGeom>
            <a:avLst/>
            <a:gdLst/>
            <a:ahLst/>
            <a:cxnLst/>
            <a:rect l="l" t="t" r="r" b="b"/>
            <a:pathLst>
              <a:path w="2928608" h="2758049" extrusionOk="0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5470300" y="2451350"/>
            <a:ext cx="474991" cy="478958"/>
          </a:xfrm>
          <a:custGeom>
            <a:avLst/>
            <a:gdLst/>
            <a:ahLst/>
            <a:cxnLst/>
            <a:rect l="l" t="t" r="r" b="b"/>
            <a:pathLst>
              <a:path w="1652142" h="1665940" extrusionOk="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42349" y="6113998"/>
            <a:ext cx="6794771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NALYSIS- SENTIMENT</a:t>
            </a:r>
            <a:endParaRPr sz="37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23271" y="3228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66634" y="84485"/>
            <a:ext cx="10357526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&lt;- review_tidy2 %&gt;% inner_join(get_sentiments("bing"))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%&gt;% count(sentiment)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&lt;- review_tidy2 %&gt;% inner_join(get_sentiments("loughran"))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%&gt;% count(sentiment)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&lt;- review_tidy2 %&gt;% inner_join(get_sentiments("nrc"))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%&gt;% count(sentiment)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sentiment_review %&gt;% count(sentiment) %&gt;% arrange(desc(n))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pos_neg &lt;- sentiment_review %&gt;% count(sentiment) %&gt;% filter(sentiment %in% c("positive", "negative"))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pos_neg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513" y="5883805"/>
            <a:ext cx="4606212" cy="88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0999" y="3873926"/>
            <a:ext cx="4466201" cy="175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512" y="3708399"/>
            <a:ext cx="3661282" cy="209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7513" y="3873926"/>
            <a:ext cx="4571274" cy="175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0511" y="5883805"/>
            <a:ext cx="2168669" cy="88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/>
        </p:nvSpPr>
        <p:spPr>
          <a:xfrm>
            <a:off x="123271" y="3228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INTERPRETATION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49" name="Google Shape;349;p21"/>
          <p:cNvGrpSpPr/>
          <p:nvPr/>
        </p:nvGrpSpPr>
        <p:grpSpPr>
          <a:xfrm>
            <a:off x="242214" y="1308797"/>
            <a:ext cx="822759" cy="703977"/>
            <a:chOff x="1582499" y="2839914"/>
            <a:chExt cx="589200" cy="589201"/>
          </a:xfrm>
        </p:grpSpPr>
        <p:sp>
          <p:nvSpPr>
            <p:cNvPr id="350" name="Google Shape;350;p21"/>
            <p:cNvSpPr/>
            <p:nvPr/>
          </p:nvSpPr>
          <p:spPr>
            <a:xfrm>
              <a:off x="1582614" y="2839915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 rot="5400000">
              <a:off x="1808549" y="2613864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1"/>
          <p:cNvGrpSpPr/>
          <p:nvPr/>
        </p:nvGrpSpPr>
        <p:grpSpPr>
          <a:xfrm rot="5400000">
            <a:off x="4971391" y="1249314"/>
            <a:ext cx="703976" cy="822760"/>
            <a:chOff x="1582499" y="2839914"/>
            <a:chExt cx="589200" cy="589201"/>
          </a:xfrm>
        </p:grpSpPr>
        <p:sp>
          <p:nvSpPr>
            <p:cNvPr id="353" name="Google Shape;353;p21"/>
            <p:cNvSpPr/>
            <p:nvPr/>
          </p:nvSpPr>
          <p:spPr>
            <a:xfrm>
              <a:off x="1582614" y="2839915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 rot="5400000">
              <a:off x="1808549" y="2613864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21"/>
          <p:cNvGrpSpPr/>
          <p:nvPr/>
        </p:nvGrpSpPr>
        <p:grpSpPr>
          <a:xfrm rot="10800000" flipH="1">
            <a:off x="242214" y="5093574"/>
            <a:ext cx="822759" cy="703977"/>
            <a:chOff x="1582499" y="2839914"/>
            <a:chExt cx="589200" cy="589201"/>
          </a:xfrm>
        </p:grpSpPr>
        <p:sp>
          <p:nvSpPr>
            <p:cNvPr id="356" name="Google Shape;356;p21"/>
            <p:cNvSpPr/>
            <p:nvPr/>
          </p:nvSpPr>
          <p:spPr>
            <a:xfrm>
              <a:off x="1582614" y="2839915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 rot="5400000">
              <a:off x="1808549" y="2613864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1"/>
          <p:cNvGrpSpPr/>
          <p:nvPr/>
        </p:nvGrpSpPr>
        <p:grpSpPr>
          <a:xfrm rot="5400000" flipH="1">
            <a:off x="4971391" y="5034274"/>
            <a:ext cx="703976" cy="822760"/>
            <a:chOff x="1582499" y="2839914"/>
            <a:chExt cx="589200" cy="589201"/>
          </a:xfrm>
        </p:grpSpPr>
        <p:sp>
          <p:nvSpPr>
            <p:cNvPr id="359" name="Google Shape;359;p21"/>
            <p:cNvSpPr/>
            <p:nvPr/>
          </p:nvSpPr>
          <p:spPr>
            <a:xfrm>
              <a:off x="1582614" y="2839915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 rot="5400000">
              <a:off x="1808549" y="2613864"/>
              <a:ext cx="137100" cy="5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91C452-2FEA-4889-90EC-B9E954DA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6" y="849022"/>
            <a:ext cx="5556392" cy="2863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EBEC36-FD0D-44CA-97EA-21A470254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6" y="3891853"/>
            <a:ext cx="5556392" cy="2863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3EB6D-4BEE-4660-B263-79D9B052D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891" y="322877"/>
            <a:ext cx="4084458" cy="46373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57BAD8-0C19-4A48-9889-70864E747840}"/>
              </a:ext>
            </a:extLst>
          </p:cNvPr>
          <p:cNvSpPr/>
          <p:nvPr/>
        </p:nvSpPr>
        <p:spPr>
          <a:xfrm>
            <a:off x="6325891" y="5093574"/>
            <a:ext cx="4161717" cy="1512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There are more positive reviews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23271" y="3228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45050" y="114585"/>
            <a:ext cx="1757018" cy="268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lang="en-US" sz="40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40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925368" y="1815565"/>
            <a:ext cx="8164564" cy="37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on reviews of MI Phones to understand the sentiments of people about the phone in the age of Aatma-Nirbhar Bharat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 rot="10800000">
            <a:off x="9869213" y="2984938"/>
            <a:ext cx="1897761" cy="31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lang="en-US" sz="40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40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41298" y="6118815"/>
            <a:ext cx="6794771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NALYSIS- SENTIMENT</a:t>
            </a:r>
            <a:endParaRPr sz="37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-1277143" y="487821"/>
            <a:ext cx="6207924" cy="6259770"/>
          </a:xfrm>
          <a:custGeom>
            <a:avLst/>
            <a:gdLst/>
            <a:ahLst/>
            <a:cxnLst/>
            <a:rect l="l" t="t" r="r" b="b"/>
            <a:pathLst>
              <a:path w="1652142" h="1665940" extrusionOk="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 rot="10800000" flipH="1">
            <a:off x="2901461" y="1455314"/>
            <a:ext cx="9290400" cy="540210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4"/>
          <p:cNvSpPr/>
          <p:nvPr/>
        </p:nvSpPr>
        <p:spPr>
          <a:xfrm rot="-1799779">
            <a:off x="4761751" y="4794589"/>
            <a:ext cx="1365152" cy="1176716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 rot="-1799779">
            <a:off x="6350103" y="3880150"/>
            <a:ext cx="1365152" cy="1176716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 rot="-1799779">
            <a:off x="7938455" y="2965711"/>
            <a:ext cx="1365152" cy="1176716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 rot="-1799779">
            <a:off x="9526806" y="2051272"/>
            <a:ext cx="1365152" cy="1176716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4"/>
          <p:cNvGrpSpPr/>
          <p:nvPr/>
        </p:nvGrpSpPr>
        <p:grpSpPr>
          <a:xfrm>
            <a:off x="4532240" y="3627152"/>
            <a:ext cx="1818457" cy="911098"/>
            <a:chOff x="3131840" y="2204864"/>
            <a:chExt cx="3096300" cy="911098"/>
          </a:xfrm>
        </p:grpSpPr>
        <p:sp>
          <p:nvSpPr>
            <p:cNvPr id="133" name="Google Shape;133;p4"/>
            <p:cNvSpPr txBox="1"/>
            <p:nvPr/>
          </p:nvSpPr>
          <p:spPr>
            <a:xfrm>
              <a:off x="3131840" y="2204864"/>
              <a:ext cx="30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3131840" y="2469762"/>
              <a:ext cx="3096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Scrapping the data from Flipkart regarding reviews on MI phones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6111114" y="2707196"/>
            <a:ext cx="1826519" cy="785096"/>
            <a:chOff x="3118113" y="2204864"/>
            <a:chExt cx="3110027" cy="785096"/>
          </a:xfrm>
        </p:grpSpPr>
        <p:sp>
          <p:nvSpPr>
            <p:cNvPr id="136" name="Google Shape;136;p4"/>
            <p:cNvSpPr txBox="1"/>
            <p:nvPr/>
          </p:nvSpPr>
          <p:spPr>
            <a:xfrm>
              <a:off x="3131840" y="2204864"/>
              <a:ext cx="30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3118113" y="2343760"/>
              <a:ext cx="3096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Preliminary look at the data for removing stopwords and removing irrelevant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7706112" y="1787239"/>
            <a:ext cx="1818457" cy="911098"/>
            <a:chOff x="3131840" y="2204864"/>
            <a:chExt cx="3096300" cy="911098"/>
          </a:xfrm>
        </p:grpSpPr>
        <p:sp>
          <p:nvSpPr>
            <p:cNvPr id="139" name="Google Shape;139;p4"/>
            <p:cNvSpPr txBox="1"/>
            <p:nvPr/>
          </p:nvSpPr>
          <p:spPr>
            <a:xfrm>
              <a:off x="3131840" y="2204864"/>
              <a:ext cx="30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3131840" y="2469762"/>
              <a:ext cx="3096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Examine the data by creation of dtm-matrix, n-grams and word cloud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4"/>
          <p:cNvGrpSpPr/>
          <p:nvPr/>
        </p:nvGrpSpPr>
        <p:grpSpPr>
          <a:xfrm>
            <a:off x="9293049" y="867282"/>
            <a:ext cx="1818457" cy="911098"/>
            <a:chOff x="3131840" y="2204864"/>
            <a:chExt cx="3096300" cy="911098"/>
          </a:xfrm>
        </p:grpSpPr>
        <p:sp>
          <p:nvSpPr>
            <p:cNvPr id="142" name="Google Shape;142;p4"/>
            <p:cNvSpPr txBox="1"/>
            <p:nvPr/>
          </p:nvSpPr>
          <p:spPr>
            <a:xfrm>
              <a:off x="3131840" y="2204864"/>
              <a:ext cx="30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3131840" y="2469762"/>
              <a:ext cx="3096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Data is unnested into words and sentiments are derived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4"/>
          <p:cNvSpPr txBox="1"/>
          <p:nvPr/>
        </p:nvSpPr>
        <p:spPr>
          <a:xfrm>
            <a:off x="4556175" y="5894275"/>
            <a:ext cx="1770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Scrapping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6363338" y="5210875"/>
            <a:ext cx="13785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550" b="1" i="0" u="none" strike="noStrike" cap="none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7730038" y="4404875"/>
            <a:ext cx="1770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Tokenization, Word Cloud and N-gram Analysis 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9292975" y="3500875"/>
            <a:ext cx="1818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9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1550" b="1" i="0" u="none" strike="noStrike" cap="none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23271" y="322877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5178227" y="5116493"/>
            <a:ext cx="532186" cy="532911"/>
          </a:xfrm>
          <a:custGeom>
            <a:avLst/>
            <a:gdLst/>
            <a:ahLst/>
            <a:cxnLst/>
            <a:rect l="l" t="t" r="r" b="b"/>
            <a:pathLst>
              <a:path w="3225370" h="3229762" extrusionOk="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813320" y="4195358"/>
            <a:ext cx="454110" cy="546303"/>
          </a:xfrm>
          <a:custGeom>
            <a:avLst/>
            <a:gdLst/>
            <a:ahLst/>
            <a:cxnLst/>
            <a:rect l="l" t="t" r="r" b="b"/>
            <a:pathLst>
              <a:path w="2671236" h="3213546" extrusionOk="0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 rot="-2700000">
            <a:off x="8518063" y="3373334"/>
            <a:ext cx="225571" cy="502526"/>
          </a:xfrm>
          <a:custGeom>
            <a:avLst/>
            <a:gdLst/>
            <a:ahLst/>
            <a:cxnLst/>
            <a:rect l="l" t="t" r="r" b="b"/>
            <a:pathLst>
              <a:path w="154109" h="343323" extrusionOk="0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 flipH="1">
            <a:off x="9950184" y="2379779"/>
            <a:ext cx="518400" cy="519682"/>
          </a:xfrm>
          <a:custGeom>
            <a:avLst/>
            <a:gdLst/>
            <a:ahLst/>
            <a:cxnLst/>
            <a:rect l="l" t="t" r="r" b="b"/>
            <a:pathLst>
              <a:path w="3240000" h="3248012" extrusionOk="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978875" y="2740800"/>
            <a:ext cx="55665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en-US" sz="7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Scrapping</a:t>
            </a:r>
            <a:endParaRPr sz="7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5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161" name="Google Shape;161;p5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5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69" name="Google Shape;169;p5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2" r="-42562" b="55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5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9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5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</p:grpSpPr>
        <p:sp>
          <p:nvSpPr>
            <p:cNvPr id="173" name="Google Shape;173;p5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6"/>
          <p:cNvGrpSpPr/>
          <p:nvPr/>
        </p:nvGrpSpPr>
        <p:grpSpPr>
          <a:xfrm>
            <a:off x="-5" y="0"/>
            <a:ext cx="12125370" cy="6894600"/>
            <a:chOff x="-4" y="1"/>
            <a:chExt cx="12125370" cy="6894600"/>
          </a:xfrm>
        </p:grpSpPr>
        <p:sp>
          <p:nvSpPr>
            <p:cNvPr id="180" name="Google Shape;180;p6"/>
            <p:cNvSpPr/>
            <p:nvPr/>
          </p:nvSpPr>
          <p:spPr>
            <a:xfrm>
              <a:off x="5104466" y="1"/>
              <a:ext cx="7020900" cy="6894600"/>
            </a:xfrm>
            <a:prstGeom prst="parallelogram">
              <a:avLst>
                <a:gd name="adj" fmla="val 39166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-4" y="266677"/>
              <a:ext cx="8077204" cy="430800"/>
            </a:xfrm>
            <a:prstGeom prst="rect">
              <a:avLst/>
            </a:prstGeom>
            <a:solidFill>
              <a:srgbClr val="16487E"/>
            </a:solidFill>
            <a:ln>
              <a:noFill/>
            </a:ln>
          </p:spPr>
          <p:txBody>
            <a:bodyPr spcFirstLastPara="1" wrap="square" lIns="36000" tIns="0" rIns="36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Preliminary look at Data Scrapping and Extraction </a:t>
              </a:r>
              <a:endPara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82" name="Google Shape;182;p6"/>
          <p:cNvSpPr txBox="1"/>
          <p:nvPr/>
        </p:nvSpPr>
        <p:spPr>
          <a:xfrm>
            <a:off x="182881" y="756428"/>
            <a:ext cx="11942484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Defining scraper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scrape &lt;- function(url){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flk &lt;- read_html(url)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flk %&gt;% html_nodes("[class='_2xg6Ul']") %&gt;% html_text() %&gt;% gsub("[^\x01-\x7F]", "", .) -&gt; ttl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flk %&gt;% html_nodes("[class='qwjRop']") %&gt;%  html_text() %&gt;% gsub("READ MORE", "", .)  %&gt;% gsub("[^\x01-\x7F]", "", .)-&gt; rv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rvw &lt;- data.frame("Title" = ttl, "Review" = rv)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return(rvw)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Defining blank data frame for capturing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rvw_master &lt;- data.frame(Title=character(), Review=character())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#--------------------------------------------------------------------------------------------------------------------------------------------------------------------------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url &lt;- c()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(i in seq(1,5)){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ur &lt;- paste("https://www.flipkart.com/mobiles/mi~brand/pr?sid=tyy%2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C4io&amp;otracker=nmenu_sub_Electronics_0_Mi&amp;page=",i) %&gt;% gsub(" ", "", .)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url &lt;- c(url,ur)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7107733" y="4030976"/>
            <a:ext cx="8839199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url_list &lt;- c()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(i in url)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flk &lt;- read_html(i)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ff &lt;- flk %&gt;% html_nodes("[class='_31qSD5']") %&gt;%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html_attr("href")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j &lt;- 1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nn &lt;- c()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for (i in ff)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nn[j] &lt;- paste("https://www.flipkart.com",i) %&gt;% gsub(" ", "", .)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j &lt;- j + 1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} ; url_list &lt;- c(url_list, nn)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0" y="5596358"/>
            <a:ext cx="9438288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Running scraper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(i in url_list){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rvw_master &lt;- rbind(rvw_master,scrape(i))}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write.csv(rvw_master, "MIReviews.csv", row.names = FALSE)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7157544" y="4030976"/>
            <a:ext cx="0" cy="28270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893" y="1377631"/>
            <a:ext cx="11242213" cy="4932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0" y="461995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EXTRACTED DATA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/>
        </p:nvSpPr>
        <p:spPr>
          <a:xfrm>
            <a:off x="978875" y="2740800"/>
            <a:ext cx="55665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en-US" sz="7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7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8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201" name="Google Shape;201;p8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209" name="Google Shape;209;p8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2" r="-42562" b="55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8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9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8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</p:grpSpPr>
        <p:sp>
          <p:nvSpPr>
            <p:cNvPr id="213" name="Google Shape;213;p8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5104466" y="1"/>
            <a:ext cx="7020900" cy="6894600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-4" y="210452"/>
            <a:ext cx="5808900" cy="4308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CLEANING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278150" y="641252"/>
            <a:ext cx="1245233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VCorpus(VectorSource(textdata$Review))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View(docs)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#Text transformation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toSpace &lt;- content_transformer(function (x , pattern ) gsub(pattern, " ", 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toSpace, "/")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toSpace, "@")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toSpace, "\\|")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#Cleaning the text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Convert the text to lower case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content_transformer(tolower))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 Remove numbers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removeNumbers)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 Remove english common stopwords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removeWords, stopwords("english"))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Remove punctuations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removePunctuation)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 Eliminate extra white spaces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 &lt;- tm_map(docs, stripWhitespace)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for(i in 1:100){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writeLines(as.character(docs[[i]]))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285388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0" i="0" u="none" strike="noStrike" cap="none">
              <a:solidFill>
                <a:srgbClr val="2853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1334</Words>
  <Application>Microsoft Office PowerPoint</Application>
  <PresentationFormat>Widescreen</PresentationFormat>
  <Paragraphs>195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Georgia</vt:lpstr>
      <vt:lpstr>Verdana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Jain</dc:creator>
  <cp:lastModifiedBy>Souvik Samanta</cp:lastModifiedBy>
  <cp:revision>1</cp:revision>
  <dcterms:modified xsi:type="dcterms:W3CDTF">2020-09-04T08:31:05Z</dcterms:modified>
</cp:coreProperties>
</file>