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8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90" r:id="rId17"/>
    <p:sldId id="273" r:id="rId18"/>
    <p:sldId id="274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2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C998C-2FE1-4B63-8859-F5F7779922D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FDBA-3221-43BD-8523-E4F40D4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5">
                <a:lumMod val="60000"/>
                <a:lumOff val="40000"/>
              </a:schemeClr>
            </a:gs>
            <a:gs pos="72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PRA Group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Group - 5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06/08/2020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08074" y="864045"/>
            <a:ext cx="9803218" cy="5866363"/>
          </a:xfrm>
          <a:ln>
            <a:noFill/>
          </a:ln>
        </p:spPr>
        <p:txBody>
          <a:bodyPr>
            <a:noAutofit/>
          </a:bodyPr>
          <a:lstStyle/>
          <a:p>
            <a:pPr marL="1270000" lvl="0" indent="0">
              <a:buNone/>
            </a:pPr>
            <a:r>
              <a:rPr sz="1200" dirty="0">
                <a:latin typeface="Courier"/>
              </a:rPr>
              <a:t>fit2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Arima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data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Close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order=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sz="1200" dirty="0">
                <a:latin typeface="Courier"/>
              </a:rPr>
              <a:t>,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sz="1200" dirty="0">
                <a:latin typeface="Courier"/>
              </a:rPr>
              <a:t>),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seasonal =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902000"/>
                </a:solidFill>
                <a:latin typeface="Courier"/>
              </a:rPr>
              <a:t>order =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sz="1200" dirty="0">
                <a:latin typeface="Courier"/>
              </a:rPr>
              <a:t>),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period=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5</a:t>
            </a:r>
            <a:r>
              <a:rPr sz="1200" dirty="0">
                <a:latin typeface="Courier"/>
              </a:rPr>
              <a:t>))</a:t>
            </a: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br>
              <a:rPr sz="1200" dirty="0"/>
            </a:br>
            <a:r>
              <a:rPr lang="en-US" sz="1400" b="1" dirty="0"/>
              <a:t>OUTPUT</a:t>
            </a:r>
          </a:p>
          <a:p>
            <a:pPr marL="1270000" lvl="0" indent="0">
              <a:buNone/>
            </a:pPr>
            <a:endParaRPr lang="en-IN" sz="1200" b="1" dirty="0">
              <a:solidFill>
                <a:srgbClr val="007020"/>
              </a:solidFill>
              <a:latin typeface="Courier"/>
            </a:endParaRPr>
          </a:p>
          <a:p>
            <a:pPr marL="1270000" lvl="0" indent="0">
              <a:buNone/>
            </a:pPr>
            <a:r>
              <a:rPr lang="en-IN" sz="12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lang="en-IN" sz="1200" dirty="0">
                <a:latin typeface="Courier"/>
              </a:rPr>
              <a:t>(fit2)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Series: </a:t>
            </a:r>
            <a:r>
              <a:rPr sz="1200" dirty="0" err="1">
                <a:latin typeface="Courier"/>
              </a:rPr>
              <a:t>data$Close</a:t>
            </a:r>
            <a:r>
              <a:rPr sz="1200" dirty="0">
                <a:latin typeface="Courier"/>
              </a:rPr>
              <a:t> 
## ARIMA(0,1,0)(1,1,0)[5] 
## 
## Coefficients:
##          sar1
##       -0.5025
## </a:t>
            </a:r>
            <a:r>
              <a:rPr sz="1200" dirty="0" err="1">
                <a:latin typeface="Courier"/>
              </a:rPr>
              <a:t>s.e.</a:t>
            </a:r>
            <a:r>
              <a:rPr sz="1200" dirty="0">
                <a:latin typeface="Courier"/>
              </a:rPr>
              <a:t>   0.0556
## 
## sigma^2 estimated as 750.9:  log likelihood=-1116.4
## AIC=2236.79   </a:t>
            </a:r>
            <a:r>
              <a:rPr sz="1200" dirty="0" err="1">
                <a:latin typeface="Courier"/>
              </a:rPr>
              <a:t>AICc</a:t>
            </a:r>
            <a:r>
              <a:rPr sz="1200" dirty="0">
                <a:latin typeface="Courier"/>
              </a:rPr>
              <a:t>=2236.85   BIC=2243.72
## 
## Training set error measures:
##                     ME     RMSE      MAE          MPE     MAPE     MASE
## Training set -0.155783 27.00287 20.60717 -0.008611521 1.575441 1.250542
##                    ACF1
## Training set 0.01485322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b2&lt;-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tsdiag</a:t>
            </a:r>
            <a:r>
              <a:rPr sz="1200" dirty="0">
                <a:latin typeface="Courier"/>
              </a:rPr>
              <a:t>(fit2)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9C626-BD0F-9841-B4B2-FCB1D8A11756}"/>
              </a:ext>
            </a:extLst>
          </p:cNvPr>
          <p:cNvSpPr txBox="1"/>
          <p:nvPr/>
        </p:nvSpPr>
        <p:spPr>
          <a:xfrm>
            <a:off x="297712" y="864045"/>
            <a:ext cx="84103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6E5B7-735E-274C-A806-E009C9CF224A}"/>
              </a:ext>
            </a:extLst>
          </p:cNvPr>
          <p:cNvSpPr txBox="1"/>
          <p:nvPr/>
        </p:nvSpPr>
        <p:spPr>
          <a:xfrm>
            <a:off x="297712" y="1892595"/>
            <a:ext cx="7145079" cy="4178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D8EDC-3912-BF45-B92A-40FE0FBF820F}"/>
              </a:ext>
            </a:extLst>
          </p:cNvPr>
          <p:cNvSpPr txBox="1"/>
          <p:nvPr/>
        </p:nvSpPr>
        <p:spPr>
          <a:xfrm>
            <a:off x="3285460" y="134326"/>
            <a:ext cx="462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ESTIMATION MODEL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D50B4-5C85-D244-BC73-9D5F970DFE37}"/>
              </a:ext>
            </a:extLst>
          </p:cNvPr>
          <p:cNvSpPr/>
          <p:nvPr/>
        </p:nvSpPr>
        <p:spPr>
          <a:xfrm>
            <a:off x="7517219" y="2412232"/>
            <a:ext cx="1552353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Though the coefficient of this model is significant but the AIC is high so we will try to make further improvements with other models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73E99-75E9-6845-A9C4-1477E1A6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" y="1041992"/>
            <a:ext cx="7251405" cy="5546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1C1B0D-E13E-A248-A8C5-D757DB03A416}"/>
              </a:ext>
            </a:extLst>
          </p:cNvPr>
          <p:cNvSpPr txBox="1"/>
          <p:nvPr/>
        </p:nvSpPr>
        <p:spPr>
          <a:xfrm>
            <a:off x="3051544" y="318977"/>
            <a:ext cx="407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RESIDUAL PLOT OF MODEL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5B2AB-551A-7B4C-9E3A-A1AA9CB20538}"/>
              </a:ext>
            </a:extLst>
          </p:cNvPr>
          <p:cNvSpPr/>
          <p:nvPr/>
        </p:nvSpPr>
        <p:spPr>
          <a:xfrm>
            <a:off x="7410893" y="1691153"/>
            <a:ext cx="1733107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The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residual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plot shows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that most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of the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p-values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are less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than 0.05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thereby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indicating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that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residuals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are having 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autocorrelation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82503" y="770860"/>
            <a:ext cx="9771322" cy="585322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sz="1200" dirty="0"/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fit3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Arima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data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Close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order=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sz="1200" dirty="0">
                <a:latin typeface="Courier"/>
              </a:rPr>
              <a:t>,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sz="1200" dirty="0">
                <a:latin typeface="Courier"/>
              </a:rPr>
              <a:t>),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seasonal =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902000"/>
                </a:solidFill>
                <a:latin typeface="Courier"/>
              </a:rPr>
              <a:t>order =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3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sz="1200" dirty="0">
                <a:latin typeface="Courier"/>
              </a:rPr>
              <a:t>),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period=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5</a:t>
            </a:r>
            <a:r>
              <a:rPr sz="1200" dirty="0">
                <a:latin typeface="Courier"/>
              </a:rPr>
              <a:t>))</a:t>
            </a: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endParaRPr lang="en-US" sz="1200" dirty="0"/>
          </a:p>
          <a:p>
            <a:pPr marL="1270000" lvl="0" indent="0">
              <a:buNone/>
            </a:pPr>
            <a:r>
              <a:rPr lang="en-IN" sz="1400" b="1" dirty="0"/>
              <a:t>OUTPUT</a:t>
            </a:r>
          </a:p>
          <a:p>
            <a:pPr marL="1270000" lvl="0" indent="0">
              <a:buNone/>
            </a:pP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200" dirty="0">
                <a:latin typeface="Courier"/>
              </a:rPr>
              <a:t>(fit3)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Series: </a:t>
            </a:r>
            <a:r>
              <a:rPr sz="1200" dirty="0" err="1">
                <a:latin typeface="Courier"/>
              </a:rPr>
              <a:t>data$Close</a:t>
            </a:r>
            <a:r>
              <a:rPr sz="1200" dirty="0">
                <a:latin typeface="Courier"/>
              </a:rPr>
              <a:t> 
## ARIMA(0,1,0)(3,1,0)[5] 
## 
## Coefficients:
##          sar1     sar2     sar3
##       -0.7934  -0.5593  -0.2619
## </a:t>
            </a:r>
            <a:r>
              <a:rPr sz="1200" dirty="0" err="1">
                <a:latin typeface="Courier"/>
              </a:rPr>
              <a:t>s.e.</a:t>
            </a:r>
            <a:r>
              <a:rPr sz="1200" dirty="0">
                <a:latin typeface="Courier"/>
              </a:rPr>
              <a:t>   0.0628   0.0730   0.0636
## 
## sigma^2 estimated as 601.4:  log likelihood=-1090.5
## AIC=2188.99   </a:t>
            </a:r>
            <a:r>
              <a:rPr sz="1200" dirty="0" err="1">
                <a:latin typeface="Courier"/>
              </a:rPr>
              <a:t>AICc</a:t>
            </a:r>
            <a:r>
              <a:rPr sz="1200" dirty="0">
                <a:latin typeface="Courier"/>
              </a:rPr>
              <a:t>=2189.16   BIC=2202.85
## 
## Training set error measures:
##                      ME     RMSE      MAE         MPE     MAPE     MASE
## Training set -0.2682577 24.06253 18.82244 -0.02010608 1.436976 1.142236
##                    ACF1
## Training set 0.02276727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58D3-6582-5E4C-8120-9EEFC9CA4E23}"/>
              </a:ext>
            </a:extLst>
          </p:cNvPr>
          <p:cNvSpPr txBox="1"/>
          <p:nvPr/>
        </p:nvSpPr>
        <p:spPr>
          <a:xfrm>
            <a:off x="308344" y="866553"/>
            <a:ext cx="8389088" cy="404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D8CAD-1CD0-F240-8237-42A5B1C256AD}"/>
              </a:ext>
            </a:extLst>
          </p:cNvPr>
          <p:cNvSpPr txBox="1"/>
          <p:nvPr/>
        </p:nvSpPr>
        <p:spPr>
          <a:xfrm>
            <a:off x="308344" y="1913861"/>
            <a:ext cx="717697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8BAD4-636D-AB44-B8E6-80EA4F85269A}"/>
              </a:ext>
            </a:extLst>
          </p:cNvPr>
          <p:cNvSpPr txBox="1"/>
          <p:nvPr/>
        </p:nvSpPr>
        <p:spPr>
          <a:xfrm>
            <a:off x="3083442" y="138222"/>
            <a:ext cx="462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ESTIMATION MODEL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3C997-DCF4-8345-8AD8-2BB7C92F97D1}"/>
              </a:ext>
            </a:extLst>
          </p:cNvPr>
          <p:cNvSpPr/>
          <p:nvPr/>
        </p:nvSpPr>
        <p:spPr>
          <a:xfrm>
            <a:off x="7485321" y="2377676"/>
            <a:ext cx="1584251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02124"/>
                </a:solidFill>
                <a:latin typeface="Roboto"/>
              </a:rPr>
              <a:t>Though the coefficient of this model is significant but the AIC is high so we will try to make further improvements with other models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7A0CE-80A0-C64A-99E5-F4FF3163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2" y="1368533"/>
            <a:ext cx="7272669" cy="5294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DE8323-42C4-8D48-9528-43C34483FBDF}"/>
              </a:ext>
            </a:extLst>
          </p:cNvPr>
          <p:cNvSpPr txBox="1"/>
          <p:nvPr/>
        </p:nvSpPr>
        <p:spPr>
          <a:xfrm>
            <a:off x="3051544" y="318977"/>
            <a:ext cx="407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RESIDUAL PLOT OF MODEL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8732B-3253-7842-90A4-60264CFF935B}"/>
              </a:ext>
            </a:extLst>
          </p:cNvPr>
          <p:cNvSpPr/>
          <p:nvPr/>
        </p:nvSpPr>
        <p:spPr>
          <a:xfrm>
            <a:off x="-985795" y="859144"/>
            <a:ext cx="3233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0" lvl="0" indent="0">
              <a:buNone/>
            </a:pPr>
            <a:r>
              <a:rPr lang="en-IN" sz="1200" dirty="0">
                <a:latin typeface="Courier"/>
              </a:rPr>
              <a:t>-&gt; b3&lt;-</a:t>
            </a:r>
            <a:r>
              <a:rPr lang="en-IN" sz="1200" b="1" dirty="0" err="1">
                <a:solidFill>
                  <a:srgbClr val="007020"/>
                </a:solidFill>
                <a:latin typeface="Courier"/>
              </a:rPr>
              <a:t>tsdiag</a:t>
            </a:r>
            <a:r>
              <a:rPr lang="en-IN" sz="1200" dirty="0">
                <a:latin typeface="Courier"/>
              </a:rPr>
              <a:t>(fit3)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11880-4E8A-C042-8673-3F5C56591161}"/>
              </a:ext>
            </a:extLst>
          </p:cNvPr>
          <p:cNvSpPr txBox="1"/>
          <p:nvPr/>
        </p:nvSpPr>
        <p:spPr>
          <a:xfrm>
            <a:off x="255182" y="859144"/>
            <a:ext cx="28453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A6199-FB72-3443-85EF-44CC3E63FDF3}"/>
              </a:ext>
            </a:extLst>
          </p:cNvPr>
          <p:cNvSpPr/>
          <p:nvPr/>
        </p:nvSpPr>
        <p:spPr>
          <a:xfrm>
            <a:off x="7729870" y="2180803"/>
            <a:ext cx="1180214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Almost all the p-values are greater than 0.05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67563" y="308346"/>
            <a:ext cx="6528392" cy="13503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sz="1400" dirty="0"/>
          </a:p>
          <a:p>
            <a:pPr marL="1270000" lvl="0" indent="0">
              <a:buNone/>
            </a:pPr>
            <a:br>
              <a:rPr sz="1400" dirty="0"/>
            </a:br>
            <a:r>
              <a:rPr lang="en-US" sz="1400" dirty="0"/>
              <a:t>-&gt;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tsdisplay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residuals</a:t>
            </a:r>
            <a:r>
              <a:rPr sz="1400" dirty="0">
                <a:latin typeface="Courier"/>
              </a:rPr>
              <a:t>(fit3))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B80DF-1E31-1A49-974E-AC8968A83FEE}"/>
              </a:ext>
            </a:extLst>
          </p:cNvPr>
          <p:cNvSpPr txBox="1"/>
          <p:nvPr/>
        </p:nvSpPr>
        <p:spPr>
          <a:xfrm>
            <a:off x="287080" y="643270"/>
            <a:ext cx="5050465" cy="510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48240-622F-1F46-9AB6-3C4D9FF0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8" y="1425031"/>
            <a:ext cx="7251405" cy="5205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E52E4-4FF4-894D-85FA-B4B81F8C4DB4}"/>
              </a:ext>
            </a:extLst>
          </p:cNvPr>
          <p:cNvSpPr txBox="1"/>
          <p:nvPr/>
        </p:nvSpPr>
        <p:spPr>
          <a:xfrm>
            <a:off x="2955852" y="107461"/>
            <a:ext cx="375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CORRELOGRAM OF RESIDUALS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C8F37-F9F8-4E4F-9338-70BCBC04A503}"/>
              </a:ext>
            </a:extLst>
          </p:cNvPr>
          <p:cNvSpPr/>
          <p:nvPr/>
        </p:nvSpPr>
        <p:spPr>
          <a:xfrm>
            <a:off x="7464057" y="898451"/>
            <a:ext cx="1637414" cy="5355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Since not all the p-values were greater than 0.05 we saw from the </a:t>
            </a:r>
            <a:r>
              <a:rPr lang="en-IN" dirty="0" err="1">
                <a:solidFill>
                  <a:srgbClr val="202124"/>
                </a:solidFill>
                <a:latin typeface="Roboto"/>
              </a:rPr>
              <a:t>tsdisplay</a:t>
            </a:r>
            <a:r>
              <a:rPr lang="en-IN" dirty="0">
                <a:solidFill>
                  <a:srgbClr val="202124"/>
                </a:solidFill>
                <a:latin typeface="Roboto"/>
              </a:rPr>
              <a:t> that some of the lags in the </a:t>
            </a:r>
            <a:r>
              <a:rPr lang="en-IN" dirty="0" err="1">
                <a:solidFill>
                  <a:srgbClr val="202124"/>
                </a:solidFill>
                <a:latin typeface="Roboto"/>
              </a:rPr>
              <a:t>pacf</a:t>
            </a:r>
            <a:r>
              <a:rPr lang="en-IN" dirty="0">
                <a:solidFill>
                  <a:srgbClr val="202124"/>
                </a:solidFill>
                <a:latin typeface="Roboto"/>
              </a:rPr>
              <a:t> were still significant thereby indicating that our model was still not able to capture certain predictable information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52893" y="1270590"/>
            <a:ext cx="8229600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1200" b="1" dirty="0" err="1">
                <a:solidFill>
                  <a:srgbClr val="007020"/>
                </a:solidFill>
                <a:latin typeface="Courier"/>
              </a:rPr>
              <a:t>Box.test</a:t>
            </a:r>
            <a:r>
              <a:rPr sz="1200" dirty="0">
                <a:latin typeface="Courier"/>
              </a:rPr>
              <a:t>(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residuals</a:t>
            </a:r>
            <a:r>
              <a:rPr sz="1200" dirty="0">
                <a:latin typeface="Courier"/>
              </a:rPr>
              <a:t>(fit3),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lag=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50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solidFill>
                  <a:srgbClr val="902000"/>
                </a:solidFill>
                <a:latin typeface="Courier"/>
              </a:rPr>
              <a:t>fitdf</a:t>
            </a:r>
            <a:r>
              <a:rPr sz="1200" dirty="0">
                <a:solidFill>
                  <a:srgbClr val="902000"/>
                </a:solidFill>
                <a:latin typeface="Courier"/>
              </a:rPr>
              <a:t>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5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type=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Ljung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</a:t>
            </a:r>
            <a:r>
              <a:rPr sz="1200" dirty="0">
                <a:latin typeface="Courier"/>
              </a:rPr>
              <a:t>)</a:t>
            </a: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endParaRPr sz="1200" dirty="0">
              <a:latin typeface="Courier"/>
            </a:endParaRP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 
</a:t>
            </a: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r>
              <a:rPr lang="en-IN" sz="1400" b="1" dirty="0">
                <a:latin typeface="Courier"/>
              </a:rPr>
              <a:t>OUTPUT</a:t>
            </a: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 Box-</a:t>
            </a:r>
            <a:r>
              <a:rPr sz="1200" dirty="0" err="1">
                <a:latin typeface="Courier"/>
              </a:rPr>
              <a:t>Ljung</a:t>
            </a:r>
            <a:r>
              <a:rPr sz="1200" dirty="0">
                <a:latin typeface="Courier"/>
              </a:rPr>
              <a:t> test
## 
## data:  residuals(fit3)
## X-squared = 64.121, </a:t>
            </a:r>
            <a:r>
              <a:rPr sz="1200" dirty="0" err="1">
                <a:latin typeface="Courier"/>
              </a:rPr>
              <a:t>df</a:t>
            </a:r>
            <a:r>
              <a:rPr sz="1200" dirty="0">
                <a:latin typeface="Courier"/>
              </a:rPr>
              <a:t> = 45, p-value = 0.03193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ABF26-163F-DC46-8036-2603BA083CE7}"/>
              </a:ext>
            </a:extLst>
          </p:cNvPr>
          <p:cNvSpPr txBox="1"/>
          <p:nvPr/>
        </p:nvSpPr>
        <p:spPr>
          <a:xfrm>
            <a:off x="489098" y="1180214"/>
            <a:ext cx="6642020" cy="609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31DC6-B89F-E548-868F-00190631BC4F}"/>
              </a:ext>
            </a:extLst>
          </p:cNvPr>
          <p:cNvSpPr txBox="1"/>
          <p:nvPr/>
        </p:nvSpPr>
        <p:spPr>
          <a:xfrm>
            <a:off x="489098" y="2708846"/>
            <a:ext cx="6642020" cy="118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66E2F-5223-5D43-8666-9A5EAE226D57}"/>
              </a:ext>
            </a:extLst>
          </p:cNvPr>
          <p:cNvSpPr txBox="1"/>
          <p:nvPr/>
        </p:nvSpPr>
        <p:spPr>
          <a:xfrm>
            <a:off x="3561907" y="261550"/>
            <a:ext cx="293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BOX LJUNG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606B4-B212-984F-BB51-7F33CC202E81}"/>
              </a:ext>
            </a:extLst>
          </p:cNvPr>
          <p:cNvSpPr/>
          <p:nvPr/>
        </p:nvSpPr>
        <p:spPr>
          <a:xfrm>
            <a:off x="489097" y="4807724"/>
            <a:ext cx="6642021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IN" dirty="0">
              <a:solidFill>
                <a:srgbClr val="202124"/>
              </a:solidFill>
              <a:latin typeface="Roboto"/>
            </a:endParaRP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The box test confirms the presence of autocorrelation in the residual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F0AF37-D1EC-9A40-B661-5183A704F31E}"/>
              </a:ext>
            </a:extLst>
          </p:cNvPr>
          <p:cNvSpPr/>
          <p:nvPr/>
        </p:nvSpPr>
        <p:spPr>
          <a:xfrm>
            <a:off x="-797443" y="905034"/>
            <a:ext cx="96012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0" indent="0">
              <a:buNone/>
            </a:pPr>
            <a:r>
              <a:rPr lang="en-IN" sz="1200" dirty="0">
                <a:latin typeface="Courier"/>
              </a:rPr>
              <a:t>fit4 &lt;-</a:t>
            </a:r>
            <a:r>
              <a:rPr lang="en-IN"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IN" sz="1200" b="1" dirty="0">
                <a:solidFill>
                  <a:srgbClr val="007020"/>
                </a:solidFill>
                <a:latin typeface="Courier"/>
              </a:rPr>
              <a:t>Arima</a:t>
            </a:r>
            <a:r>
              <a:rPr lang="en-IN" sz="1200" dirty="0">
                <a:latin typeface="Courier"/>
              </a:rPr>
              <a:t>(</a:t>
            </a:r>
            <a:r>
              <a:rPr lang="en-IN" sz="1200" dirty="0" err="1">
                <a:latin typeface="Courier"/>
              </a:rPr>
              <a:t>data</a:t>
            </a:r>
            <a:r>
              <a:rPr lang="en-IN"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IN" sz="1200" dirty="0" err="1">
                <a:latin typeface="Courier"/>
              </a:rPr>
              <a:t>Close</a:t>
            </a:r>
            <a:r>
              <a:rPr lang="en-IN" sz="1200" dirty="0">
                <a:latin typeface="Courier"/>
              </a:rPr>
              <a:t>, </a:t>
            </a:r>
            <a:r>
              <a:rPr lang="en-IN" sz="1200" dirty="0">
                <a:solidFill>
                  <a:srgbClr val="902000"/>
                </a:solidFill>
                <a:latin typeface="Courier"/>
              </a:rPr>
              <a:t>order=</a:t>
            </a:r>
            <a:r>
              <a:rPr lang="en-IN" sz="12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IN" sz="1200" dirty="0">
                <a:latin typeface="Courier"/>
              </a:rPr>
              <a:t>(</a:t>
            </a:r>
            <a:r>
              <a:rPr lang="en-IN"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IN" sz="1200" dirty="0">
                <a:latin typeface="Courier"/>
              </a:rPr>
              <a:t>,</a:t>
            </a:r>
            <a:r>
              <a:rPr lang="en-IN"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IN" sz="1200" dirty="0">
                <a:latin typeface="Courier"/>
              </a:rPr>
              <a:t>,</a:t>
            </a:r>
            <a:r>
              <a:rPr lang="en-IN"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IN" sz="1200" dirty="0">
                <a:latin typeface="Courier"/>
              </a:rPr>
              <a:t>), </a:t>
            </a:r>
            <a:r>
              <a:rPr lang="en-IN" sz="1200" dirty="0">
                <a:solidFill>
                  <a:srgbClr val="902000"/>
                </a:solidFill>
                <a:latin typeface="Courier"/>
              </a:rPr>
              <a:t>seasonal =</a:t>
            </a:r>
            <a:r>
              <a:rPr lang="en-IN" sz="1200" dirty="0">
                <a:latin typeface="Courier"/>
              </a:rPr>
              <a:t> </a:t>
            </a:r>
            <a:r>
              <a:rPr lang="en-IN" sz="12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en-IN" sz="1200" dirty="0">
                <a:latin typeface="Courier"/>
              </a:rPr>
              <a:t>(</a:t>
            </a:r>
            <a:r>
              <a:rPr lang="en-IN" sz="1200" dirty="0">
                <a:solidFill>
                  <a:srgbClr val="902000"/>
                </a:solidFill>
                <a:latin typeface="Courier"/>
              </a:rPr>
              <a:t>order =</a:t>
            </a:r>
            <a:r>
              <a:rPr lang="en-IN" sz="1200" dirty="0">
                <a:latin typeface="Courier"/>
              </a:rPr>
              <a:t> </a:t>
            </a:r>
            <a:r>
              <a:rPr lang="en-IN" sz="12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IN" sz="1200" dirty="0">
                <a:latin typeface="Courier"/>
              </a:rPr>
              <a:t>(</a:t>
            </a:r>
            <a:r>
              <a:rPr lang="en-IN" sz="12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IN" sz="1200" dirty="0">
                <a:latin typeface="Courier"/>
              </a:rPr>
              <a:t>, </a:t>
            </a:r>
            <a:r>
              <a:rPr lang="en-IN"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IN" sz="1200" dirty="0">
                <a:latin typeface="Courier"/>
              </a:rPr>
              <a:t>, </a:t>
            </a:r>
            <a:r>
              <a:rPr lang="en-IN"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IN" sz="1200" dirty="0">
                <a:latin typeface="Courier"/>
              </a:rPr>
              <a:t>), </a:t>
            </a:r>
            <a:r>
              <a:rPr lang="en-IN" sz="1200" dirty="0">
                <a:solidFill>
                  <a:srgbClr val="902000"/>
                </a:solidFill>
                <a:latin typeface="Courier"/>
              </a:rPr>
              <a:t>period=</a:t>
            </a:r>
            <a:r>
              <a:rPr lang="en-IN" sz="12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IN" sz="1200" dirty="0">
                <a:latin typeface="Courier"/>
              </a:rPr>
              <a:t>))</a:t>
            </a: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endParaRPr lang="en-IN" sz="1200" dirty="0"/>
          </a:p>
          <a:p>
            <a:pPr marL="1270000" lvl="0" indent="0">
              <a:buNone/>
            </a:pPr>
            <a:r>
              <a:rPr lang="en-IN" sz="1400" b="1" dirty="0"/>
              <a:t>OUTPUT</a:t>
            </a:r>
          </a:p>
          <a:p>
            <a:pPr marL="1270000" lvl="0" indent="0">
              <a:buNone/>
            </a:pPr>
            <a:br>
              <a:rPr lang="en-IN" sz="1200" dirty="0"/>
            </a:br>
            <a:r>
              <a:rPr lang="en-IN" sz="12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lang="en-IN" sz="1200" dirty="0">
                <a:latin typeface="Courier"/>
              </a:rPr>
              <a:t>(fit4)</a:t>
            </a:r>
          </a:p>
          <a:p>
            <a:pPr marL="1270000" lvl="0" indent="0">
              <a:buNone/>
            </a:pPr>
            <a:r>
              <a:rPr lang="en-IN" sz="1200" dirty="0">
                <a:latin typeface="Courier"/>
              </a:rPr>
              <a:t>## Series: </a:t>
            </a:r>
            <a:r>
              <a:rPr lang="en-IN" sz="1200" dirty="0" err="1">
                <a:latin typeface="Courier"/>
              </a:rPr>
              <a:t>data$Close</a:t>
            </a:r>
            <a:r>
              <a:rPr lang="en-IN" sz="1200" dirty="0">
                <a:latin typeface="Courier"/>
              </a:rPr>
              <a:t> 
## ARIMA(0,1,0)(4,1,0)[5] 
## 
## Coefficients:
##          sar1     sar2     sar3     sar4
##       -0.8680  -0.7131  -0.4728  -0.2595
## </a:t>
            </a:r>
            <a:r>
              <a:rPr lang="en-IN" sz="1200" dirty="0" err="1">
                <a:latin typeface="Courier"/>
              </a:rPr>
              <a:t>s.e.</a:t>
            </a:r>
            <a:r>
              <a:rPr lang="en-IN" sz="1200" dirty="0">
                <a:latin typeface="Courier"/>
              </a:rPr>
              <a:t>   0.0634   0.0805   0.0804   0.0644
## 
## sigma^2 estimated as 562.1:  log likelihood=-1082.75
## AIC=2175.49   </a:t>
            </a:r>
            <a:r>
              <a:rPr lang="en-IN" sz="1200" dirty="0" err="1">
                <a:latin typeface="Courier"/>
              </a:rPr>
              <a:t>AICc</a:t>
            </a:r>
            <a:r>
              <a:rPr lang="en-IN" sz="1200" dirty="0">
                <a:latin typeface="Courier"/>
              </a:rPr>
              <a:t>=2175.75   BIC=2192.81
## 
## Training set error measures:
##                      ME    RMSE      MAE         MPE   MAPE     MASE       ACF1
## Training set -0.3360867 23.2132 18.09371 -0.02570208 1.3822 1.098013 0.04193549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025AA-EBB0-5C43-BBFF-7E0D6E75B61F}"/>
              </a:ext>
            </a:extLst>
          </p:cNvPr>
          <p:cNvSpPr txBox="1"/>
          <p:nvPr/>
        </p:nvSpPr>
        <p:spPr>
          <a:xfrm>
            <a:off x="3083442" y="138222"/>
            <a:ext cx="462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ESTIMATION MODEL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8A84F-F919-D74F-B77C-1ADA8F1EA31F}"/>
              </a:ext>
            </a:extLst>
          </p:cNvPr>
          <p:cNvSpPr txBox="1"/>
          <p:nvPr/>
        </p:nvSpPr>
        <p:spPr>
          <a:xfrm>
            <a:off x="425302" y="797442"/>
            <a:ext cx="8325293" cy="57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A1176-E5DF-6840-873A-82558665CB21}"/>
              </a:ext>
            </a:extLst>
          </p:cNvPr>
          <p:cNvSpPr txBox="1"/>
          <p:nvPr/>
        </p:nvSpPr>
        <p:spPr>
          <a:xfrm>
            <a:off x="425302" y="1998920"/>
            <a:ext cx="8325293" cy="3253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79C35-64C2-614C-86FE-2C77E6D35F45}"/>
              </a:ext>
            </a:extLst>
          </p:cNvPr>
          <p:cNvSpPr/>
          <p:nvPr/>
        </p:nvSpPr>
        <p:spPr>
          <a:xfrm>
            <a:off x="425301" y="5556638"/>
            <a:ext cx="832529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With this model all the coefficients are significant, AIC has reduced and the MAPE is also low as compared to the other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6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EC3B00-2586-9A45-B532-50F9B02B64BE}"/>
              </a:ext>
            </a:extLst>
          </p:cNvPr>
          <p:cNvSpPr/>
          <p:nvPr/>
        </p:nvSpPr>
        <p:spPr>
          <a:xfrm>
            <a:off x="-401005" y="926436"/>
            <a:ext cx="3507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0" lvl="0" indent="0">
              <a:buNone/>
            </a:pPr>
            <a:r>
              <a:rPr lang="en-IN" sz="1400" dirty="0">
                <a:latin typeface="Courier"/>
              </a:rPr>
              <a:t>-&gt; b3&lt;-</a:t>
            </a:r>
            <a:r>
              <a:rPr lang="en-IN" sz="1400" b="1" dirty="0" err="1">
                <a:solidFill>
                  <a:srgbClr val="007020"/>
                </a:solidFill>
                <a:latin typeface="Courier"/>
              </a:rPr>
              <a:t>tsdiag</a:t>
            </a:r>
            <a:r>
              <a:rPr lang="en-IN" sz="1400" dirty="0">
                <a:latin typeface="Courier"/>
              </a:rPr>
              <a:t>(fit4)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681CC-F67E-1649-BBD2-E8EE22C35BDE}"/>
              </a:ext>
            </a:extLst>
          </p:cNvPr>
          <p:cNvSpPr txBox="1"/>
          <p:nvPr/>
        </p:nvSpPr>
        <p:spPr>
          <a:xfrm>
            <a:off x="372140" y="873273"/>
            <a:ext cx="2998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2DF1D-18A0-5E47-9C08-C9FF94C8B7C3}"/>
              </a:ext>
            </a:extLst>
          </p:cNvPr>
          <p:cNvSpPr txBox="1"/>
          <p:nvPr/>
        </p:nvSpPr>
        <p:spPr>
          <a:xfrm>
            <a:off x="3019646" y="233938"/>
            <a:ext cx="407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RESIDUAL PLOT OF MODEL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BD56E-6AD1-C946-B9FE-2183B6F4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0" y="1654758"/>
            <a:ext cx="6719775" cy="4724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E1B569-A806-494B-87DD-4DAD7F010A5E}"/>
              </a:ext>
            </a:extLst>
          </p:cNvPr>
          <p:cNvSpPr/>
          <p:nvPr/>
        </p:nvSpPr>
        <p:spPr>
          <a:xfrm>
            <a:off x="7251406" y="1865300"/>
            <a:ext cx="1722474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All the p-values are greater than 0.05 so we are accepting the alternative hypothesis that there is no autocorrelation and all the predictable information has been captured by our model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14401" y="558210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sz="1400" dirty="0"/>
          </a:p>
          <a:p>
            <a:pPr marL="1270000" lvl="0" indent="0">
              <a:buNone/>
            </a:pPr>
            <a:r>
              <a:rPr lang="en-US" sz="1400" b="1" dirty="0">
                <a:solidFill>
                  <a:srgbClr val="007020"/>
                </a:solidFill>
                <a:latin typeface="Courier"/>
              </a:rPr>
              <a:t>-&gt;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tsdisplay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residuals</a:t>
            </a:r>
            <a:r>
              <a:rPr sz="1400" dirty="0">
                <a:latin typeface="Courier"/>
              </a:rPr>
              <a:t>(fit4))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92075-E0F7-834F-B1E1-905BAC0BE9A1}"/>
              </a:ext>
            </a:extLst>
          </p:cNvPr>
          <p:cNvSpPr txBox="1"/>
          <p:nvPr/>
        </p:nvSpPr>
        <p:spPr>
          <a:xfrm>
            <a:off x="2955852" y="107461"/>
            <a:ext cx="375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CORRELOGRAM OF RESIDUALS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E97C15-6486-CD48-AFE6-E919A47A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" y="1243806"/>
            <a:ext cx="7421526" cy="5429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401D34-05C8-084B-ADBC-14971135A638}"/>
              </a:ext>
            </a:extLst>
          </p:cNvPr>
          <p:cNvSpPr/>
          <p:nvPr/>
        </p:nvSpPr>
        <p:spPr>
          <a:xfrm>
            <a:off x="7687340" y="2360428"/>
            <a:ext cx="1360967" cy="2585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All the lags are within the confidence interval and there is no autocorrelation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33647" y="983512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sz="1400" dirty="0"/>
          </a:p>
          <a:p>
            <a:pPr marL="1270000" lvl="0" indent="0">
              <a:buNone/>
            </a:pPr>
            <a:r>
              <a:rPr lang="en-US" sz="1400" b="1" dirty="0">
                <a:solidFill>
                  <a:srgbClr val="007020"/>
                </a:solidFill>
                <a:latin typeface="Courier"/>
              </a:rPr>
              <a:t>-&gt;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Box.test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residuals</a:t>
            </a:r>
            <a:r>
              <a:rPr sz="1400" dirty="0">
                <a:latin typeface="Courier"/>
              </a:rPr>
              <a:t>(fit4),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lag=</a:t>
            </a:r>
            <a:r>
              <a:rPr sz="1400" dirty="0">
                <a:solidFill>
                  <a:srgbClr val="40A070"/>
                </a:solidFill>
                <a:latin typeface="Courier"/>
              </a:rPr>
              <a:t>50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fitdf</a:t>
            </a:r>
            <a:r>
              <a:rPr sz="1400" dirty="0">
                <a:solidFill>
                  <a:srgbClr val="902000"/>
                </a:solidFill>
                <a:latin typeface="Courier"/>
              </a:rPr>
              <a:t>=</a:t>
            </a:r>
            <a:r>
              <a:rPr sz="1400" dirty="0">
                <a:solidFill>
                  <a:srgbClr val="40A070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type=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Ljung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>
                <a:latin typeface="Courier"/>
              </a:rPr>
              <a:t>)</a:t>
            </a:r>
            <a:endParaRPr lang="en-US" sz="1400" dirty="0">
              <a:latin typeface="Courier"/>
            </a:endParaRPr>
          </a:p>
          <a:p>
            <a:pPr marL="1270000" lvl="0" indent="0">
              <a:buNone/>
            </a:pPr>
            <a:endParaRPr lang="en-IN" sz="1400" dirty="0">
              <a:latin typeface="Courier"/>
            </a:endParaRPr>
          </a:p>
          <a:p>
            <a:pPr marL="1270000" lvl="0" indent="0">
              <a:buNone/>
            </a:pPr>
            <a:endParaRPr lang="en-US" sz="1400" dirty="0">
              <a:latin typeface="Courier"/>
            </a:endParaRPr>
          </a:p>
          <a:p>
            <a:pPr marL="1270000" lvl="0" indent="0">
              <a:buNone/>
            </a:pPr>
            <a:r>
              <a:rPr lang="en-US" sz="1400" b="1" dirty="0">
                <a:latin typeface="Courier"/>
              </a:rPr>
              <a:t>OUTPUT</a:t>
            </a:r>
          </a:p>
          <a:p>
            <a:pPr marL="1270000" lvl="0" indent="0">
              <a:buNone/>
            </a:pPr>
            <a:endParaRPr sz="1400" dirty="0">
              <a:latin typeface="Courier"/>
            </a:endParaRPr>
          </a:p>
          <a:p>
            <a:pPr marL="1270000" lvl="0" indent="0">
              <a:buNone/>
            </a:pPr>
            <a:r>
              <a:rPr sz="1400" dirty="0">
                <a:latin typeface="Courier"/>
              </a:rPr>
              <a:t> 
##  Box-</a:t>
            </a:r>
            <a:r>
              <a:rPr sz="1400" dirty="0" err="1">
                <a:latin typeface="Courier"/>
              </a:rPr>
              <a:t>Ljung</a:t>
            </a:r>
            <a:r>
              <a:rPr sz="1400" dirty="0">
                <a:latin typeface="Courier"/>
              </a:rPr>
              <a:t> test
## 
## data:  residuals(fit4)
## X-squared = 49.063, </a:t>
            </a:r>
            <a:r>
              <a:rPr sz="1400" dirty="0" err="1">
                <a:latin typeface="Courier"/>
              </a:rPr>
              <a:t>df</a:t>
            </a:r>
            <a:r>
              <a:rPr sz="1400" dirty="0">
                <a:latin typeface="Courier"/>
              </a:rPr>
              <a:t> = 45, p-value = 0.3135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21613-F5C5-FF49-9E71-3A2A9DDFF564}"/>
              </a:ext>
            </a:extLst>
          </p:cNvPr>
          <p:cNvSpPr txBox="1"/>
          <p:nvPr/>
        </p:nvSpPr>
        <p:spPr>
          <a:xfrm>
            <a:off x="3561907" y="261550"/>
            <a:ext cx="293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BOX LJUNG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0F03C-8C2A-1A4A-A6DE-B40D5122C4AA}"/>
              </a:ext>
            </a:extLst>
          </p:cNvPr>
          <p:cNvSpPr txBox="1"/>
          <p:nvPr/>
        </p:nvSpPr>
        <p:spPr>
          <a:xfrm>
            <a:off x="563526" y="1214553"/>
            <a:ext cx="69324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E242E-599C-2443-AF3A-A7A3C6BF1303}"/>
              </a:ext>
            </a:extLst>
          </p:cNvPr>
          <p:cNvSpPr txBox="1"/>
          <p:nvPr/>
        </p:nvSpPr>
        <p:spPr>
          <a:xfrm>
            <a:off x="563526" y="2488018"/>
            <a:ext cx="6932427" cy="1903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99702-1130-2D4A-85EB-1043EEF048B2}"/>
              </a:ext>
            </a:extLst>
          </p:cNvPr>
          <p:cNvSpPr/>
          <p:nvPr/>
        </p:nvSpPr>
        <p:spPr>
          <a:xfrm>
            <a:off x="563525" y="5094185"/>
            <a:ext cx="7006855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IN" dirty="0">
              <a:solidFill>
                <a:srgbClr val="202124"/>
              </a:solidFill>
              <a:latin typeface="Roboto"/>
            </a:endParaRPr>
          </a:p>
          <a:p>
            <a:r>
              <a:rPr lang="en-IN" dirty="0">
                <a:solidFill>
                  <a:srgbClr val="202124"/>
                </a:solidFill>
                <a:latin typeface="Roboto"/>
              </a:rPr>
              <a:t>The box test confirms the absence of autocorrelation in the residual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E2559-2163-3D46-9521-4F565B306983}"/>
              </a:ext>
            </a:extLst>
          </p:cNvPr>
          <p:cNvSpPr/>
          <p:nvPr/>
        </p:nvSpPr>
        <p:spPr>
          <a:xfrm>
            <a:off x="269150" y="808919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20"/>
                </a:solidFill>
                <a:latin typeface="Courier"/>
              </a:rPr>
              <a:t>-&gt; </a:t>
            </a:r>
            <a:r>
              <a:rPr lang="en-IN" b="1" dirty="0" err="1">
                <a:solidFill>
                  <a:srgbClr val="007020"/>
                </a:solidFill>
                <a:latin typeface="Courier"/>
              </a:rPr>
              <a:t>tsdisplay</a:t>
            </a:r>
            <a:r>
              <a:rPr lang="en-IN" dirty="0">
                <a:latin typeface="Courier"/>
              </a:rPr>
              <a:t>(</a:t>
            </a:r>
            <a:r>
              <a:rPr lang="en-IN" dirty="0" err="1">
                <a:latin typeface="Courier"/>
              </a:rPr>
              <a:t>data</a:t>
            </a:r>
            <a:r>
              <a:rPr lang="en-IN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IN" dirty="0" err="1">
                <a:latin typeface="Courier"/>
              </a:rPr>
              <a:t>Close</a:t>
            </a:r>
            <a:r>
              <a:rPr lang="en-IN" dirty="0">
                <a:latin typeface="Courier"/>
              </a:rPr>
              <a:t>, </a:t>
            </a:r>
            <a:r>
              <a:rPr lang="en-IN" dirty="0">
                <a:solidFill>
                  <a:srgbClr val="902000"/>
                </a:solidFill>
                <a:latin typeface="Courier"/>
              </a:rPr>
              <a:t>lag=</a:t>
            </a:r>
            <a:r>
              <a:rPr lang="en-IN" dirty="0">
                <a:solidFill>
                  <a:srgbClr val="40A070"/>
                </a:solidFill>
                <a:latin typeface="Courier"/>
              </a:rPr>
              <a:t>50</a:t>
            </a:r>
            <a:r>
              <a:rPr lang="en-IN" dirty="0">
                <a:latin typeface="Courier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D5C7E-1BDE-1743-B88E-7BF6154E3B0A}"/>
              </a:ext>
            </a:extLst>
          </p:cNvPr>
          <p:cNvSpPr txBox="1"/>
          <p:nvPr/>
        </p:nvSpPr>
        <p:spPr>
          <a:xfrm>
            <a:off x="7176977" y="1722474"/>
            <a:ext cx="1711841" cy="369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ACF plot indicates that the autocorrelation starts at a very high and is not decaying fast which means the series is non stationary. Hence, we will go for first differencing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6D878-6EA4-EE4F-BA5C-5E4AD3EA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9" y="1376902"/>
            <a:ext cx="6826102" cy="4901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0CFCB-48D7-0848-A1CE-F180316A93F8}"/>
              </a:ext>
            </a:extLst>
          </p:cNvPr>
          <p:cNvSpPr txBox="1"/>
          <p:nvPr/>
        </p:nvSpPr>
        <p:spPr>
          <a:xfrm>
            <a:off x="3131287" y="207350"/>
            <a:ext cx="49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CORRELOGRAM OF TREND SERIES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65" y="-193195"/>
            <a:ext cx="8229600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000" b="1" dirty="0"/>
              <a:t>SIMPLE EXPONENTIAL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33647" y="662726"/>
            <a:ext cx="8229600" cy="4525963"/>
          </a:xfrm>
        </p:spPr>
        <p:txBody>
          <a:bodyPr>
            <a:noAutofit/>
          </a:bodyPr>
          <a:lstStyle/>
          <a:p>
            <a:pPr marL="1270000" lvl="0" indent="0">
              <a:buNone/>
            </a:pPr>
            <a:br>
              <a:rPr sz="700" dirty="0"/>
            </a:br>
            <a:r>
              <a:rPr sz="700" dirty="0" err="1">
                <a:latin typeface="Courier"/>
              </a:rPr>
              <a:t>rel_ses</a:t>
            </a:r>
            <a:r>
              <a:rPr sz="700" dirty="0">
                <a:latin typeface="Courier"/>
              </a:rPr>
              <a:t> &lt;-</a:t>
            </a:r>
            <a:r>
              <a:rPr sz="700" dirty="0">
                <a:solidFill>
                  <a:srgbClr val="4070A0"/>
                </a:solidFill>
                <a:latin typeface="Courier"/>
              </a:rPr>
              <a:t> </a:t>
            </a:r>
            <a:r>
              <a:rPr sz="700" b="1" dirty="0" err="1">
                <a:solidFill>
                  <a:srgbClr val="007020"/>
                </a:solidFill>
                <a:latin typeface="Courier"/>
              </a:rPr>
              <a:t>ses</a:t>
            </a:r>
            <a:r>
              <a:rPr sz="700" dirty="0">
                <a:latin typeface="Courier"/>
              </a:rPr>
              <a:t>(</a:t>
            </a:r>
            <a:r>
              <a:rPr sz="700" dirty="0" err="1">
                <a:latin typeface="Courier"/>
              </a:rPr>
              <a:t>data</a:t>
            </a:r>
            <a:r>
              <a:rPr sz="7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700" dirty="0" err="1">
                <a:latin typeface="Courier"/>
              </a:rPr>
              <a:t>Close</a:t>
            </a:r>
            <a:r>
              <a:rPr sz="700" dirty="0">
                <a:latin typeface="Courier"/>
              </a:rPr>
              <a:t>)</a:t>
            </a:r>
            <a:endParaRPr lang="en-US" sz="700" dirty="0">
              <a:latin typeface="Courier"/>
            </a:endParaRPr>
          </a:p>
          <a:p>
            <a:pPr marL="1270000" lvl="0" indent="0">
              <a:buNone/>
            </a:pPr>
            <a:endParaRPr lang="en-US" sz="700" dirty="0"/>
          </a:p>
          <a:p>
            <a:pPr marL="1270000" lvl="0" indent="0">
              <a:buNone/>
            </a:pPr>
            <a:endParaRPr lang="en-IN" sz="700" dirty="0"/>
          </a:p>
          <a:p>
            <a:pPr marL="1270000" lvl="0" indent="0">
              <a:buNone/>
            </a:pPr>
            <a:endParaRPr lang="en-IN" sz="700" dirty="0"/>
          </a:p>
          <a:p>
            <a:pPr marL="1270000" lvl="0" indent="0">
              <a:buNone/>
            </a:pPr>
            <a:r>
              <a:rPr lang="en-IN" sz="1400" b="1" dirty="0"/>
              <a:t>OUTPUT</a:t>
            </a:r>
          </a:p>
          <a:p>
            <a:pPr marL="1270000" lvl="0" indent="0">
              <a:buNone/>
            </a:pPr>
            <a:br>
              <a:rPr sz="700" dirty="0"/>
            </a:br>
            <a:r>
              <a:rPr sz="7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700" dirty="0">
                <a:latin typeface="Courier"/>
              </a:rPr>
              <a:t>(</a:t>
            </a:r>
            <a:r>
              <a:rPr sz="700" dirty="0" err="1">
                <a:latin typeface="Courier"/>
              </a:rPr>
              <a:t>rel_ses</a:t>
            </a:r>
            <a:r>
              <a:rPr sz="7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700" dirty="0">
                <a:latin typeface="Courier"/>
              </a:rPr>
              <a:t>## 
## Forecast method: Simple exponential smoothing
## 
## Model Information:
## Simple exponential smoothing 
## 
## Call:
##  </a:t>
            </a:r>
            <a:r>
              <a:rPr sz="700" dirty="0" err="1">
                <a:latin typeface="Courier"/>
              </a:rPr>
              <a:t>ses</a:t>
            </a:r>
            <a:r>
              <a:rPr sz="700" dirty="0">
                <a:latin typeface="Courier"/>
              </a:rPr>
              <a:t>(y = </a:t>
            </a:r>
            <a:r>
              <a:rPr sz="700" dirty="0" err="1">
                <a:latin typeface="Courier"/>
              </a:rPr>
              <a:t>data$Close</a:t>
            </a:r>
            <a:r>
              <a:rPr sz="700" dirty="0">
                <a:latin typeface="Courier"/>
              </a:rPr>
              <a:t>) 
## 
##   Smoothing parameters:
##     alpha = 0.9999 
## 
##   Initial states:
##     l = 1110.7358 
## 
##   sigma:  21.8494
## 
##      AIC     </a:t>
            </a:r>
            <a:r>
              <a:rPr sz="700" dirty="0" err="1">
                <a:latin typeface="Courier"/>
              </a:rPr>
              <a:t>AICc</a:t>
            </a:r>
            <a:r>
              <a:rPr sz="700" dirty="0">
                <a:latin typeface="Courier"/>
              </a:rPr>
              <a:t>      BIC 
## 2825.054 2825.155 2835.521 
## 
## Error measures:
##                    ME     RMSE      MAE       MPE     MAPE      MASE       ACF1
## Training set 1.643376 21.75889 16.41057 0.1122621 1.256123 0.9958725 0.01462906
## 
## Forecasts:
##     Point Forecast    Lo 80    Hi 80    Lo 95    Hi 95
## 243       1508.393 1480.392 1536.394 1465.569 1551.217
## 244       1508.393 1468.795 1547.991 1447.834 1568.952
## 245       1508.393 1459.897 1556.889 1434.225 1582.561
## 246       1508.393 1452.395 1564.391 1422.752 1594.034
## 247       1508.393 1445.786 1571.000 1412.643 1604.143
## 248       1508.393 1439.810 1576.976 1403.505 1613.281
## 249       1508.393 1434.315 1582.471 1395.101 1621.685
## 250       1508.393 1429.201 1587.585 1387.279 1629.507
## 251       1508.393 1424.397 1592.389 1379.933 1636.853
## 252       1508.393 1419.854 1596.932 1372.984 1643.802</a:t>
            </a:r>
          </a:p>
          <a:p>
            <a:pPr marL="1270000" lvl="0" indent="0">
              <a:buNone/>
            </a:pPr>
            <a:r>
              <a:rPr sz="700" dirty="0">
                <a:latin typeface="Courier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917B2-184A-9449-9C8D-2640CECF72CB}"/>
              </a:ext>
            </a:extLst>
          </p:cNvPr>
          <p:cNvSpPr txBox="1"/>
          <p:nvPr/>
        </p:nvSpPr>
        <p:spPr>
          <a:xfrm>
            <a:off x="478465" y="662726"/>
            <a:ext cx="2158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47F61-EE98-2049-8B1E-CF5CA6DB3DCF}"/>
              </a:ext>
            </a:extLst>
          </p:cNvPr>
          <p:cNvSpPr txBox="1"/>
          <p:nvPr/>
        </p:nvSpPr>
        <p:spPr>
          <a:xfrm>
            <a:off x="478465" y="1184399"/>
            <a:ext cx="5486400" cy="597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7A168-29E7-E442-8590-4CD28C2CC5AD}"/>
              </a:ext>
            </a:extLst>
          </p:cNvPr>
          <p:cNvSpPr/>
          <p:nvPr/>
        </p:nvSpPr>
        <p:spPr>
          <a:xfrm>
            <a:off x="6337004" y="1626252"/>
            <a:ext cx="2562446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en-IN" dirty="0">
                <a:solidFill>
                  <a:srgbClr val="555555"/>
                </a:solidFill>
                <a:latin typeface="Helvetica Neue" panose="02000503000000020004" pitchFamily="2" charset="0"/>
              </a:rPr>
              <a:t>Single Exponential Smoothing, SES for short, also called Simple Exponential Smoothing, is a time series forecasting method for univariate data without a trend or seasonality.</a:t>
            </a:r>
          </a:p>
          <a:p>
            <a:pPr algn="ctr" fontAlgn="base"/>
            <a:r>
              <a:rPr lang="en-IN" dirty="0">
                <a:solidFill>
                  <a:srgbClr val="555555"/>
                </a:solidFill>
                <a:latin typeface="Helvetica Neue" panose="02000503000000020004" pitchFamily="2" charset="0"/>
              </a:rPr>
              <a:t>It requires a single parameter, called alpha , also called the smoothing factor or smoothing coefficient.</a:t>
            </a:r>
            <a:endParaRPr lang="en-IN" b="0" dirty="0">
              <a:solidFill>
                <a:srgbClr val="555555"/>
              </a:solidFill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E2071C-16F6-AB4F-B2E9-F45F8D3CA04B}"/>
              </a:ext>
            </a:extLst>
          </p:cNvPr>
          <p:cNvSpPr/>
          <p:nvPr/>
        </p:nvSpPr>
        <p:spPr>
          <a:xfrm>
            <a:off x="627321" y="953869"/>
            <a:ext cx="45720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007020"/>
                </a:solidFill>
                <a:latin typeface="Courier"/>
              </a:rPr>
              <a:t>-&gt; plot</a:t>
            </a:r>
            <a:r>
              <a:rPr lang="en-IN" dirty="0">
                <a:latin typeface="Courier"/>
              </a:rPr>
              <a:t>(</a:t>
            </a:r>
            <a:r>
              <a:rPr lang="en-IN" dirty="0" err="1">
                <a:latin typeface="Courier"/>
              </a:rPr>
              <a:t>rel_ses</a:t>
            </a:r>
            <a:r>
              <a:rPr lang="en-IN" dirty="0">
                <a:latin typeface="Courier"/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DDB8-793B-444B-A762-E22F146DDCA4}"/>
              </a:ext>
            </a:extLst>
          </p:cNvPr>
          <p:cNvSpPr txBox="1"/>
          <p:nvPr/>
        </p:nvSpPr>
        <p:spPr>
          <a:xfrm>
            <a:off x="3618909" y="230594"/>
            <a:ext cx="37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80A4E-12F9-F144-A9E4-78FA54AB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" y="1743740"/>
            <a:ext cx="6458705" cy="4567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18949D-DBCF-F645-ACD9-403D0FE86B91}"/>
              </a:ext>
            </a:extLst>
          </p:cNvPr>
          <p:cNvSpPr/>
          <p:nvPr/>
        </p:nvSpPr>
        <p:spPr>
          <a:xfrm>
            <a:off x="7478528" y="1743740"/>
            <a:ext cx="1559146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Since </a:t>
            </a:r>
            <a:r>
              <a:rPr lang="en-IN" dirty="0" err="1">
                <a:solidFill>
                  <a:srgbClr val="202124"/>
                </a:solidFill>
                <a:latin typeface="Roboto"/>
              </a:rPr>
              <a:t>ses</a:t>
            </a:r>
            <a:r>
              <a:rPr lang="en-IN" dirty="0">
                <a:solidFill>
                  <a:srgbClr val="202124"/>
                </a:solidFill>
                <a:latin typeface="Roboto"/>
              </a:rPr>
              <a:t> does not takes trend and seasonality into account it fails to make accurate prediction of the data 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as our data has both trend and seasonality </a:t>
            </a:r>
            <a:endParaRPr lang="en-IN" b="0" i="0" dirty="0">
              <a:solidFill>
                <a:srgbClr val="202124"/>
              </a:solidFill>
              <a:effectLst/>
              <a:latin typeface="Roboto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5C0122-9E23-9B4A-A683-2CCB611DF433}"/>
              </a:ext>
            </a:extLst>
          </p:cNvPr>
          <p:cNvCxnSpPr/>
          <p:nvPr/>
        </p:nvCxnSpPr>
        <p:spPr>
          <a:xfrm>
            <a:off x="6166884" y="3242930"/>
            <a:ext cx="1237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6862" y="748230"/>
            <a:ext cx="6428936" cy="6394610"/>
          </a:xfrm>
          <a:ln w="12700">
            <a:solidFill>
              <a:schemeClr val="tx1"/>
            </a:solidFill>
          </a:ln>
        </p:spPr>
        <p:txBody>
          <a:bodyPr wrap="none" lIns="0" rIns="365760">
            <a:normAutofit fontScale="47500" lnSpcReduction="20000"/>
          </a:bodyPr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##Fit Holt exponential smoothing model </a:t>
            </a:r>
            <a:br>
              <a:rPr dirty="0"/>
            </a:br>
            <a:r>
              <a:rPr sz="1800" dirty="0" err="1">
                <a:latin typeface="Courier"/>
              </a:rPr>
              <a:t>rel_holt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holt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data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Close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rel_holt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
## Forecast method: Holt's method
## 
## Model Information:
## Holt's method 
## 
## Call:
##  holt(y = </a:t>
            </a:r>
            <a:r>
              <a:rPr sz="1800" dirty="0" err="1">
                <a:latin typeface="Courier"/>
              </a:rPr>
              <a:t>data$Close</a:t>
            </a:r>
            <a:r>
              <a:rPr sz="1800" dirty="0">
                <a:latin typeface="Courier"/>
              </a:rPr>
              <a:t>) 
## 
##   Smoothing parameters:
##     alpha = 0.9999 
##     beta  = 0.0001 
## 
##   Initial states:
##     l = 1094.0772 
##     b = 1.8409 
## 
##   sigma:  21.901
## 
##      AIC     </a:t>
            </a:r>
            <a:r>
              <a:rPr sz="1800" dirty="0" err="1">
                <a:latin typeface="Courier"/>
              </a:rPr>
              <a:t>AICc</a:t>
            </a:r>
            <a:r>
              <a:rPr sz="1800" dirty="0">
                <a:latin typeface="Courier"/>
              </a:rPr>
              <a:t>      BIC 
## 2828.170 2828.424 2845.615 
## 
## Error measures:
##                      ME    RMSE      MAE        MPE     MAPE     MASE
## Training set -0.1283302 21.7192 16.61311 -0.0229248 1.273852 1.008163
##                    ACF1
## Training set 0.01223065
## 
## Forecasts:
##     Point Forecast    Lo 80    Hi 80    Lo 95    Hi 95
## 243       1510.231 1482.164 1538.298 1467.306 1553.156
## 244       1512.069 1472.376 1551.762 1451.364 1572.774
## 245       1513.907 1465.291 1562.522 1439.556 1588.258
## 246       1515.744 1459.606 1571.883 1429.888 1601.601
## 247       1517.582 1454.815 1580.350 1421.587 1613.577
## 248       1519.420 1450.658 1588.182 1414.258 1624.582
## 249       1521.258 1446.983 1595.533 1407.664 1634.851
## 250       1523.096 1443.689 1602.503 1401.653 1644.538
## 251       1524.934 1440.706 1609.161 1396.118 1653.749
## 252       1526.771 1437.983 1615.560 1390.981 1662.5</a:t>
            </a:r>
            <a:r>
              <a:rPr lang="en-US" sz="1800" dirty="0">
                <a:latin typeface="Courier"/>
              </a:rPr>
              <a:t>61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F4F14-97B4-48D8-A77C-CBB3EE47A8BA}"/>
              </a:ext>
            </a:extLst>
          </p:cNvPr>
          <p:cNvSpPr/>
          <p:nvPr/>
        </p:nvSpPr>
        <p:spPr>
          <a:xfrm>
            <a:off x="6541477" y="717452"/>
            <a:ext cx="19413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IN" b="0" i="0" dirty="0">
              <a:solidFill>
                <a:srgbClr val="202124"/>
              </a:solidFill>
              <a:effectLst/>
              <a:latin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FCB7D-8028-4C81-B104-4E65565AC883}"/>
              </a:ext>
            </a:extLst>
          </p:cNvPr>
          <p:cNvSpPr txBox="1"/>
          <p:nvPr/>
        </p:nvSpPr>
        <p:spPr>
          <a:xfrm>
            <a:off x="2827606" y="9566"/>
            <a:ext cx="429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Times New Roman" panose="02020603050405020304" pitchFamily="18" charset="0"/>
              </a:rPr>
              <a:t>FIT HOLT EXPONENTIAL SMOOTHING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CE8DE-9955-4C09-A6EC-CD146553CA76}"/>
              </a:ext>
            </a:extLst>
          </p:cNvPr>
          <p:cNvSpPr txBox="1"/>
          <p:nvPr/>
        </p:nvSpPr>
        <p:spPr>
          <a:xfrm>
            <a:off x="6710289" y="18006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p_5_Assignment_files/figure-pptx/unnamed-chunk-2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1711793"/>
            <a:ext cx="5651500" cy="4521200"/>
          </a:xfrm>
          <a:prstGeom prst="rect">
            <a:avLst/>
          </a:prstGeom>
          <a:noFill/>
          <a:ln w="12700">
            <a:solidFill>
              <a:schemeClr val="tx1"/>
            </a:solidFill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B011E-2BA4-4128-8FBC-3D98D2FFF2A4}"/>
              </a:ext>
            </a:extLst>
          </p:cNvPr>
          <p:cNvSpPr/>
          <p:nvPr/>
        </p:nvSpPr>
        <p:spPr>
          <a:xfrm>
            <a:off x="1746250" y="948172"/>
            <a:ext cx="5437164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00"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#Plot the forecasted values</a:t>
            </a:r>
            <a:br>
              <a:rPr lang="en-US" dirty="0"/>
            </a:br>
            <a:r>
              <a:rPr lang="en-US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rel_holt</a:t>
            </a:r>
            <a:r>
              <a:rPr lang="en-US" dirty="0">
                <a:latin typeface="Courier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018EE-1214-421E-B783-FF2957EAE474}"/>
              </a:ext>
            </a:extLst>
          </p:cNvPr>
          <p:cNvSpPr txBox="1"/>
          <p:nvPr/>
        </p:nvSpPr>
        <p:spPr>
          <a:xfrm>
            <a:off x="2236762" y="337625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HOLT PLOT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56" y="787792"/>
            <a:ext cx="4790049" cy="633397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endParaRPr sz="1100" dirty="0"/>
          </a:p>
          <a:p>
            <a:pPr marL="1270000" lvl="0" indent="0">
              <a:buNone/>
            </a:pPr>
            <a:r>
              <a:rPr sz="800" i="1" dirty="0">
                <a:solidFill>
                  <a:srgbClr val="60A0B0"/>
                </a:solidFill>
                <a:latin typeface="Courier"/>
              </a:rPr>
              <a:t>##Fit Holt-Winters exponential smoothing model </a:t>
            </a:r>
            <a:br>
              <a:rPr sz="1200" dirty="0"/>
            </a:br>
            <a:r>
              <a:rPr sz="800" i="1" dirty="0">
                <a:solidFill>
                  <a:srgbClr val="60A0B0"/>
                </a:solidFill>
                <a:latin typeface="Courier"/>
              </a:rPr>
              <a:t>##Converting the data as Time Series</a:t>
            </a:r>
            <a:br>
              <a:rPr sz="1200" dirty="0"/>
            </a:br>
            <a:r>
              <a:rPr sz="800" dirty="0">
                <a:latin typeface="Courier"/>
              </a:rPr>
              <a:t>y &lt;-</a:t>
            </a:r>
            <a:r>
              <a:rPr sz="800" dirty="0">
                <a:solidFill>
                  <a:srgbClr val="4070A0"/>
                </a:solidFill>
                <a:latin typeface="Courier"/>
              </a:rPr>
              <a:t> </a:t>
            </a:r>
            <a:r>
              <a:rPr sz="800" b="1" dirty="0" err="1">
                <a:solidFill>
                  <a:srgbClr val="007020"/>
                </a:solidFill>
                <a:latin typeface="Courier"/>
              </a:rPr>
              <a:t>ts</a:t>
            </a:r>
            <a:r>
              <a:rPr sz="800" dirty="0">
                <a:latin typeface="Courier"/>
              </a:rPr>
              <a:t>(</a:t>
            </a:r>
            <a:r>
              <a:rPr sz="800" b="1" dirty="0" err="1">
                <a:solidFill>
                  <a:srgbClr val="007020"/>
                </a:solidFill>
                <a:latin typeface="Courier"/>
              </a:rPr>
              <a:t>data.matrix</a:t>
            </a:r>
            <a:r>
              <a:rPr sz="800" dirty="0">
                <a:latin typeface="Courier"/>
              </a:rPr>
              <a:t>(</a:t>
            </a:r>
            <a:r>
              <a:rPr sz="800" dirty="0" err="1">
                <a:latin typeface="Courier"/>
              </a:rPr>
              <a:t>data</a:t>
            </a:r>
            <a:r>
              <a:rPr sz="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800" dirty="0" err="1">
                <a:latin typeface="Courier"/>
              </a:rPr>
              <a:t>Close</a:t>
            </a:r>
            <a:r>
              <a:rPr sz="800" dirty="0">
                <a:latin typeface="Courier"/>
              </a:rPr>
              <a:t>), </a:t>
            </a:r>
            <a:r>
              <a:rPr sz="800" dirty="0">
                <a:solidFill>
                  <a:srgbClr val="902000"/>
                </a:solidFill>
                <a:latin typeface="Courier"/>
              </a:rPr>
              <a:t>start =</a:t>
            </a:r>
            <a:r>
              <a:rPr sz="800" dirty="0">
                <a:latin typeface="Courier"/>
              </a:rPr>
              <a:t> </a:t>
            </a:r>
            <a:r>
              <a:rPr sz="800" b="1" dirty="0" err="1">
                <a:solidFill>
                  <a:srgbClr val="007020"/>
                </a:solidFill>
                <a:latin typeface="Courier"/>
              </a:rPr>
              <a:t>as.Date</a:t>
            </a:r>
            <a:r>
              <a:rPr sz="800" dirty="0">
                <a:latin typeface="Courier"/>
              </a:rPr>
              <a:t>(</a:t>
            </a:r>
            <a:r>
              <a:rPr sz="800" dirty="0">
                <a:solidFill>
                  <a:srgbClr val="4070A0"/>
                </a:solidFill>
                <a:latin typeface="Courier"/>
              </a:rPr>
              <a:t>"2019-01-01"</a:t>
            </a:r>
            <a:r>
              <a:rPr sz="800" dirty="0">
                <a:latin typeface="Courier"/>
              </a:rPr>
              <a:t>), </a:t>
            </a:r>
            <a:r>
              <a:rPr sz="800" dirty="0">
                <a:solidFill>
                  <a:srgbClr val="902000"/>
                </a:solidFill>
                <a:latin typeface="Courier"/>
              </a:rPr>
              <a:t>end =</a:t>
            </a:r>
            <a:r>
              <a:rPr sz="800" dirty="0">
                <a:latin typeface="Courier"/>
              </a:rPr>
              <a:t> </a:t>
            </a:r>
            <a:r>
              <a:rPr sz="800" b="1" dirty="0" err="1">
                <a:solidFill>
                  <a:srgbClr val="007020"/>
                </a:solidFill>
                <a:latin typeface="Courier"/>
              </a:rPr>
              <a:t>as.Date</a:t>
            </a:r>
            <a:r>
              <a:rPr sz="800" dirty="0">
                <a:latin typeface="Courier"/>
              </a:rPr>
              <a:t> (</a:t>
            </a:r>
            <a:r>
              <a:rPr sz="800" dirty="0">
                <a:solidFill>
                  <a:srgbClr val="4070A0"/>
                </a:solidFill>
                <a:latin typeface="Courier"/>
              </a:rPr>
              <a:t>"2019-12-31"</a:t>
            </a:r>
            <a:r>
              <a:rPr sz="800" dirty="0">
                <a:latin typeface="Courier"/>
              </a:rPr>
              <a:t>), </a:t>
            </a:r>
            <a:r>
              <a:rPr sz="800" dirty="0">
                <a:solidFill>
                  <a:srgbClr val="902000"/>
                </a:solidFill>
                <a:latin typeface="Courier"/>
              </a:rPr>
              <a:t>frequency=</a:t>
            </a:r>
            <a:r>
              <a:rPr sz="800" dirty="0">
                <a:solidFill>
                  <a:srgbClr val="40A070"/>
                </a:solidFill>
                <a:latin typeface="Courier"/>
              </a:rPr>
              <a:t>5</a:t>
            </a:r>
            <a:r>
              <a:rPr sz="800" dirty="0">
                <a:latin typeface="Courier"/>
              </a:rPr>
              <a:t>)</a:t>
            </a:r>
            <a:br>
              <a:rPr sz="1200" dirty="0"/>
            </a:br>
            <a:br>
              <a:rPr sz="1200" dirty="0"/>
            </a:br>
            <a:r>
              <a:rPr sz="800" i="1" dirty="0">
                <a:solidFill>
                  <a:srgbClr val="60A0B0"/>
                </a:solidFill>
                <a:latin typeface="Courier"/>
              </a:rPr>
              <a:t>##Fit with </a:t>
            </a:r>
            <a:r>
              <a:rPr sz="800" i="1" dirty="0" err="1">
                <a:solidFill>
                  <a:srgbClr val="60A0B0"/>
                </a:solidFill>
                <a:latin typeface="Courier"/>
              </a:rPr>
              <a:t>hw</a:t>
            </a:r>
            <a:br>
              <a:rPr sz="1200" dirty="0"/>
            </a:br>
            <a:r>
              <a:rPr sz="800" dirty="0" err="1">
                <a:latin typeface="Courier"/>
              </a:rPr>
              <a:t>rel_hw</a:t>
            </a:r>
            <a:r>
              <a:rPr sz="800" dirty="0">
                <a:latin typeface="Courier"/>
              </a:rPr>
              <a:t> &lt;-</a:t>
            </a:r>
            <a:r>
              <a:rPr sz="800" dirty="0">
                <a:solidFill>
                  <a:srgbClr val="4070A0"/>
                </a:solidFill>
                <a:latin typeface="Courier"/>
              </a:rPr>
              <a:t> </a:t>
            </a:r>
            <a:r>
              <a:rPr sz="800" b="1" dirty="0" err="1">
                <a:solidFill>
                  <a:srgbClr val="007020"/>
                </a:solidFill>
                <a:latin typeface="Courier"/>
              </a:rPr>
              <a:t>hw</a:t>
            </a:r>
            <a:r>
              <a:rPr sz="800" dirty="0">
                <a:latin typeface="Courier"/>
              </a:rPr>
              <a:t>(y, </a:t>
            </a:r>
            <a:r>
              <a:rPr sz="800" dirty="0">
                <a:solidFill>
                  <a:srgbClr val="902000"/>
                </a:solidFill>
                <a:latin typeface="Courier"/>
              </a:rPr>
              <a:t>h =</a:t>
            </a:r>
            <a:r>
              <a:rPr sz="800" dirty="0">
                <a:latin typeface="Courier"/>
              </a:rPr>
              <a:t> </a:t>
            </a:r>
            <a:r>
              <a:rPr sz="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800" dirty="0">
                <a:latin typeface="Courier"/>
              </a:rPr>
              <a:t>, </a:t>
            </a:r>
            <a:r>
              <a:rPr sz="800" dirty="0">
                <a:solidFill>
                  <a:srgbClr val="902000"/>
                </a:solidFill>
                <a:latin typeface="Courier"/>
              </a:rPr>
              <a:t>seasonal =</a:t>
            </a:r>
            <a:r>
              <a:rPr sz="800" dirty="0">
                <a:latin typeface="Courier"/>
              </a:rPr>
              <a:t> </a:t>
            </a:r>
            <a:r>
              <a:rPr sz="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800" dirty="0">
                <a:latin typeface="Courier"/>
              </a:rPr>
              <a:t>(</a:t>
            </a:r>
            <a:r>
              <a:rPr sz="800" dirty="0">
                <a:solidFill>
                  <a:srgbClr val="4070A0"/>
                </a:solidFill>
                <a:latin typeface="Courier"/>
              </a:rPr>
              <a:t>"</a:t>
            </a:r>
            <a:r>
              <a:rPr sz="800" dirty="0" err="1">
                <a:solidFill>
                  <a:srgbClr val="4070A0"/>
                </a:solidFill>
                <a:latin typeface="Courier"/>
              </a:rPr>
              <a:t>additive"</a:t>
            </a:r>
            <a:r>
              <a:rPr sz="800" dirty="0" err="1">
                <a:latin typeface="Courier"/>
              </a:rPr>
              <a:t>,</a:t>
            </a:r>
            <a:r>
              <a:rPr sz="800" dirty="0" err="1">
                <a:solidFill>
                  <a:srgbClr val="4070A0"/>
                </a:solidFill>
                <a:latin typeface="Courier"/>
              </a:rPr>
              <a:t>"multiplicative</a:t>
            </a:r>
            <a:r>
              <a:rPr sz="800" dirty="0">
                <a:solidFill>
                  <a:srgbClr val="4070A0"/>
                </a:solidFill>
                <a:latin typeface="Courier"/>
              </a:rPr>
              <a:t>"</a:t>
            </a:r>
            <a:r>
              <a:rPr sz="800" dirty="0">
                <a:latin typeface="Courier"/>
              </a:rPr>
              <a:t>))</a:t>
            </a:r>
            <a:br>
              <a:rPr sz="1200" dirty="0"/>
            </a:br>
            <a:r>
              <a:rPr sz="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800" dirty="0">
                <a:latin typeface="Courier"/>
              </a:rPr>
              <a:t>(</a:t>
            </a:r>
            <a:r>
              <a:rPr sz="800" dirty="0" err="1">
                <a:latin typeface="Courier"/>
              </a:rPr>
              <a:t>rel_hw</a:t>
            </a:r>
            <a:r>
              <a:rPr sz="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800" dirty="0">
                <a:latin typeface="Courier"/>
              </a:rPr>
              <a:t>## 
## Forecast method: Holt-Winters' additive method
## 
## Model Information:
## Holt-Winters' additive method 
## 
## Call:
##  </a:t>
            </a:r>
            <a:r>
              <a:rPr sz="800" dirty="0" err="1">
                <a:latin typeface="Courier"/>
              </a:rPr>
              <a:t>hw</a:t>
            </a:r>
            <a:r>
              <a:rPr sz="800" dirty="0">
                <a:latin typeface="Courier"/>
              </a:rPr>
              <a:t>(y = y, h = 10, seasonal = c("additive", "multiplicative")) 
## 
##   Smoothing parameters:
##     alpha = 0.9999 
##     beta  = 0.0027 
##     gamma = 0.0001 
## 
##   Initial states:
##     l = 1099.1873 
##     b = 5.1102 
##     s = -0.4502 0.0349 0.0638 0.3297 0.0218
## 
##   sigma:  32.9733
## 
##      AIC     </a:t>
            </a:r>
            <a:r>
              <a:rPr sz="800" dirty="0" err="1">
                <a:latin typeface="Courier"/>
              </a:rPr>
              <a:t>AICc</a:t>
            </a:r>
            <a:r>
              <a:rPr sz="800" dirty="0">
                <a:latin typeface="Courier"/>
              </a:rPr>
              <a:t>      BIC 
## 26412.82 26412.94 26467.89 
## 
## Error measures:
##                     ME     RMSE      MAE        MPE     MAPE      MASE
## Training set -1.062704 32.89175 18.01642 -0.1138791 1.402574 0.3912539
##                    ACF1
## Training set 0.07561291
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E99C8-A60C-49A1-883B-1670F0EF6C2D}"/>
              </a:ext>
            </a:extLst>
          </p:cNvPr>
          <p:cNvSpPr txBox="1"/>
          <p:nvPr/>
        </p:nvSpPr>
        <p:spPr>
          <a:xfrm>
            <a:off x="5416061" y="833513"/>
            <a:ext cx="3235569" cy="25699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prstClr val="black"/>
                </a:solidFill>
                <a:latin typeface="Courier"/>
              </a:rPr>
              <a:t>## Forecasts:
##          Point Forecast    Lo 80    Hi 80    Lo 95    Hi 95
## 18261.20       1268.586 1226.329 1310.843 1203.959 1333.212
## 18261.40       1268.235 1208.398 1328.073 1176.722 1359.749
## 18261.60       1268.140 1194.757 1341.523 1155.911 1380.369
## 18261.80       1267.570 1182.723 1352.418 1137.807 1397.334
## 18262.00       1267.978 1172.989 1362.966 1122.705 1413.251
## 18262.20       1268.214 1164.018 1372.409 1108.860 1427.567
## 18262.40       1267.863 1155.169 1380.557 1095.513 1440.213
## 18262.60       1267.768 1147.133 1388.403 1083.273 1452.263
## 18262.80       1267.198 1139.076 1395.321 1071.252 1463.145
## 18263.00       1267.605 1132.373 1402.838 1060.785 1474.426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5653E-628F-4E99-B38A-66596E47264B}"/>
              </a:ext>
            </a:extLst>
          </p:cNvPr>
          <p:cNvSpPr txBox="1"/>
          <p:nvPr/>
        </p:nvSpPr>
        <p:spPr>
          <a:xfrm>
            <a:off x="2291276" y="168812"/>
            <a:ext cx="560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FIT HOLT-WINTERS EXPONENTIAL SMOOTHING MODEL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p_5_Assignment_files/figure-pptx/unnamed-chunk-2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BA8E1F-F9FB-45D9-A416-B6E14854BE36}"/>
              </a:ext>
            </a:extLst>
          </p:cNvPr>
          <p:cNvSpPr/>
          <p:nvPr/>
        </p:nvSpPr>
        <p:spPr>
          <a:xfrm>
            <a:off x="1917309" y="985691"/>
            <a:ext cx="5309381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marL="1270000"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#Plot the forecasted values</a:t>
            </a:r>
            <a:br>
              <a:rPr lang="en-US" sz="3600" dirty="0"/>
            </a:br>
            <a:r>
              <a:rPr lang="en-US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rel_hw</a:t>
            </a:r>
            <a:r>
              <a:rPr lang="en-US" dirty="0">
                <a:latin typeface="Courier"/>
              </a:rPr>
              <a:t>)</a:t>
            </a:r>
            <a:endParaRPr lang="en-US" sz="800" dirty="0">
              <a:latin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CAA05-3EF6-4AED-9D58-C3517CCD2CF7}"/>
              </a:ext>
            </a:extLst>
          </p:cNvPr>
          <p:cNvSpPr txBox="1"/>
          <p:nvPr/>
        </p:nvSpPr>
        <p:spPr>
          <a:xfrm>
            <a:off x="3024554" y="196948"/>
            <a:ext cx="364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HOLT-WINTERS’ PLOT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609" y="678821"/>
            <a:ext cx="6604782" cy="5904914"/>
          </a:xfrm>
          <a:ln w="1270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##Fit with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HoltWinters</a:t>
            </a:r>
            <a:br>
              <a:rPr dirty="0"/>
            </a:br>
            <a:r>
              <a:rPr sz="1800" dirty="0" err="1">
                <a:latin typeface="Courier"/>
              </a:rPr>
              <a:t>rel_hw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HoltWinters</a:t>
            </a:r>
            <a:r>
              <a:rPr sz="1800" dirty="0">
                <a:latin typeface="Courier"/>
              </a:rPr>
              <a:t>(y,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seasonal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mult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rel_hw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Holt-Winters exponential smoothing with trend and multiplicative seasonal component.
## 
## Call:
## </a:t>
            </a:r>
            <a:r>
              <a:rPr sz="1800" dirty="0" err="1">
                <a:latin typeface="Courier"/>
              </a:rPr>
              <a:t>HoltWinters</a:t>
            </a:r>
            <a:r>
              <a:rPr sz="1800" dirty="0">
                <a:latin typeface="Courier"/>
              </a:rPr>
              <a:t>(x = y, seasonal = "</a:t>
            </a:r>
            <a:r>
              <a:rPr sz="1800" dirty="0" err="1">
                <a:latin typeface="Courier"/>
              </a:rPr>
              <a:t>mult</a:t>
            </a:r>
            <a:r>
              <a:rPr sz="1800" dirty="0">
                <a:latin typeface="Courier"/>
              </a:rPr>
              <a:t>")
## 
## Smoothing parameters:
##  alpha: 0.9942005
##  beta : 0
##  gamma: 1
## 
## Coefficients:
##            [,1]
## a  1269.8513733
## b     0.2337714
## s1    1.0003338
## s2    0.9995587
## s3    0.9991900
## s4    0.9974088
## s5    0.9988177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pred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rel_hw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50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prediction.interval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rel_hw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pred</a:t>
            </a:r>
            <a:r>
              <a:rPr sz="1800" dirty="0">
                <a:latin typeface="Courier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54FD3-6431-4388-998C-DD28C8D758C8}"/>
              </a:ext>
            </a:extLst>
          </p:cNvPr>
          <p:cNvSpPr txBox="1"/>
          <p:nvPr/>
        </p:nvSpPr>
        <p:spPr>
          <a:xfrm>
            <a:off x="3108960" y="309489"/>
            <a:ext cx="50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FIT WITH HOLT WINTERS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p_5_Assignment_files/figure-pptx/unnamed-chunk-2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2777" y="840544"/>
            <a:ext cx="7248283" cy="5798626"/>
          </a:xfrm>
          <a:prstGeom prst="rect">
            <a:avLst/>
          </a:prstGeom>
          <a:noFill/>
          <a:ln w="12700">
            <a:solidFill>
              <a:schemeClr val="tx1"/>
            </a:solidFill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338" y="480150"/>
            <a:ext cx="6175716" cy="6675120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sz="1400" dirty="0"/>
          </a:p>
          <a:p>
            <a:pPr marL="1270000" indent="0">
              <a:buNone/>
            </a:pPr>
            <a:r>
              <a:rPr sz="1000" i="1" dirty="0">
                <a:solidFill>
                  <a:srgbClr val="60A0B0"/>
                </a:solidFill>
                <a:latin typeface="Courier"/>
              </a:rPr>
              <a:t>#Fit automated exponential smoothing model </a:t>
            </a:r>
            <a:br>
              <a:rPr sz="1700" dirty="0"/>
            </a:br>
            <a:r>
              <a:rPr sz="1000" dirty="0" err="1">
                <a:latin typeface="Courier"/>
              </a:rPr>
              <a:t>rel_auto</a:t>
            </a:r>
            <a:r>
              <a:rPr sz="1000" dirty="0">
                <a:latin typeface="Courier"/>
              </a:rPr>
              <a:t> &lt;-</a:t>
            </a:r>
            <a:r>
              <a:rPr sz="1000" dirty="0">
                <a:solidFill>
                  <a:srgbClr val="4070A0"/>
                </a:solidFill>
                <a:latin typeface="Courier"/>
              </a:rPr>
              <a:t> </a:t>
            </a:r>
            <a:r>
              <a:rPr sz="1000" b="1" dirty="0">
                <a:solidFill>
                  <a:srgbClr val="007020"/>
                </a:solidFill>
                <a:latin typeface="Courier"/>
              </a:rPr>
              <a:t>forecast</a:t>
            </a:r>
            <a:r>
              <a:rPr sz="1000" dirty="0">
                <a:latin typeface="Courier"/>
              </a:rPr>
              <a:t>(</a:t>
            </a:r>
            <a:r>
              <a:rPr sz="1000" dirty="0" err="1">
                <a:latin typeface="Courier"/>
              </a:rPr>
              <a:t>data</a:t>
            </a:r>
            <a:r>
              <a:rPr sz="10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000" dirty="0" err="1">
                <a:latin typeface="Courier"/>
              </a:rPr>
              <a:t>Close</a:t>
            </a:r>
            <a:r>
              <a:rPr sz="1000" dirty="0">
                <a:latin typeface="Courier"/>
              </a:rPr>
              <a:t>, </a:t>
            </a:r>
            <a:r>
              <a:rPr sz="1000" dirty="0">
                <a:solidFill>
                  <a:srgbClr val="902000"/>
                </a:solidFill>
                <a:latin typeface="Courier"/>
              </a:rPr>
              <a:t>h =</a:t>
            </a:r>
            <a:r>
              <a:rPr sz="1000" dirty="0">
                <a:latin typeface="Courier"/>
              </a:rPr>
              <a:t> </a:t>
            </a:r>
            <a:r>
              <a:rPr sz="1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000" dirty="0">
                <a:latin typeface="Courier"/>
              </a:rPr>
              <a:t>)</a:t>
            </a:r>
            <a:br>
              <a:rPr sz="1700" dirty="0"/>
            </a:br>
            <a:br>
              <a:rPr sz="1700" dirty="0"/>
            </a:br>
            <a:r>
              <a:rPr sz="10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000" dirty="0">
                <a:latin typeface="Courier"/>
              </a:rPr>
              <a:t>(</a:t>
            </a:r>
            <a:r>
              <a:rPr sz="1000" dirty="0" err="1">
                <a:latin typeface="Courier"/>
              </a:rPr>
              <a:t>rel_auto</a:t>
            </a:r>
            <a:r>
              <a:rPr sz="10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000" dirty="0">
                <a:latin typeface="Courier"/>
              </a:rPr>
              <a:t>## 
## Forecast method: ETS(A,N,N)
## 
## Model Information:
## ETS(A,N,N) 
## 
## Call:
##  </a:t>
            </a:r>
            <a:r>
              <a:rPr sz="1000" dirty="0" err="1">
                <a:latin typeface="Courier"/>
              </a:rPr>
              <a:t>ets</a:t>
            </a:r>
            <a:r>
              <a:rPr sz="1000" dirty="0">
                <a:latin typeface="Courier"/>
              </a:rPr>
              <a:t>(y = object, lambda = lambda, </a:t>
            </a:r>
            <a:r>
              <a:rPr sz="1000" dirty="0" err="1">
                <a:latin typeface="Courier"/>
              </a:rPr>
              <a:t>biasadj</a:t>
            </a:r>
            <a:r>
              <a:rPr sz="1000" dirty="0">
                <a:latin typeface="Courier"/>
              </a:rPr>
              <a:t> = </a:t>
            </a:r>
            <a:r>
              <a:rPr sz="1000" dirty="0" err="1">
                <a:latin typeface="Courier"/>
              </a:rPr>
              <a:t>biasadj</a:t>
            </a:r>
            <a:r>
              <a:rPr sz="1000" dirty="0">
                <a:latin typeface="Courier"/>
              </a:rPr>
              <a:t>, </a:t>
            </a:r>
            <a:r>
              <a:rPr sz="1000" dirty="0" err="1">
                <a:latin typeface="Courier"/>
              </a:rPr>
              <a:t>allow.multiplicative.trend</a:t>
            </a:r>
            <a:r>
              <a:rPr sz="1000" dirty="0">
                <a:latin typeface="Courier"/>
              </a:rPr>
              <a:t> = </a:t>
            </a:r>
            <a:r>
              <a:rPr sz="1000" dirty="0" err="1">
                <a:latin typeface="Courier"/>
              </a:rPr>
              <a:t>allow.multiplicative.trend</a:t>
            </a:r>
            <a:r>
              <a:rPr sz="1000" dirty="0">
                <a:latin typeface="Courier"/>
              </a:rPr>
              <a:t>) 
## 
##   Smoothing parameters:
##     alpha = 0.9999 
## 
##   Initial states:
##     l = 1110.7358 
## 
##   sigma:  21.8494
## 
##      AIC     </a:t>
            </a:r>
            <a:r>
              <a:rPr sz="1000" dirty="0" err="1">
                <a:latin typeface="Courier"/>
              </a:rPr>
              <a:t>AICc</a:t>
            </a:r>
            <a:r>
              <a:rPr sz="1000" dirty="0">
                <a:latin typeface="Courier"/>
              </a:rPr>
              <a:t>      BIC 
## 2825.054 2825.155 2835.521 
## 
## Error measures:
##                    ME     RMSE      MAE       MPE     MAPE      MASE       ACF1
## Training set 1.643376 21.75889 16.41057 0.1122621 1.256123 0.9958725 0.01462906
## 
## Forecasts:
##     Point Forecast    Lo 80    Hi 80    Lo 95    Hi 95
## 243       1508.393 1480.392 1536.394 1465.569 1551.217
## 244       1508.393 1468.795 1547.991 1447.834 1568.952
## 245       1508.393 1459.897 1556.889 1434.225 1582.561
## 246       1508.393 1452.395 1564.391 1422.752 1594.034
## 247       1508.393 1445.786 1571.000 1412.643 1604.143
## 248       1508.393 1439.810 1576.976 1403.505 1613.281
## 249       1508.393 1434.315 1582.471 1395.101 1621.685
## 250       1508.393 1429.201 1587.585 1387.279 1629.507
## 251       1508.393 1424.397 1592.389 1379.933 1636.853
## 252       1508.393 1419.854 1596.932 1372.984 1643.802</a:t>
            </a:r>
          </a:p>
          <a:p>
            <a:pPr marL="1270000" indent="0">
              <a:buNone/>
            </a:pPr>
            <a:r>
              <a:rPr sz="1000" i="1" dirty="0">
                <a:solidFill>
                  <a:srgbClr val="60A0B0"/>
                </a:solidFill>
                <a:latin typeface="Courier"/>
              </a:rPr>
              <a:t>#Plot the forecasted values</a:t>
            </a:r>
            <a:br>
              <a:rPr sz="1700" dirty="0"/>
            </a:br>
            <a:r>
              <a:rPr sz="1000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sz="1000" dirty="0">
                <a:latin typeface="Courier"/>
              </a:rPr>
              <a:t>(</a:t>
            </a:r>
            <a:r>
              <a:rPr sz="1000" b="1" dirty="0">
                <a:solidFill>
                  <a:srgbClr val="007020"/>
                </a:solidFill>
                <a:latin typeface="Courier"/>
              </a:rPr>
              <a:t>forecast</a:t>
            </a:r>
            <a:r>
              <a:rPr sz="1000" dirty="0">
                <a:latin typeface="Courier"/>
              </a:rPr>
              <a:t>(</a:t>
            </a:r>
            <a:r>
              <a:rPr sz="1000" dirty="0" err="1">
                <a:latin typeface="Courier"/>
              </a:rPr>
              <a:t>rel_auto</a:t>
            </a:r>
            <a:r>
              <a:rPr sz="1000" dirty="0">
                <a:latin typeface="Courier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B8F35-F633-45C7-B46A-69074A88BFEE}"/>
              </a:ext>
            </a:extLst>
          </p:cNvPr>
          <p:cNvSpPr txBox="1"/>
          <p:nvPr/>
        </p:nvSpPr>
        <p:spPr>
          <a:xfrm>
            <a:off x="2293035" y="126609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AUTOMATED EXPONENTIAL SMOOTHING MODEL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p_5_Assignment_files/figure-pptx/unnamed-chunk-2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2360" y="872978"/>
            <a:ext cx="6886145" cy="5508916"/>
          </a:xfrm>
          <a:prstGeom prst="rect">
            <a:avLst/>
          </a:prstGeom>
          <a:noFill/>
          <a:ln w="19050">
            <a:solidFill>
              <a:schemeClr val="tx1"/>
            </a:solidFill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6566" y="829340"/>
            <a:ext cx="6932427" cy="533754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sz="1200" dirty="0"/>
          </a:p>
          <a:p>
            <a:pPr marL="1270000" lvl="0" indent="0">
              <a:buNone/>
            </a:pPr>
            <a:r>
              <a:rPr sz="1200" b="1" dirty="0" err="1">
                <a:solidFill>
                  <a:srgbClr val="007020"/>
                </a:solidFill>
                <a:latin typeface="Courier"/>
              </a:rPr>
              <a:t>adf.test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data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Close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alternative=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"stationary"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k=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6</a:t>
            </a:r>
            <a:endParaRPr lang="en-US" sz="1200" dirty="0">
              <a:solidFill>
                <a:srgbClr val="40A070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r>
              <a:rPr lang="en-IN" sz="1600" b="1" dirty="0">
                <a:latin typeface="Courier"/>
              </a:rPr>
              <a:t>OUTPUT</a:t>
            </a: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
##  Augmented Dickey-Fuller Test
## 
## data:  </a:t>
            </a:r>
            <a:r>
              <a:rPr sz="1200" dirty="0" err="1">
                <a:latin typeface="Courier"/>
              </a:rPr>
              <a:t>data$Close</a:t>
            </a:r>
            <a:r>
              <a:rPr sz="1200" dirty="0">
                <a:latin typeface="Courier"/>
              </a:rPr>
              <a:t>
## Dickey-Fuller = -1.8752, Lag order = 6, p-value = 0.6283
## alternative hypothesis: stationary</a:t>
            </a:r>
          </a:p>
          <a:p>
            <a:pPr marL="1270000" lvl="0" indent="0">
              <a:buNone/>
            </a:pPr>
            <a:endParaRPr lang="en-US" sz="1200" b="1" dirty="0">
              <a:solidFill>
                <a:srgbClr val="007020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200" b="1" dirty="0">
              <a:solidFill>
                <a:srgbClr val="007020"/>
              </a:solidFill>
              <a:latin typeface="Courier"/>
            </a:endParaRPr>
          </a:p>
          <a:p>
            <a:pPr marL="1270000" lvl="0" indent="0">
              <a:buNone/>
            </a:pPr>
            <a:endParaRPr lang="en-IN" sz="1200" b="1" dirty="0">
              <a:solidFill>
                <a:srgbClr val="007020"/>
              </a:solidFill>
              <a:latin typeface="Courier"/>
            </a:endParaRPr>
          </a:p>
          <a:p>
            <a:pPr marL="1270000" lvl="0" indent="0">
              <a:buNone/>
            </a:pPr>
            <a:r>
              <a:rPr sz="1200" b="1" dirty="0" err="1">
                <a:solidFill>
                  <a:srgbClr val="007020"/>
                </a:solidFill>
                <a:latin typeface="Courier"/>
              </a:rPr>
              <a:t>adf.test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data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Close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alternative=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"stationary"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k=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2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 
</a:t>
            </a:r>
            <a:r>
              <a:rPr lang="en-US" sz="1600" b="1" dirty="0">
                <a:latin typeface="Courier"/>
              </a:rPr>
              <a:t>OUTPUT</a:t>
            </a: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 Augmented Dickey-Fuller Test
## 
## data:  </a:t>
            </a:r>
            <a:r>
              <a:rPr sz="1200" dirty="0" err="1">
                <a:latin typeface="Courier"/>
              </a:rPr>
              <a:t>data$Close</a:t>
            </a:r>
            <a:r>
              <a:rPr sz="1200" dirty="0">
                <a:latin typeface="Courier"/>
              </a:rPr>
              <a:t>
## Dickey-Fuller = -1.7948, Lag order = 10, p-value = 0.6622
## alternative hypothesis: stationary</a:t>
            </a:r>
          </a:p>
          <a:p>
            <a:pPr marL="1270000" lvl="0" indent="0">
              <a:buNone/>
            </a:pPr>
            <a:br>
              <a:rPr sz="1200" dirty="0"/>
            </a:br>
            <a:br>
              <a:rPr sz="1200" dirty="0"/>
            </a:br>
            <a:endParaRPr sz="1200" i="1" dirty="0">
              <a:solidFill>
                <a:srgbClr val="60A0B0"/>
              </a:solidFill>
              <a:latin typeface="Couri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F08A6-D407-9C47-A56D-DC70B11851C4}"/>
              </a:ext>
            </a:extLst>
          </p:cNvPr>
          <p:cNvSpPr txBox="1"/>
          <p:nvPr/>
        </p:nvSpPr>
        <p:spPr>
          <a:xfrm>
            <a:off x="542258" y="1767553"/>
            <a:ext cx="59436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5858A-2884-4A4A-8177-E7241774613D}"/>
              </a:ext>
            </a:extLst>
          </p:cNvPr>
          <p:cNvSpPr txBox="1"/>
          <p:nvPr/>
        </p:nvSpPr>
        <p:spPr>
          <a:xfrm>
            <a:off x="542260" y="967563"/>
            <a:ext cx="59436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4F13B-DE2F-5C44-94EF-E4086C95582C}"/>
              </a:ext>
            </a:extLst>
          </p:cNvPr>
          <p:cNvSpPr/>
          <p:nvPr/>
        </p:nvSpPr>
        <p:spPr>
          <a:xfrm>
            <a:off x="7017485" y="2240663"/>
            <a:ext cx="1754375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The p-value of the ADF test is greater than 0.05 which is statistically proving that the data is non stationary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74781-33AC-AC4E-9D64-352FC04C2829}"/>
              </a:ext>
            </a:extLst>
          </p:cNvPr>
          <p:cNvSpPr txBox="1"/>
          <p:nvPr/>
        </p:nvSpPr>
        <p:spPr>
          <a:xfrm>
            <a:off x="3514060" y="223177"/>
            <a:ext cx="363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ADF TEST FOR TREND SERIES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AE7EE-A52C-5F43-8DDF-1D7D1DD02812}"/>
              </a:ext>
            </a:extLst>
          </p:cNvPr>
          <p:cNvSpPr txBox="1"/>
          <p:nvPr/>
        </p:nvSpPr>
        <p:spPr>
          <a:xfrm>
            <a:off x="542258" y="3902479"/>
            <a:ext cx="59436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9DB7E-C6EB-2948-820D-B543AEEDD323}"/>
              </a:ext>
            </a:extLst>
          </p:cNvPr>
          <p:cNvSpPr txBox="1"/>
          <p:nvPr/>
        </p:nvSpPr>
        <p:spPr>
          <a:xfrm>
            <a:off x="542257" y="4786192"/>
            <a:ext cx="59436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748BF-6580-6145-9C38-60BD4DB8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4" y="1201479"/>
            <a:ext cx="7109342" cy="5476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A4068-C72E-7B40-B1F1-06D44E7A6DF1}"/>
              </a:ext>
            </a:extLst>
          </p:cNvPr>
          <p:cNvSpPr txBox="1"/>
          <p:nvPr/>
        </p:nvSpPr>
        <p:spPr>
          <a:xfrm>
            <a:off x="7336465" y="1977657"/>
            <a:ext cx="1807535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can be seen that there is no autocorrelation (all the lags are within the confidence intervals) </a:t>
            </a:r>
          </a:p>
          <a:p>
            <a:pPr algn="ctr"/>
            <a:r>
              <a:rPr lang="en-US" sz="2000" dirty="0"/>
              <a:t> after trend differencing.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7EA8E-EF28-954E-B1F0-90071C962A1C}"/>
              </a:ext>
            </a:extLst>
          </p:cNvPr>
          <p:cNvSpPr/>
          <p:nvPr/>
        </p:nvSpPr>
        <p:spPr>
          <a:xfrm>
            <a:off x="233917" y="704004"/>
            <a:ext cx="5879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7020"/>
                </a:solidFill>
                <a:latin typeface="Courier"/>
              </a:rPr>
              <a:t>-&gt; </a:t>
            </a:r>
            <a:r>
              <a:rPr lang="en-IN" b="1" dirty="0" err="1">
                <a:solidFill>
                  <a:srgbClr val="007020"/>
                </a:solidFill>
                <a:latin typeface="Courier"/>
              </a:rPr>
              <a:t>tsdisplay</a:t>
            </a:r>
            <a:r>
              <a:rPr lang="en-IN" dirty="0">
                <a:latin typeface="Courier"/>
              </a:rPr>
              <a:t>(</a:t>
            </a:r>
            <a:r>
              <a:rPr lang="en-IN" b="1" dirty="0">
                <a:solidFill>
                  <a:srgbClr val="007020"/>
                </a:solidFill>
                <a:latin typeface="Courier"/>
              </a:rPr>
              <a:t>diff</a:t>
            </a:r>
            <a:r>
              <a:rPr lang="en-IN" dirty="0">
                <a:latin typeface="Courier"/>
              </a:rPr>
              <a:t>(data</a:t>
            </a:r>
            <a:r>
              <a:rPr lang="en-IN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IN" dirty="0">
                <a:latin typeface="Courier"/>
              </a:rPr>
              <a:t>Close,</a:t>
            </a:r>
            <a:r>
              <a:rPr lang="en-IN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IN" dirty="0">
                <a:latin typeface="Courier"/>
              </a:rPr>
              <a:t>), </a:t>
            </a:r>
            <a:r>
              <a:rPr lang="en-IN" dirty="0">
                <a:solidFill>
                  <a:srgbClr val="902000"/>
                </a:solidFill>
                <a:latin typeface="Courier"/>
              </a:rPr>
              <a:t>lag=</a:t>
            </a:r>
            <a:r>
              <a:rPr lang="en-IN" dirty="0">
                <a:solidFill>
                  <a:srgbClr val="40A070"/>
                </a:solidFill>
                <a:latin typeface="Courier"/>
              </a:rPr>
              <a:t>50</a:t>
            </a:r>
            <a:r>
              <a:rPr lang="en-IN" dirty="0">
                <a:latin typeface="Courier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321A9-39D8-B349-B836-0FD7AE55FF52}"/>
              </a:ext>
            </a:extLst>
          </p:cNvPr>
          <p:cNvSpPr txBox="1"/>
          <p:nvPr/>
        </p:nvSpPr>
        <p:spPr>
          <a:xfrm>
            <a:off x="2498653" y="175751"/>
            <a:ext cx="475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CORRELOGRAM OF TREND DIFFERENCING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7833" y="1064659"/>
            <a:ext cx="8229600" cy="4525963"/>
          </a:xfrm>
        </p:spPr>
        <p:txBody>
          <a:bodyPr>
            <a:noAutofit/>
          </a:bodyPr>
          <a:lstStyle/>
          <a:p>
            <a:pPr marL="1270000" lvl="0" indent="0">
              <a:buNone/>
            </a:pPr>
            <a:r>
              <a:rPr sz="1200" b="1" dirty="0" err="1">
                <a:solidFill>
                  <a:srgbClr val="007020"/>
                </a:solidFill>
                <a:latin typeface="Courier"/>
              </a:rPr>
              <a:t>adf.test</a:t>
            </a:r>
            <a:r>
              <a:rPr sz="1200" dirty="0">
                <a:latin typeface="Courier"/>
              </a:rPr>
              <a:t>(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diff</a:t>
            </a:r>
            <a:r>
              <a:rPr sz="1200" dirty="0">
                <a:latin typeface="Courier"/>
              </a:rPr>
              <a:t>(data</a:t>
            </a:r>
            <a:r>
              <a:rPr sz="1200" dirty="0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Close,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),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alternative=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"stationary"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k=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6</a:t>
            </a:r>
            <a:r>
              <a:rPr sz="1200" dirty="0">
                <a:latin typeface="Courier"/>
              </a:rPr>
              <a:t>)  </a:t>
            </a: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endParaRPr lang="en-US" sz="1400" b="1" dirty="0">
              <a:latin typeface="Courier"/>
            </a:endParaRPr>
          </a:p>
          <a:p>
            <a:pPr marL="1270000" lvl="0" indent="0">
              <a:buNone/>
            </a:pPr>
            <a:r>
              <a:rPr lang="en-US" sz="1400" b="1" dirty="0">
                <a:latin typeface="Courier"/>
              </a:rPr>
              <a:t>OUTPUT</a:t>
            </a:r>
          </a:p>
          <a:p>
            <a:pPr marL="1270000" lvl="0" indent="0">
              <a:buNone/>
            </a:pP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Warning in </a:t>
            </a:r>
            <a:r>
              <a:rPr sz="1200" dirty="0" err="1">
                <a:latin typeface="Courier"/>
              </a:rPr>
              <a:t>adf.test</a:t>
            </a:r>
            <a:r>
              <a:rPr sz="1200" dirty="0">
                <a:latin typeface="Courier"/>
              </a:rPr>
              <a:t>(diff(</a:t>
            </a:r>
            <a:r>
              <a:rPr sz="1200" dirty="0" err="1">
                <a:latin typeface="Courier"/>
              </a:rPr>
              <a:t>data$Close</a:t>
            </a:r>
            <a:r>
              <a:rPr sz="1200" dirty="0">
                <a:latin typeface="Courier"/>
              </a:rPr>
              <a:t>, 1), alternative = "stationary", k = 6): p-
## value smaller than printed p-value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
##  Augmented Dickey-Fuller Test
## 
## data:  diff(</a:t>
            </a:r>
            <a:r>
              <a:rPr sz="1200" dirty="0" err="1">
                <a:latin typeface="Courier"/>
              </a:rPr>
              <a:t>data$Close</a:t>
            </a:r>
            <a:r>
              <a:rPr sz="1200" dirty="0">
                <a:latin typeface="Courier"/>
              </a:rPr>
              <a:t>, 1)
## Dickey-Fuller = -6.1775, Lag order = 6, p-value = 0.01
## alternative hypothesis: stationary</a:t>
            </a: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endParaRPr sz="1200" dirty="0">
              <a:latin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AF35F-EF4D-774F-8036-BAF905359035}"/>
              </a:ext>
            </a:extLst>
          </p:cNvPr>
          <p:cNvSpPr txBox="1"/>
          <p:nvPr/>
        </p:nvSpPr>
        <p:spPr>
          <a:xfrm>
            <a:off x="542260" y="1025873"/>
            <a:ext cx="59436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89F2B-624F-F841-8A7A-0CC51C482549}"/>
              </a:ext>
            </a:extLst>
          </p:cNvPr>
          <p:cNvSpPr txBox="1"/>
          <p:nvPr/>
        </p:nvSpPr>
        <p:spPr>
          <a:xfrm>
            <a:off x="542260" y="2456358"/>
            <a:ext cx="7219507" cy="204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37B84-E064-6F4F-8C61-CC7B28145510}"/>
              </a:ext>
            </a:extLst>
          </p:cNvPr>
          <p:cNvSpPr/>
          <p:nvPr/>
        </p:nvSpPr>
        <p:spPr>
          <a:xfrm>
            <a:off x="2980687" y="264909"/>
            <a:ext cx="5185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ADF TEST FOR TREND DIFFERENCING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44A8F1-D049-2B49-86AD-2045EB01B750}"/>
              </a:ext>
            </a:extLst>
          </p:cNvPr>
          <p:cNvSpPr/>
          <p:nvPr/>
        </p:nvSpPr>
        <p:spPr>
          <a:xfrm>
            <a:off x="542260" y="5213698"/>
            <a:ext cx="721950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202124"/>
                </a:solidFill>
                <a:latin typeface="Roboto"/>
              </a:rPr>
              <a:t>The ADF test of trend differencing shows that it is stationary as we have reduced the acuteness of the autocorrelation from the component.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486188-4C3A-A441-A043-C105FAFB725A}"/>
              </a:ext>
            </a:extLst>
          </p:cNvPr>
          <p:cNvSpPr txBox="1"/>
          <p:nvPr/>
        </p:nvSpPr>
        <p:spPr>
          <a:xfrm>
            <a:off x="393406" y="1436798"/>
            <a:ext cx="8027580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1270000" lvl="0" indent="0">
              <a:buNone/>
            </a:pPr>
            <a:r>
              <a:rPr lang="en-IN" sz="1300" b="1" dirty="0">
                <a:solidFill>
                  <a:srgbClr val="007020"/>
                </a:solidFill>
                <a:latin typeface="Courier"/>
              </a:rPr>
              <a:t>-&gt; </a:t>
            </a:r>
            <a:r>
              <a:rPr lang="en-IN" sz="1300" b="1" dirty="0" err="1">
                <a:solidFill>
                  <a:srgbClr val="007020"/>
                </a:solidFill>
                <a:latin typeface="Courier"/>
              </a:rPr>
              <a:t>adf.test</a:t>
            </a:r>
            <a:r>
              <a:rPr lang="en-IN" sz="1300" dirty="0">
                <a:latin typeface="Courier"/>
              </a:rPr>
              <a:t>(</a:t>
            </a:r>
            <a:r>
              <a:rPr lang="en-IN" sz="1300" b="1" dirty="0">
                <a:solidFill>
                  <a:srgbClr val="007020"/>
                </a:solidFill>
                <a:latin typeface="Courier"/>
              </a:rPr>
              <a:t>diff</a:t>
            </a:r>
            <a:r>
              <a:rPr lang="en-IN" sz="1300" dirty="0">
                <a:latin typeface="Courier"/>
              </a:rPr>
              <a:t>(data</a:t>
            </a:r>
            <a:r>
              <a:rPr lang="en-IN" sz="1300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IN" sz="1300" dirty="0">
                <a:latin typeface="Courier"/>
              </a:rPr>
              <a:t>Close,</a:t>
            </a:r>
            <a:r>
              <a:rPr lang="en-IN" sz="13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IN" sz="1300" dirty="0">
                <a:latin typeface="Courier"/>
              </a:rPr>
              <a:t>), </a:t>
            </a:r>
            <a:r>
              <a:rPr lang="en-IN" sz="1300" dirty="0">
                <a:solidFill>
                  <a:srgbClr val="902000"/>
                </a:solidFill>
                <a:latin typeface="Courier"/>
              </a:rPr>
              <a:t>alternative=</a:t>
            </a:r>
            <a:r>
              <a:rPr lang="en-IN" sz="1300" dirty="0">
                <a:solidFill>
                  <a:srgbClr val="4070A0"/>
                </a:solidFill>
                <a:latin typeface="Courier"/>
              </a:rPr>
              <a:t>"stationary"</a:t>
            </a:r>
            <a:r>
              <a:rPr lang="en-IN" sz="1300" dirty="0">
                <a:latin typeface="Courier"/>
              </a:rPr>
              <a:t>, </a:t>
            </a:r>
            <a:r>
              <a:rPr lang="en-IN" sz="1300" dirty="0">
                <a:solidFill>
                  <a:srgbClr val="902000"/>
                </a:solidFill>
                <a:latin typeface="Courier"/>
              </a:rPr>
              <a:t>k=</a:t>
            </a:r>
            <a:r>
              <a:rPr lang="en-IN" sz="13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IN" sz="1300" dirty="0">
                <a:latin typeface="Courier"/>
              </a:rPr>
              <a:t>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8083C-32D6-604E-8F5F-657A17453E6E}"/>
              </a:ext>
            </a:extLst>
          </p:cNvPr>
          <p:cNvSpPr/>
          <p:nvPr/>
        </p:nvSpPr>
        <p:spPr>
          <a:xfrm>
            <a:off x="-520996" y="2325240"/>
            <a:ext cx="904830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0" indent="0">
              <a:buNone/>
            </a:pPr>
            <a:r>
              <a:rPr lang="en-IN" sz="1400" b="1" dirty="0">
                <a:latin typeface="Courier"/>
              </a:rPr>
              <a:t>OUTPUT</a:t>
            </a: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endParaRPr lang="en-IN" sz="1200" dirty="0">
              <a:latin typeface="Courier"/>
            </a:endParaRPr>
          </a:p>
          <a:p>
            <a:pPr marL="1270000" lvl="0" indent="0">
              <a:buNone/>
            </a:pPr>
            <a:r>
              <a:rPr lang="en-IN" sz="1200" dirty="0">
                <a:latin typeface="Courier"/>
              </a:rPr>
              <a:t>## Warning in </a:t>
            </a:r>
            <a:r>
              <a:rPr lang="en-IN" sz="1200" dirty="0" err="1">
                <a:latin typeface="Courier"/>
              </a:rPr>
              <a:t>adf.test</a:t>
            </a:r>
            <a:r>
              <a:rPr lang="en-IN" sz="1200" dirty="0">
                <a:latin typeface="Courier"/>
              </a:rPr>
              <a:t>(diff(</a:t>
            </a:r>
            <a:r>
              <a:rPr lang="en-IN" sz="1200" dirty="0" err="1">
                <a:latin typeface="Courier"/>
              </a:rPr>
              <a:t>data$Close</a:t>
            </a:r>
            <a:r>
              <a:rPr lang="en-IN" sz="1200" dirty="0">
                <a:latin typeface="Courier"/>
              </a:rPr>
              <a:t>, 5), alternative = "stationary", k = 6): p-
## value smaller than printed p-value</a:t>
            </a:r>
          </a:p>
          <a:p>
            <a:pPr marL="1270000" lvl="0" indent="0">
              <a:buNone/>
            </a:pPr>
            <a:r>
              <a:rPr lang="en-IN" sz="1200" dirty="0">
                <a:latin typeface="Courier"/>
              </a:rPr>
              <a:t>## 
##  Augmented Dickey-Fuller Test
## 
## data:  diff(</a:t>
            </a:r>
            <a:r>
              <a:rPr lang="en-IN" sz="1200" dirty="0" err="1">
                <a:latin typeface="Courier"/>
              </a:rPr>
              <a:t>data$Close</a:t>
            </a:r>
            <a:r>
              <a:rPr lang="en-IN" sz="1200" dirty="0">
                <a:latin typeface="Courier"/>
              </a:rPr>
              <a:t>, 5)
## Dickey-Fuller = -4.4309, Lag order = 6, p-value = 0.01
## alternative hypothesis: stationary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F8655-E415-9D42-99CB-A9A73108B597}"/>
              </a:ext>
            </a:extLst>
          </p:cNvPr>
          <p:cNvSpPr txBox="1"/>
          <p:nvPr/>
        </p:nvSpPr>
        <p:spPr>
          <a:xfrm>
            <a:off x="478465" y="2874174"/>
            <a:ext cx="7942521" cy="204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F7005-33DC-EC44-BBC4-0AA4764DB984}"/>
              </a:ext>
            </a:extLst>
          </p:cNvPr>
          <p:cNvSpPr/>
          <p:nvPr/>
        </p:nvSpPr>
        <p:spPr>
          <a:xfrm>
            <a:off x="2512855" y="275541"/>
            <a:ext cx="5185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ADF TEST FOR SEASONALING DIFFERENCING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31DA1-B9A1-FA4B-81AE-15E3621B999C}"/>
              </a:ext>
            </a:extLst>
          </p:cNvPr>
          <p:cNvSpPr/>
          <p:nvPr/>
        </p:nvSpPr>
        <p:spPr>
          <a:xfrm>
            <a:off x="478465" y="5260396"/>
            <a:ext cx="804884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02124"/>
                </a:solidFill>
                <a:latin typeface="Roboto"/>
              </a:rPr>
              <a:t>The p-value of the ADF test for seasonal differencing is less than 0.05 which means it also stationary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4BB122-0303-D240-8DBC-1EEB89F9BA36}"/>
              </a:ext>
            </a:extLst>
          </p:cNvPr>
          <p:cNvSpPr/>
          <p:nvPr/>
        </p:nvSpPr>
        <p:spPr>
          <a:xfrm>
            <a:off x="212650" y="777305"/>
            <a:ext cx="70718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7020"/>
                </a:solidFill>
                <a:latin typeface="Courier"/>
              </a:rPr>
              <a:t>-&gt; </a:t>
            </a:r>
            <a:r>
              <a:rPr lang="en-IN" b="1" dirty="0" err="1">
                <a:solidFill>
                  <a:srgbClr val="007020"/>
                </a:solidFill>
                <a:latin typeface="Courier"/>
              </a:rPr>
              <a:t>tsdisplay</a:t>
            </a:r>
            <a:r>
              <a:rPr lang="en-IN" dirty="0">
                <a:latin typeface="Courier"/>
              </a:rPr>
              <a:t>(</a:t>
            </a:r>
            <a:r>
              <a:rPr lang="en-IN" b="1" dirty="0">
                <a:solidFill>
                  <a:srgbClr val="007020"/>
                </a:solidFill>
                <a:latin typeface="Courier"/>
              </a:rPr>
              <a:t>diff</a:t>
            </a:r>
            <a:r>
              <a:rPr lang="en-IN" dirty="0">
                <a:latin typeface="Courier"/>
              </a:rPr>
              <a:t>(data</a:t>
            </a:r>
            <a:r>
              <a:rPr lang="en-IN" dirty="0">
                <a:solidFill>
                  <a:srgbClr val="666666"/>
                </a:solidFill>
                <a:latin typeface="Courier"/>
              </a:rPr>
              <a:t>$</a:t>
            </a:r>
            <a:r>
              <a:rPr lang="en-IN" dirty="0">
                <a:latin typeface="Courier"/>
              </a:rPr>
              <a:t>Close,</a:t>
            </a:r>
            <a:r>
              <a:rPr lang="en-IN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IN" dirty="0">
                <a:latin typeface="Courier"/>
              </a:rPr>
              <a:t>), </a:t>
            </a:r>
            <a:r>
              <a:rPr lang="en-IN" dirty="0">
                <a:solidFill>
                  <a:srgbClr val="902000"/>
                </a:solidFill>
                <a:latin typeface="Courier"/>
              </a:rPr>
              <a:t>lag=</a:t>
            </a:r>
            <a:r>
              <a:rPr lang="en-IN" dirty="0">
                <a:solidFill>
                  <a:srgbClr val="40A070"/>
                </a:solidFill>
                <a:latin typeface="Courier"/>
              </a:rPr>
              <a:t>50</a:t>
            </a:r>
            <a:r>
              <a:rPr lang="en-IN" dirty="0">
                <a:latin typeface="Courier"/>
              </a:rPr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FA661-3620-8440-AC90-2D030195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0" y="1445576"/>
            <a:ext cx="7071830" cy="4827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596C5E-A6EC-D044-B524-1BEF0EED23FE}"/>
              </a:ext>
            </a:extLst>
          </p:cNvPr>
          <p:cNvSpPr txBox="1"/>
          <p:nvPr/>
        </p:nvSpPr>
        <p:spPr>
          <a:xfrm>
            <a:off x="2211572" y="175751"/>
            <a:ext cx="569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CORRELOGRAM OF SEASONAL DIFFERENCING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FF2BA6-61B9-9445-8798-4A7621A96939}"/>
              </a:ext>
            </a:extLst>
          </p:cNvPr>
          <p:cNvSpPr/>
          <p:nvPr/>
        </p:nvSpPr>
        <p:spPr>
          <a:xfrm>
            <a:off x="7389626" y="2126060"/>
            <a:ext cx="1541721" cy="2585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The ACF plot is showing a seasonal pattern</a:t>
            </a:r>
          </a:p>
          <a:p>
            <a:endParaRPr lang="en-IN" dirty="0">
              <a:solidFill>
                <a:srgbClr val="202124"/>
              </a:solidFill>
              <a:latin typeface="Roboto"/>
            </a:endParaRPr>
          </a:p>
          <a:p>
            <a:pPr algn="ctr"/>
            <a:r>
              <a:rPr lang="en-IN" dirty="0"/>
              <a:t>The PACF plot shows which lags are significant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9972" y="1004776"/>
            <a:ext cx="9601200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sz="1200" dirty="0"/>
          </a:p>
          <a:p>
            <a:pPr marL="1270000" lvl="0" indent="0">
              <a:buNone/>
            </a:pPr>
            <a:br>
              <a:rPr sz="1200" dirty="0"/>
            </a:br>
            <a:r>
              <a:rPr sz="1200" dirty="0">
                <a:latin typeface="Courier"/>
              </a:rPr>
              <a:t>fit1 &lt;-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Arima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data</a:t>
            </a:r>
            <a:r>
              <a:rPr sz="12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Close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order=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sz="1200" dirty="0">
                <a:latin typeface="Courier"/>
              </a:rPr>
              <a:t>,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sz="1200" dirty="0">
                <a:latin typeface="Courier"/>
              </a:rPr>
              <a:t>),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seasonal =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902000"/>
                </a:solidFill>
                <a:latin typeface="Courier"/>
              </a:rPr>
              <a:t>order =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), </a:t>
            </a:r>
            <a:r>
              <a:rPr sz="1200" dirty="0">
                <a:solidFill>
                  <a:srgbClr val="902000"/>
                </a:solidFill>
                <a:latin typeface="Courier"/>
              </a:rPr>
              <a:t>period=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5</a:t>
            </a:r>
            <a:r>
              <a:rPr sz="1200" dirty="0">
                <a:latin typeface="Courier"/>
              </a:rPr>
              <a:t>))</a:t>
            </a:r>
            <a:endParaRPr lang="en-US" sz="1200" dirty="0">
              <a:latin typeface="Courier"/>
            </a:endParaRPr>
          </a:p>
          <a:p>
            <a:pPr marL="1270000" lvl="0" indent="0">
              <a:buNone/>
            </a:pPr>
            <a:br>
              <a:rPr sz="1200" dirty="0"/>
            </a:br>
            <a:endParaRPr lang="en-US" sz="1200" dirty="0"/>
          </a:p>
          <a:p>
            <a:pPr marL="1270000" lvl="0" indent="0">
              <a:buNone/>
            </a:pPr>
            <a:r>
              <a:rPr lang="en-IN" sz="1400" b="1" dirty="0">
                <a:latin typeface="Courier"/>
              </a:rPr>
              <a:t>OUTPUT</a:t>
            </a:r>
          </a:p>
          <a:p>
            <a:pPr marL="1270000" lvl="0" indent="0">
              <a:buNone/>
            </a:pPr>
            <a:endParaRPr lang="en-IN" sz="1200" b="1" dirty="0">
              <a:solidFill>
                <a:srgbClr val="007020"/>
              </a:solidFill>
              <a:latin typeface="Courier"/>
            </a:endParaRPr>
          </a:p>
          <a:p>
            <a:pPr marL="1270000" lvl="0" indent="0">
              <a:buNone/>
            </a:pPr>
            <a:r>
              <a:rPr sz="12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200" dirty="0">
                <a:latin typeface="Courier"/>
              </a:rPr>
              <a:t>(fit1)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Series: </a:t>
            </a:r>
            <a:r>
              <a:rPr sz="1200" dirty="0" err="1">
                <a:latin typeface="Courier"/>
              </a:rPr>
              <a:t>data$Close</a:t>
            </a:r>
            <a:r>
              <a:rPr sz="1200" dirty="0">
                <a:latin typeface="Courier"/>
              </a:rPr>
              <a:t> 
## ARIMA(0,1,0)(1,1,1)[5] 
## 
## Coefficients:
##          sar1     sma1
##       -0.0486  -1.0000
## </a:t>
            </a:r>
            <a:r>
              <a:rPr sz="1200" dirty="0" err="1">
                <a:latin typeface="Courier"/>
              </a:rPr>
              <a:t>s.e.</a:t>
            </a:r>
            <a:r>
              <a:rPr sz="1200" dirty="0">
                <a:latin typeface="Courier"/>
              </a:rPr>
              <a:t>   0.0661   0.0491
## 
## sigma^2 estimated as 482.2:  log likelihood=-1072.83
## AIC=2151.65   </a:t>
            </a:r>
            <a:r>
              <a:rPr sz="1200" dirty="0" err="1">
                <a:latin typeface="Courier"/>
              </a:rPr>
              <a:t>AICc</a:t>
            </a:r>
            <a:r>
              <a:rPr sz="1200" dirty="0">
                <a:latin typeface="Courier"/>
              </a:rPr>
              <a:t>=2151.75   BIC=2162.04
## 
## Training set error measures:
##                      ME     RMSE      MAE         MPE     MAPE     MASE
## Training set -0.4279307 21.59265 16.63204 -0.04420371 1.272485 1.009312
##                    ACF1
## Training set 0.01653202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b1&lt;-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tsdiag</a:t>
            </a:r>
            <a:r>
              <a:rPr sz="1200" dirty="0">
                <a:latin typeface="Courier"/>
              </a:rPr>
              <a:t>(fit1)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C813F-564C-9C44-804D-EF3A13A19E97}"/>
              </a:ext>
            </a:extLst>
          </p:cNvPr>
          <p:cNvSpPr txBox="1"/>
          <p:nvPr/>
        </p:nvSpPr>
        <p:spPr>
          <a:xfrm>
            <a:off x="3700130" y="226516"/>
            <a:ext cx="387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ESTIMATION MODEL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77F9A-C60E-AD48-B540-750479B64F15}"/>
              </a:ext>
            </a:extLst>
          </p:cNvPr>
          <p:cNvSpPr txBox="1"/>
          <p:nvPr/>
        </p:nvSpPr>
        <p:spPr>
          <a:xfrm>
            <a:off x="350874" y="1360967"/>
            <a:ext cx="8325293" cy="446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E1A81-AF89-A047-9952-6FEC52C21D95}"/>
              </a:ext>
            </a:extLst>
          </p:cNvPr>
          <p:cNvSpPr txBox="1"/>
          <p:nvPr/>
        </p:nvSpPr>
        <p:spPr>
          <a:xfrm>
            <a:off x="350874" y="2344480"/>
            <a:ext cx="7145079" cy="4263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FD68E-0BCD-314C-AECA-1EEDA82FBF4B}"/>
              </a:ext>
            </a:extLst>
          </p:cNvPr>
          <p:cNvSpPr/>
          <p:nvPr/>
        </p:nvSpPr>
        <p:spPr>
          <a:xfrm>
            <a:off x="7644809" y="2629648"/>
            <a:ext cx="1345019" cy="369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Both the coefficients of this </a:t>
            </a:r>
            <a:r>
              <a:rPr lang="en-IN" dirty="0" err="1">
                <a:solidFill>
                  <a:srgbClr val="202124"/>
                </a:solidFill>
                <a:latin typeface="Roboto"/>
              </a:rPr>
              <a:t>arima</a:t>
            </a:r>
            <a:r>
              <a:rPr lang="en-IN" dirty="0">
                <a:solidFill>
                  <a:srgbClr val="202124"/>
                </a:solidFill>
                <a:latin typeface="Roboto"/>
              </a:rPr>
              <a:t> model are not significant so we cannot consider it for forecasting the prices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134A1-700A-B344-B756-7D34AA79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808074"/>
            <a:ext cx="7442791" cy="5663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C393E2-BB1F-4D4D-B22F-996E51EF9281}"/>
              </a:ext>
            </a:extLst>
          </p:cNvPr>
          <p:cNvSpPr txBox="1"/>
          <p:nvPr/>
        </p:nvSpPr>
        <p:spPr>
          <a:xfrm>
            <a:off x="3083442" y="212651"/>
            <a:ext cx="407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RESIDUAL PLOT OF MODEL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733A9-8337-894F-B0BD-152625F71F4D}"/>
              </a:ext>
            </a:extLst>
          </p:cNvPr>
          <p:cNvSpPr/>
          <p:nvPr/>
        </p:nvSpPr>
        <p:spPr>
          <a:xfrm>
            <a:off x="7612912" y="1238976"/>
            <a:ext cx="1371600" cy="4524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Even though all the p-values are greater than 0.05 but we cannot consider this model as none of the coefficients were statistically significant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{FE82FC17-D735-414E-AE09-E206D7A7694E}tf10001070</Template>
  <TotalTime>194</TotalTime>
  <Words>2868</Words>
  <Application>Microsoft Office PowerPoint</Application>
  <PresentationFormat>On-screen Show (4:3)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</vt:lpstr>
      <vt:lpstr>Helvetica Neue</vt:lpstr>
      <vt:lpstr>Roboto</vt:lpstr>
      <vt:lpstr>Office Theme</vt:lpstr>
      <vt:lpstr>PRA Group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EXPONENTIAL SMOOTHING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 Group Assignment</dc:title>
  <dc:creator>Group - 5</dc:creator>
  <cp:keywords/>
  <cp:lastModifiedBy>Souvik Samanta</cp:lastModifiedBy>
  <cp:revision>22</cp:revision>
  <dcterms:created xsi:type="dcterms:W3CDTF">2020-08-05T17:53:30Z</dcterms:created>
  <dcterms:modified xsi:type="dcterms:W3CDTF">2020-08-06T03:19:53Z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06/08/2020</vt:lpwstr>
  </property>
  <property fmtid="{D5CDD505-2E9C-101B-9397-08002B2CF9AE}" pid="3" name="output">
    <vt:lpwstr>powerpoint_presentation</vt:lpwstr>
  </property>
</Properties>
</file>