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1" Type="http://schemas.openxmlformats.org/officeDocument/2006/relationships/viewProps" Target="viewProps.xml" /><Relationship Id="rId3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Group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06/08/2020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up_5_Assignment_files/figure-pptx/unnamed-chunk-1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b2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NULL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Box.test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residuals</a:t>
            </a:r>
            <a:r>
              <a:rPr sz="1800">
                <a:latin typeface="Courier"/>
              </a:rPr>
              <a:t>(fit2), </a:t>
            </a:r>
            <a:r>
              <a:rPr sz="1800">
                <a:solidFill>
                  <a:srgbClr val="902000"/>
                </a:solidFill>
                <a:latin typeface="Courier"/>
              </a:rPr>
              <a:t>lag=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fitdf=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70A0"/>
                </a:solidFill>
                <a:latin typeface="Courier"/>
              </a:rPr>
              <a:t>"Ljung"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Box-Ljung test
## 
## data:  residuals(fit2)
## X-squared = 4.5058, df = 4, p-value = 0.3419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b2&lt;-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tsdiag</a:t>
            </a:r>
            <a:r>
              <a:rPr sz="1800">
                <a:latin typeface="Courier"/>
              </a:rPr>
              <a:t>(fit2)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up_5_Assignment_files/figure-pptx/unnamed-chunk-1-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b2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NULL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Exponential</a:t>
            </a:r>
            <a:r>
              <a:rPr/>
              <a:t> </a:t>
            </a:r>
            <a:r>
              <a:rPr/>
              <a:t>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Exponential smoothing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##Fit simple exponential smoothing model </a:t>
            </a:r>
            <a:br/>
            <a:r>
              <a:rPr sz="1800">
                <a:latin typeface="Courier"/>
              </a:rPr>
              <a:t>rel_ses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ses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Close)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(rel_ses)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Forecast method: Simple exponential smoothing
## 
## Model Information:
## Simple exponential smoothing 
## 
## Call:
##  ses(y = df$Close) 
## 
##   Smoothing parameters:
##     alpha = 0.9999 
## 
##   Initial states:
##     l = 9917.9666 
## 
##   sigma:  144.6369
## 
##      AIC     AICc      BIC 
## 3789.171 3789.271 3799.675 
## 
## Error measures:
##                    ME     RMSE      MAE        MPE      MAPE      MASE
## Training set 6.241598 144.0453 97.60369 0.04989359 0.8956246 0.9965207
##                   ACF1
## Training set 0.1162925
## 
## Forecasts:
##     Point Forecast    Lo 80    Hi 80    Lo 95    Hi 95
## 246          11447 11261.65 11632.36 11163.52 11730.49
## 247          11447 11184.88 11709.13 11046.12 11847.89
## 248          11447 11125.97 11768.04 10956.03 11937.98
## 249          11447 11076.31 11817.70 10880.08 12013.93
## 250          11447 11032.56 11861.45 10813.17 12080.84
## 251          11447 10993.01 11901.00 10752.67 12141.34
## 252          11447 10956.63 11937.38 10697.04 12196.97
## 253          11447 10922.77 11971.24 10645.26 12248.75
## 254          11447 10890.98 12003.03 10596.63 12297.38
## 255          11447 10860.90 12033.11 10550.63 12343.38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#Plot the forecasted values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(rel_ses)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up_5_Assignme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##Fit Holt exponential smoothing model </a:t>
            </a:r>
            <a:br/>
            <a:r>
              <a:rPr sz="1800">
                <a:latin typeface="Courier"/>
              </a:rPr>
              <a:t>rel_holt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holt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Close)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(rel_holt)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Forecast method: Holt's method
## 
## Model Information:
## Holt's method 
## 
## Call:
##  holt(y = df$Close) 
## 
##   Smoothing parameters:
##     alpha = 0.9994 
##     beta  = 0.0001 
## 
##   Initial states:
##     l = 9883.2012 
##     b = 6.5095 
## 
##   sigma:  145.1118
## 
##      AIC     AICc      BIC 
## 3792.752 3793.003 3810.259 
## 
## Error measures:
##                      ME     RMSE      MAE          MPE      MAPE     MASE
## Training set -0.1331182 143.9223 98.01858 -0.009470692 0.8999148 1.000757
##                   ACF1
## Training set 0.1166371
## 
## Forecasts:
##     Point Forecast    Lo 80    Hi 80    Lo 95    Hi 95
## 246       11453.54 11267.57 11639.51 11169.12 11737.95
## 247       11460.05 11197.11 11722.98 11057.92 11862.17
## 248       11466.55 11144.54 11788.56 10974.07 11959.03
## 249       11473.06 11101.23 11844.89 10904.39 12041.72
## 250       11479.56 11063.84 11895.29 10843.77 12115.36
## 251       11486.07 11030.65 11941.49 10789.57 12182.57
## 252       11492.58 11000.65 11984.50 10740.24 12244.91
## 253       11499.08 10973.17 12024.99 10694.77 12303.40
## 254       11505.59 10947.75 12063.43 10652.45 12358.73
## 255       11512.09 10924.06 12100.13 10612.77 12411.42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#Plot the forecasted values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(rel_holt)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up_5_Assignment_files/figure-pptx/unnamed-chunk-2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##Fit Holt-Winters exponential smoothing model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##Converting the df as Time Series</a:t>
            </a:r>
            <a:br/>
            <a:r>
              <a:rPr sz="1800">
                <a:latin typeface="Courier"/>
              </a:rPr>
              <a:t>y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ts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data.matrix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Close), </a:t>
            </a:r>
            <a:r>
              <a:rPr sz="1800">
                <a:solidFill>
                  <a:srgbClr val="902000"/>
                </a:solidFill>
                <a:latin typeface="Courier"/>
              </a:rPr>
              <a:t>start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as.Date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"2019-01-01"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end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as.Date</a:t>
            </a:r>
            <a:r>
              <a:rPr sz="1800">
                <a:latin typeface="Courier"/>
              </a:rPr>
              <a:t> (</a:t>
            </a:r>
            <a:r>
              <a:rPr sz="1800">
                <a:solidFill>
                  <a:srgbClr val="4070A0"/>
                </a:solidFill>
                <a:latin typeface="Courier"/>
              </a:rPr>
              <a:t>"2019-12-31"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frequency=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Time Series:
## Start = c(17897, 1) 
## End = c(18261, 1) 
## Frequency = 5 
##    [1]  9903.75  9895.00  9850.00  9784.95  9804.20  9978.45  9982.45  9995.65
##    [9]  9998.50  9999.30  9939.75  9896.85  9996.95  9962.00 10003.15  9987.95
##   [17]  9914.85  9921.30  9928.85  9908.80  9892.60  9919.60  9908.75  9898.60
##   [25]  9877.10  9938.50  9977.90 10002.65 10004.45 10118.80 10177.15 10129.85
##   [33] 10055.95 10032.35  9821.60  9917.15  9988.60 10112.05 10174.85 10086.85
##   [41] 10046.20 10371.20 10762.60 10950.85 11013.15 10668.50 10446.00 10320.30
##   [49] 10187.60 10506.20 10395.40 10294.90 10268.80 10364.70 10400.70 10295.30
##   [57] 10465.05 10399.00 10398.05 10701.00 10843.95 10833.55 10791.20 10754.35
##   [65] 10836.35 10675.80 10665.40 10719.35 10777.45 10757.75 10688.75 10696.70
##   [73] 10683.35 10698.65 10695.90 10572.35 10500.80 10556.55 10595.50 10228.25
##   [81] 10203.65 10260.40 10348.90 10353.30 10346.80 10424.30 10391.45 10389.00
##   [89] 10635.40 10559.95 10615.20 10521.80 10501.30 10915.35 10847.30 10759.80
##   [97] 10713.85 10927.85 10996.00 10896.80 10900.40 10985.55 10983.00 10969.60
##  [105] 10869.20 10735.60 10873.05 10944.40 10961.65 11099.05 11041.85 11045.45
##  [113] 10817.95 10520.50 10684.55 10787.60 10765.25 10717.95 10754.50 10818.35
##  [121] 10866.40 10714.85 10771.60 11047.15 10929.65 10986.80 10887.70 10900.10
##  [129] 10962.80 10921.90 10901.35 10861.55 10951.10 10997.35 10903.15 10767.95
##  [137] 10506.15 10506.70 10503.20 10554.95 10692.05 10747.20 10702.00 10704.35
##  [145] 10902.35 10749.55 10715.35 10475.80 10498.70 10437.85 10295.50 10322.50
##  [153] 10293.20 10295.40 10308.10 10290.50 10254.80 10287.05 10279.55 10298.85
##  [161]  9944.30 10105.05 10054.90 10108.15 10209.40 10157.05 10101.85 10098.70
##  [169] 10152.05 10149.90 10171.90 10124.10 10326.75 10382.70 10346.10 10466.40
##  [177] 10466.75 11293.05 11652.95 11790.65 11578.95 11508.35 12119.50 12126.05
##  [185] 11989.40 11729.15 11569.70 11349.85 11363.00 11260.45 11499.65 11768.60
##  [193] 11329.40 11582.85 11693.80 11824.35 11967.40 11905.15 11987.45 12126.25
##  [201] 12199.70 12241.10 12355.25 12242.30 12115.80 12138.85 11881.40 11755.40
##  [209] 11639.70 11379.90 11207.90 10980.85 10988.40 11160.50 11107.05 11039.30
##  [217] 11016.65 10925.15 10801.40 11035.65 11292.65 11399.45 11576.85 11400.05
##  [225] 11334.55 11300.25 11455.85 11350.25 11486.25 11471.05 11229.65 11232.55
##  [233] 11277.05 11409.35 11358.75 11320.35 11349.95 11381.70 11348.85 11531.25
##  [241] 11442.50 11476.15 11481.80 11496.35 11447.00  9903.75  9895.00  9850.00
##  [249]  9784.95  9804.20  9978.45  9982.45  9995.65  9998.50  9999.30  9939.75
##  [257]  9896.85  9996.95  9962.00 10003.15  9987.95  9914.85  9921.30  9928.85
##  [265]  9908.80  9892.60  9919.60  9908.75  9898.60  9877.10  9938.50  9977.90
##  [273] 10002.65 10004.45 10118.80 10177.15 10129.85 10055.95 10032.35  9821.60
##  [281]  9917.15  9988.60 10112.05 10174.85 10086.85 10046.20 10371.20 10762.60
##  [289] 10950.85 11013.15 10668.50 10446.00 10320.30 10187.60 10506.20 10395.40
##  [297] 10294.90 10268.80 10364.70 10400.70 10295.30 10465.05 10399.00 10398.05
##  [305] 10701.00 10843.95 10833.55 10791.20 10754.35 10836.35 10675.80 10665.40
##  [313] 10719.35 10777.45 10757.75 10688.75 10696.70 10683.35 10698.65 10695.90
##  [321] 10572.35 10500.80 10556.55 10595.50 10228.25 10203.65 10260.40 10348.90
##  [329] 10353.30 10346.80 10424.30 10391.45 10389.00 10635.40 10559.95 10615.20
##  [337] 10521.80 10501.30 10915.35 10847.30 10759.80 10713.85 10927.85 10996.00
##  [345] 10896.80 10900.40 10985.55 10983.00 10969.60 10869.20 10735.60 10873.05
##  [353] 10944.40 10961.65 11099.05 11041.85 11045.45 10817.95 10520.50 10684.55
##  [361] 10787.60 10765.25 10717.95 10754.50 10818.35 10866.40 10714.85 10771.60
##  [369] 11047.15 10929.65 10986.80 10887.70 10900.10 10962.80 10921.90 10901.35
##  [377] 10861.55 10951.10 10997.35 10903.15 10767.95 10506.15 10506.70 10503.20
##  [385] 10554.95 10692.05 10747.20 10702.00 10704.35 10902.35 10749.55 10715.35
##  [393] 10475.80 10498.70 10437.85 10295.50 10322.50 10293.20 10295.40 10308.10
##  [401] 10290.50 10254.80 10287.05 10279.55 10298.85  9944.30 10105.05 10054.90
##  [409] 10108.15 10209.40 10157.05 10101.85 10098.70 10152.05 10149.90 10171.90
##  [417] 10124.10 10326.75 10382.70 10346.10 10466.40 10466.75 11293.05 11652.95
##  [425] 11790.65 11578.95 11508.35 12119.50 12126.05 11989.40 11729.15 11569.70
##  [433] 11349.85 11363.00 11260.45 11499.65 11768.60 11329.40 11582.85 11693.80
##  [441] 11824.35 11967.40 11905.15 11987.45 12126.25 12199.70 12241.10 12355.25
##  [449] 12242.30 12115.80 12138.85 11881.40 11755.40 11639.70 11379.90 11207.90
##  [457] 10980.85 10988.40 11160.50 11107.05 11039.30 11016.65 10925.15 10801.40
##  [465] 11035.65 11292.65 11399.45 11576.85 11400.05 11334.55 11300.25 11455.85
##  [473] 11350.25 11486.25 11471.05 11229.65 11232.55 11277.05 11409.35 11358.75
##  [481] 11320.35 11349.95 11381.70 11348.85 11531.25 11442.50 11476.15 11481.80
##  [489] 11496.35 11447.00  9903.75  9895.00  9850.00  9784.95  9804.20  9978.45
##  [497]  9982.45  9995.65  9998.50  9999.30  9939.75  9896.85  9996.95  9962.00
##  [505] 10003.15  9987.95  9914.85  9921.30  9928.85  9908.80  9892.60  9919.60
##  [513]  9908.75  9898.60  9877.10  9938.50  9977.90 10002.65 10004.45 10118.80
##  [521] 10177.15 10129.85 10055.95 10032.35  9821.60  9917.15  9988.60 10112.05
##  [529] 10174.85 10086.85 10046.20 10371.20 10762.60 10950.85 11013.15 10668.50
##  [537] 10446.00 10320.30 10187.60 10506.20 10395.40 10294.90 10268.80 10364.70
##  [545] 10400.70 10295.30 10465.05 10399.00 10398.05 10701.00 10843.95 10833.55
##  [553] 10791.20 10754.35 10836.35 10675.80 10665.40 10719.35 10777.45 10757.75
##  [561] 10688.75 10696.70 10683.35 10698.65 10695.90 10572.35 10500.80 10556.55
##  [569] 10595.50 10228.25 10203.65 10260.40 10348.90 10353.30 10346.80 10424.30
##  [577] 10391.45 10389.00 10635.40 10559.95 10615.20 10521.80 10501.30 10915.35
##  [585] 10847.30 10759.80 10713.85 10927.85 10996.00 10896.80 10900.40 10985.55
##  [593] 10983.00 10969.60 10869.20 10735.60 10873.05 10944.40 10961.65 11099.05
##  [601] 11041.85 11045.45 10817.95 10520.50 10684.55 10787.60 10765.25 10717.95
##  [609] 10754.50 10818.35 10866.40 10714.85 10771.60 11047.15 10929.65 10986.80
##  [617] 10887.70 10900.10 10962.80 10921.90 10901.35 10861.55 10951.10 10997.35
##  [625] 10903.15 10767.95 10506.15 10506.70 10503.20 10554.95 10692.05 10747.20
##  [633] 10702.00 10704.35 10902.35 10749.55 10715.35 10475.80 10498.70 10437.85
##  [641] 10295.50 10322.50 10293.20 10295.40 10308.10 10290.50 10254.80 10287.05
##  [649] 10279.55 10298.85  9944.30 10105.05 10054.90 10108.15 10209.40 10157.05
##  [657] 10101.85 10098.70 10152.05 10149.90 10171.90 10124.10 10326.75 10382.70
##  [665] 10346.10 10466.40 10466.75 11293.05 11652.95 11790.65 11578.95 11508.35
##  [673] 12119.50 12126.05 11989.40 11729.15 11569.70 11349.85 11363.00 11260.45
##  [681] 11499.65 11768.60 11329.40 11582.85 11693.80 11824.35 11967.40 11905.15
##  [689] 11987.45 12126.25 12199.70 12241.10 12355.25 12242.30 12115.80 12138.85
##  [697] 11881.40 11755.40 11639.70 11379.90 11207.90 10980.85 10988.40 11160.50
##  [705] 11107.05 11039.30 11016.65 10925.15 10801.40 11035.65 11292.65 11399.45
##  [713] 11576.85 11400.05 11334.55 11300.25 11455.85 11350.25 11486.25 11471.05
##  [721] 11229.65 11232.55 11277.05 11409.35 11358.75 11320.35 11349.95 11381.70
##  [729] 11348.85 11531.25 11442.50 11476.15 11481.80 11496.35 11447.00  9903.75
##  [737]  9895.00  9850.00  9784.95  9804.20  9978.45  9982.45  9995.65  9998.50
##  [745]  9999.30  9939.75  9896.85  9996.95  9962.00 10003.15  9987.95  9914.85
##  [753]  9921.30  9928.85  9908.80  9892.60  9919.60  9908.75  9898.60  9877.10
##  [761]  9938.50  9977.90 10002.65 10004.45 10118.80 10177.15 10129.85 10055.95
##  [769] 10032.35  9821.60  9917.15  9988.60 10112.05 10174.85 10086.85 10046.20
##  [777] 10371.20 10762.60 10950.85 11013.15 10668.50 10446.00 10320.30 10187.60
##  [785] 10506.20 10395.40 10294.90 10268.80 10364.70 10400.70 10295.30 10465.05
##  [793] 10399.00 10398.05 10701.00 10843.95 10833.55 10791.20 10754.35 10836.35
##  [801] 10675.80 10665.40 10719.35 10777.45 10757.75 10688.75 10696.70 10683.35
##  [809] 10698.65 10695.90 10572.35 10500.80 10556.55 10595.50 10228.25 10203.65
##  [817] 10260.40 10348.90 10353.30 10346.80 10424.30 10391.45 10389.00 10635.40
##  [825] 10559.95 10615.20 10521.80 10501.30 10915.35 10847.30 10759.80 10713.85
##  [833] 10927.85 10996.00 10896.80 10900.40 10985.55 10983.00 10969.60 10869.20
##  [841] 10735.60 10873.05 10944.40 10961.65 11099.05 11041.85 11045.45 10817.95
##  [849] 10520.50 10684.55 10787.60 10765.25 10717.95 10754.50 10818.35 10866.40
##  [857] 10714.85 10771.60 11047.15 10929.65 10986.80 10887.70 10900.10 10962.80
##  [865] 10921.90 10901.35 10861.55 10951.10 10997.35 10903.15 10767.95 10506.15
##  [873] 10506.70 10503.20 10554.95 10692.05 10747.20 10702.00 10704.35 10902.35
##  [881] 10749.55 10715.35 10475.80 10498.70 10437.85 10295.50 10322.50 10293.20
##  [889] 10295.40 10308.10 10290.50 10254.80 10287.05 10279.55 10298.85  9944.30
##  [897] 10105.05 10054.90 10108.15 10209.40 10157.05 10101.85 10098.70 10152.05
##  [905] 10149.90 10171.90 10124.10 10326.75 10382.70 10346.10 10466.40 10466.75
##  [913] 11293.05 11652.95 11790.65 11578.95 11508.35 12119.50 12126.05 11989.40
##  [921] 11729.15 11569.70 11349.85 11363.00 11260.45 11499.65 11768.60 11329.40
##  [929] 11582.85 11693.80 11824.35 11967.40 11905.15 11987.45 12126.25 12199.70
##  [937] 12241.10 12355.25 12242.30 12115.80 12138.85 11881.40 11755.40 11639.70
##  [945] 11379.90 11207.90 10980.85 10988.40 11160.50 11107.05 11039.30 11016.65
##  [953] 10925.15 10801.40 11035.65 11292.65 11399.45 11576.85 11400.05 11334.55
##  [961] 11300.25 11455.85 11350.25 11486.25 11471.05 11229.65 11232.55 11277.05
##  [969] 11409.35 11358.75 11320.35 11349.95 11381.70 11348.85 11531.25 11442.50
##  [977] 11476.15 11481.80 11496.35 11447.00  9903.75  9895.00  9850.00  9784.95
##  [985]  9804.20  9978.45  9982.45  9995.65  9998.50  9999.30  9939.75  9896.85
##  [993]  9996.95  9962.00 10003.15  9987.95  9914.85  9921.30  9928.85  9908.80
## [1001]  9892.60  9919.60  9908.75  9898.60  9877.10  9938.50  9977.90 10002.65
## [1009] 10004.45 10118.80 10177.15 10129.85 10055.95 10032.35  9821.60  9917.15
## [1017]  9988.60 10112.05 10174.85 10086.85 10046.20 10371.20 10762.60 10950.85
## [1025] 11013.15 10668.50 10446.00 10320.30 10187.60 10506.20 10395.40 10294.90
## [1033] 10268.80 10364.70 10400.70 10295.30 10465.05 10399.00 10398.05 10701.00
## [1041] 10843.95 10833.55 10791.20 10754.35 10836.35 10675.80 10665.40 10719.35
## [1049] 10777.45 10757.75 10688.75 10696.70 10683.35 10698.65 10695.90 10572.35
## [1057] 10500.80 10556.55 10595.50 10228.25 10203.65 10260.40 10348.90 10353.30
## [1065] 10346.80 10424.30 10391.45 10389.00 10635.40 10559.95 10615.20 10521.80
## [1073] 10501.30 10915.35 10847.30 10759.80 10713.85 10927.85 10996.00 10896.80
## [1081] 10900.40 10985.55 10983.00 10969.60 10869.20 10735.60 10873.05 10944.40
## [1089] 10961.65 11099.05 11041.85 11045.45 10817.95 10520.50 10684.55 10787.60
## [1097] 10765.25 10717.95 10754.50 10818.35 10866.40 10714.85 10771.60 11047.15
## [1105] 10929.65 10986.80 10887.70 10900.10 10962.80 10921.90 10901.35 10861.55
## [1113] 10951.10 10997.35 10903.15 10767.95 10506.15 10506.70 10503.20 10554.95
## [1121] 10692.05 10747.20 10702.00 10704.35 10902.35 10749.55 10715.35 10475.80
## [1129] 10498.70 10437.85 10295.50 10322.50 10293.20 10295.40 10308.10 10290.50
## [1137] 10254.80 10287.05 10279.55 10298.85  9944.30 10105.05 10054.90 10108.15
## [1145] 10209.40 10157.05 10101.85 10098.70 10152.05 10149.90 10171.90 10124.10
## [1153] 10326.75 10382.70 10346.10 10466.40 10466.75 11293.05 11652.95 11790.65
## [1161] 11578.95 11508.35 12119.50 12126.05 11989.40 11729.15 11569.70 11349.85
## [1169] 11363.00 11260.45 11499.65 11768.60 11329.40 11582.85 11693.80 11824.35
## [1177] 11967.40 11905.15 11987.45 12126.25 12199.70 12241.10 12355.25 12242.30
## [1185] 12115.80 12138.85 11881.40 11755.40 11639.70 11379.90 11207.90 10980.85
## [1193] 10988.40 11160.50 11107.05 11039.30 11016.65 10925.15 10801.40 11035.65
## [1201] 11292.65 11399.45 11576.85 11400.05 11334.55 11300.25 11455.85 11350.25
## [1209] 11486.25 11471.05 11229.65 11232.55 11277.05 11409.35 11358.75 11320.35
## [1217] 11349.95 11381.70 11348.85 11531.25 11442.50 11476.15 11481.80 11496.35
## [1225] 11447.00  9903.75  9895.00  9850.00  9784.95  9804.20  9978.45  9982.45
## [1233]  9995.65  9998.50  9999.30  9939.75  9896.85  9996.95  9962.00 10003.15
## [1241]  9987.95  9914.85  9921.30  9928.85  9908.80  9892.60  9919.60  9908.75
## [1249]  9898.60  9877.10  9938.50  9977.90 10002.65 10004.45 10118.80 10177.15
## [1257] 10129.85 10055.95 10032.35  9821.60  9917.15  9988.60 10112.05 10174.85
## [1265] 10086.85 10046.20 10371.20 10762.60 10950.85 11013.15 10668.50 10446.00
## [1273] 10320.30 10187.60 10506.20 10395.40 10294.90 10268.80 10364.70 10400.70
## [1281] 10295.30 10465.05 10399.00 10398.05 10701.00 10843.95 10833.55 10791.20
## [1289] 10754.35 10836.35 10675.80 10665.40 10719.35 10777.45 10757.75 10688.75
## [1297] 10696.70 10683.35 10698.65 10695.90 10572.35 10500.80 10556.55 10595.50
## [1305] 10228.25 10203.65 10260.40 10348.90 10353.30 10346.80 10424.30 10391.45
## [1313] 10389.00 10635.40 10559.95 10615.20 10521.80 10501.30 10915.35 10847.30
## [1321] 10759.80 10713.85 10927.85 10996.00 10896.80 10900.40 10985.55 10983.00
## [1329] 10969.60 10869.20 10735.60 10873.05 10944.40 10961.65 11099.05 11041.85
## [1337] 11045.45 10817.95 10520.50 10684.55 10787.60 10765.25 10717.95 10754.50
## [1345] 10818.35 10866.40 10714.85 10771.60 11047.15 10929.65 10986.80 10887.70
## [1353] 10900.10 10962.80 10921.90 10901.35 10861.55 10951.10 10997.35 10903.15
## [1361] 10767.95 10506.15 10506.70 10503.20 10554.95 10692.05 10747.20 10702.00
## [1369] 10704.35 10902.35 10749.55 10715.35 10475.80 10498.70 10437.85 10295.50
## [1377] 10322.50 10293.20 10295.40 10308.10 10290.50 10254.80 10287.05 10279.55
## [1385] 10298.85  9944.30 10105.05 10054.90 10108.15 10209.40 10157.05 10101.85
## [1393] 10098.70 10152.05 10149.90 10171.90 10124.10 10326.75 10382.70 10346.10
## [1401] 10466.40 10466.75 11293.05 11652.95 11790.65 11578.95 11508.35 12119.50
## [1409] 12126.05 11989.40 11729.15 11569.70 11349.85 11363.00 11260.45 11499.65
## [1417] 11768.60 11329.40 11582.85 11693.80 11824.35 11967.40 11905.15 11987.45
## [1425] 12126.25 12199.70 12241.10 12355.25 12242.30 12115.80 12138.85 11881.40
## [1433] 11755.40 11639.70 11379.90 11207.90 10980.85 10988.40 11160.50 11107.05
## [1441] 11039.30 11016.65 10925.15 10801.40 11035.65 11292.65 11399.45 11576.85
## [1449] 11400.05 11334.55 11300.25 11455.85 11350.25 11486.25 11471.05 11229.65
## [1457] 11232.55 11277.05 11409.35 11358.75 11320.35 11349.95 11381.70 11348.85
## [1465] 11531.25 11442.50 11476.15 11481.80 11496.35 11447.00  9903.75  9895.00
## [1473]  9850.00  9784.95  9804.20  9978.45  9982.45  9995.65  9998.50  9999.30
## [1481]  9939.75  9896.85  9996.95  9962.00 10003.15  9987.95  9914.85  9921.30
## [1489]  9928.85  9908.80  9892.60  9919.60  9908.75  9898.60  9877.10  9938.50
## [1497]  9977.90 10002.65 10004.45 10118.80 10177.15 10129.85 10055.95 10032.35
## [1505]  9821.60  9917.15  9988.60 10112.05 10174.85 10086.85 10046.20 10371.20
## [1513] 10762.60 10950.85 11013.15 10668.50 10446.00 10320.30 10187.60 10506.20
## [1521] 10395.40 10294.90 10268.80 10364.70 10400.70 10295.30 10465.05 10399.00
## [1529] 10398.05 10701.00 10843.95 10833.55 10791.20 10754.35 10836.35 10675.80
## [1537] 10665.40 10719.35 10777.45 10757.75 10688.75 10696.70 10683.35 10698.65
## [1545] 10695.90 10572.35 10500.80 10556.55 10595.50 10228.25 10203.65 10260.40
## [1553] 10348.90 10353.30 10346.80 10424.30 10391.45 10389.00 10635.40 10559.95
## [1561] 10615.20 10521.80 10501.30 10915.35 10847.30 10759.80 10713.85 10927.85
## [1569] 10996.00 10896.80 10900.40 10985.55 10983.00 10969.60 10869.20 10735.60
## [1577] 10873.05 10944.40 10961.65 11099.05 11041.85 11045.45 10817.95 10520.50
## [1585] 10684.55 10787.60 10765.25 10717.95 10754.50 10818.35 10866.40 10714.85
## [1593] 10771.60 11047.15 10929.65 10986.80 10887.70 10900.10 10962.80 10921.90
## [1601] 10901.35 10861.55 10951.10 10997.35 10903.15 10767.95 10506.15 10506.70
## [1609] 10503.20 10554.95 10692.05 10747.20 10702.00 10704.35 10902.35 10749.55
## [1617] 10715.35 10475.80 10498.70 10437.85 10295.50 10322.50 10293.20 10295.40
## [1625] 10308.10 10290.50 10254.80 10287.05 10279.55 10298.85  9944.30 10105.05
## [1633] 10054.90 10108.15 10209.40 10157.05 10101.85 10098.70 10152.05 10149.90
## [1641] 10171.90 10124.10 10326.75 10382.70 10346.10 10466.40 10466.75 11293.05
## [1649] 11652.95 11790.65 11578.95 11508.35 12119.50 12126.05 11989.40 11729.15
## [1657] 11569.70 11349.85 11363.00 11260.45 11499.65 11768.60 11329.40 11582.85
## [1665] 11693.80 11824.35 11967.40 11905.15 11987.45 12126.25 12199.70 12241.10
## [1673] 12355.25 12242.30 12115.80 12138.85 11881.40 11755.40 11639.70 11379.90
## [1681] 11207.90 10980.85 10988.40 11160.50 11107.05 11039.30 11016.65 10925.15
## [1689] 10801.40 11035.65 11292.65 11399.45 11576.85 11400.05 11334.55 11300.25
## [1697] 11455.85 11350.25 11486.25 11471.05 11229.65 11232.55 11277.05 11409.35
## [1705] 11358.75 11320.35 11349.95 11381.70 11348.85 11531.25 11442.50 11476.15
## [1713] 11481.80 11496.35 11447.00  9903.75  9895.00  9850.00  9784.95  9804.20
## [1721]  9978.45  9982.45  9995.65  9998.50  9999.30  9939.75  9896.85  9996.95
## [1729]  9962.00 10003.15  9987.95  9914.85  9921.30  9928.85  9908.80  9892.60
## [1737]  9919.60  9908.75  9898.60  9877.10  9938.50  9977.90 10002.65 10004.45
## [1745] 10118.80 10177.15 10129.85 10055.95 10032.35  9821.60  9917.15  9988.60
## [1753] 10112.05 10174.85 10086.85 10046.20 10371.20 10762.60 10950.85 11013.15
## [1761] 10668.50 10446.00 10320.30 10187.60 10506.20 10395.40 10294.90 10268.80
## [1769] 10364.70 10400.70 10295.30 10465.05 10399.00 10398.05 10701.00 10843.95
## [1777] 10833.55 10791.20 10754.35 10836.35 10675.80 10665.40 10719.35 10777.45
## [1785] 10757.75 10688.75 10696.70 10683.35 10698.65 10695.90 10572.35 10500.80
## [1793] 10556.55 10595.50 10228.25 10203.65 10260.40 10348.90 10353.30 10346.80
## [1801] 10424.30 10391.45 10389.00 10635.40 10559.95 10615.20 10521.80 10501.30
## [1809] 10915.35 10847.30 10759.80 10713.85 10927.85 10996.00 10896.80 10900.40
## [1817] 10985.55 10983.00 10969.60 10869.20 10735.60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is.ts</a:t>
            </a:r>
            <a:r>
              <a:rPr sz="1800">
                <a:latin typeface="Courier"/>
              </a:rPr>
              <a:t>(y)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TRUE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(y)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[1:1821] from 17897 to 18261: 9904 9895 9850 9785 9804 ...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##Fit with HoltWinters</a:t>
            </a:r>
            <a:br/>
            <a:r>
              <a:rPr sz="1800">
                <a:latin typeface="Courier"/>
              </a:rPr>
              <a:t>rel_hw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HoltWinters</a:t>
            </a:r>
            <a:r>
              <a:rPr sz="1800">
                <a:latin typeface="Courier"/>
              </a:rPr>
              <a:t>(y, </a:t>
            </a:r>
            <a:r>
              <a:rPr sz="1800">
                <a:solidFill>
                  <a:srgbClr val="902000"/>
                </a:solidFill>
                <a:latin typeface="Courier"/>
              </a:rPr>
              <a:t>seasonal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"mult"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rel_hw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Holt-Winters exponential smoothing with trend and multiplicative seasonal component.
## 
## Call:
## HoltWinters(x = y, seasonal = "mult")
## 
## Smoothing parameters:
##  alpha: 1
##  beta : 0.002521912
##  gamma: 0
## 
## Coefficients:
##             [,1]
## a  10650.1422160
## b      0.1295598
## s1     1.0041003
## s2     1.0013849
## s3     0.9931492
## s4     0.9933415
## s5     1.0080241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pred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(rel_hw,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prediction.interval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(rel_hw, pred)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up_5_Assignment_files/figure-pptx/unnamed-chunk-2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Loading</a:t>
            </a:r>
            <a:r>
              <a:rPr/>
              <a:t> </a:t>
            </a:r>
            <a:r>
              <a:rPr/>
              <a:t>libraries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Registered S3 method overwritten by 'quantmod':
##   method            from
##   as.zoo.data.frame zoo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OUT OF SAMPLE Forecast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For ARIMA</a:t>
            </a:r>
            <a:br/>
            <a:r>
              <a:rPr sz="1800">
                <a:latin typeface="Courier"/>
              </a:rPr>
              <a:t>hold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window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ts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Close), </a:t>
            </a:r>
            <a:r>
              <a:rPr sz="1800">
                <a:solidFill>
                  <a:srgbClr val="902000"/>
                </a:solidFill>
                <a:latin typeface="Courier"/>
              </a:rPr>
              <a:t>start=</a:t>
            </a:r>
            <a:r>
              <a:rPr sz="1800">
                <a:solidFill>
                  <a:srgbClr val="40A070"/>
                </a:solidFill>
                <a:latin typeface="Courier"/>
              </a:rPr>
              <a:t>241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fit1_no_holdout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Arima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ts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Close[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241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245</a:t>
            </a:r>
            <a:r>
              <a:rPr sz="1800">
                <a:latin typeface="Courier"/>
              </a:rPr>
              <a:t>)]), </a:t>
            </a:r>
            <a:r>
              <a:rPr sz="1800">
                <a:solidFill>
                  <a:srgbClr val="902000"/>
                </a:solidFill>
                <a:latin typeface="Courier"/>
              </a:rPr>
              <a:t>order=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),  </a:t>
            </a:r>
            <a:r>
              <a:rPr sz="1800">
                <a:solidFill>
                  <a:srgbClr val="902000"/>
                </a:solidFill>
                <a:latin typeface="Courier"/>
              </a:rPr>
              <a:t>seasonal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order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period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fit1_fcast_no_holdout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forecast</a:t>
            </a:r>
            <a:r>
              <a:rPr sz="1800">
                <a:latin typeface="Courier"/>
              </a:rPr>
              <a:t>(fit1_no_holdout,</a:t>
            </a:r>
            <a:r>
              <a:rPr sz="1800">
                <a:solidFill>
                  <a:srgbClr val="902000"/>
                </a:solidFill>
                <a:latin typeface="Courier"/>
              </a:rPr>
              <a:t>h=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(fit1_fcast_no_holdout, </a:t>
            </a:r>
            <a:r>
              <a:rPr sz="1800">
                <a:solidFill>
                  <a:srgbClr val="902000"/>
                </a:solidFill>
                <a:latin typeface="Courier"/>
              </a:rPr>
              <a:t>main=</a:t>
            </a:r>
            <a:r>
              <a:rPr sz="1800">
                <a:solidFill>
                  <a:srgbClr val="4070A0"/>
                </a:solidFill>
                <a:latin typeface="Courier"/>
              </a:rPr>
              <a:t>" 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lines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ts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Close))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up_5_Assignme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(fit1_fcast_no_holdout)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Forecast method: ARIMA(1,0,1)(4,1,0)[5]
## 
## Model Information:
## Series: ts(df$Close[-c(241:245)]) 
## ARIMA(1,0,1)(4,1,0)[5] 
## 
## Coefficients:
##          ar1     ma1     sar1     sar2     sar3     sar4
##       0.8829  0.1997  -0.4533  -0.5095  -0.3277  -0.1940
## s.e.  0.0359  0.0730   0.0690   0.0697   0.0693   0.0657
## 
## sigma^2 estimated as 23311:  log likelihood=-1514.27
## AIC=3042.55   AICc=3043.04   BIC=3066.77
## 
## Error measures:
##                    ME     RMSE      MAE        MPE      MAPE     MASE
## Training set 8.698701 149.1397 107.0502 0.07252796 0.9869897 1.079239
##                     ACF1
## Training set 0.003540183
## 
## Forecasts:
##     Point Forecast    Lo 80    Hi 80    Lo 95    Hi 95
## 241       11550.76 11355.09 11746.42 11251.51 11850.00
## 242       11571.31 11282.94 11859.69 11130.29 12012.34
## 243       11543.24 11199.53 11886.96 11017.58 12068.91
## 244       11468.72 11087.40 11850.04 10885.55 12051.90
## 245       11582.06 11173.83 11990.30 10957.72 12206.41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For SES</a:t>
            </a:r>
            <a:br/>
            <a:r>
              <a:rPr sz="1800">
                <a:latin typeface="Courier"/>
              </a:rPr>
              <a:t>hold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window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ts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Close), </a:t>
            </a:r>
            <a:r>
              <a:rPr sz="1800">
                <a:solidFill>
                  <a:srgbClr val="902000"/>
                </a:solidFill>
                <a:latin typeface="Courier"/>
              </a:rPr>
              <a:t>start=</a:t>
            </a:r>
            <a:r>
              <a:rPr sz="1800">
                <a:solidFill>
                  <a:srgbClr val="40A070"/>
                </a:solidFill>
                <a:latin typeface="Courier"/>
              </a:rPr>
              <a:t>241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fit1_no_holdout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ses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ts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Close[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241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245</a:t>
            </a:r>
            <a:r>
              <a:rPr sz="1800">
                <a:latin typeface="Courier"/>
              </a:rPr>
              <a:t>)]))</a:t>
            </a:r>
            <a:br/>
            <a:r>
              <a:rPr sz="1800">
                <a:latin typeface="Courier"/>
              </a:rPr>
              <a:t>fit1_fcast_no_holdout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forecast</a:t>
            </a:r>
            <a:r>
              <a:rPr sz="1800">
                <a:latin typeface="Courier"/>
              </a:rPr>
              <a:t>(fit1_no_holdout,</a:t>
            </a:r>
            <a:r>
              <a:rPr sz="1800">
                <a:solidFill>
                  <a:srgbClr val="902000"/>
                </a:solidFill>
                <a:latin typeface="Courier"/>
              </a:rPr>
              <a:t>h=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(fit1_fcast_no_holdout, </a:t>
            </a:r>
            <a:r>
              <a:rPr sz="1800">
                <a:solidFill>
                  <a:srgbClr val="902000"/>
                </a:solidFill>
                <a:latin typeface="Courier"/>
              </a:rPr>
              <a:t>main=</a:t>
            </a:r>
            <a:r>
              <a:rPr sz="1800">
                <a:solidFill>
                  <a:srgbClr val="4070A0"/>
                </a:solidFill>
                <a:latin typeface="Courier"/>
              </a:rPr>
              <a:t>" 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lines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ts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Close))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up_5_Assignment_files/figure-pptx/unnamed-chunk-3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(fit1_fcast_no_holdout)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Forecast method: Simple exponential smoothing
## 
## Model Information:
## Simple exponential smoothing 
## 
## Call:
##  ses(y = ts(df$Close[-c(241:245)])) 
## 
##   Smoothing parameters:
##     alpha = 0.9999 
## 
##   Initial states:
##     l = 9917.9666 
## 
##   sigma:  145.9803
## 
##      AIC     AICc      BIC 
## 3711.411 3711.513 3721.853 
## 
## Error measures:
##                    ME     RMSE      MAE        MPE      MAPE      MASE
## Training set 6.722611 145.3707 98.83741 0.05400645 0.9073021 0.9964415
##                   ACF1
## Training set 0.1205099
## 
## Forecasts:
##     Point Forecast    Lo 80    Hi 80    Lo 95    Hi 95
## 241       11531.23 11344.15 11718.31 11245.12 11817.35
## 242       11531.23 11266.67 11795.79 11126.62 11935.84
## 243       11531.23 11207.22 11855.24 11035.70 12026.77
## 244       11531.23 11157.10 11905.37 10959.04 12103.42
## 245       11531.23 11112.94 11949.52 10891.51 12170.96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For HOLT</a:t>
            </a:r>
            <a:br/>
            <a:r>
              <a:rPr sz="1800">
                <a:latin typeface="Courier"/>
              </a:rPr>
              <a:t>hold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window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ts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Close), </a:t>
            </a:r>
            <a:r>
              <a:rPr sz="1800">
                <a:solidFill>
                  <a:srgbClr val="902000"/>
                </a:solidFill>
                <a:latin typeface="Courier"/>
              </a:rPr>
              <a:t>start=</a:t>
            </a:r>
            <a:r>
              <a:rPr sz="1800">
                <a:solidFill>
                  <a:srgbClr val="40A070"/>
                </a:solidFill>
                <a:latin typeface="Courier"/>
              </a:rPr>
              <a:t>241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fit1_no_holdout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holt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ts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Close[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241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245</a:t>
            </a:r>
            <a:r>
              <a:rPr sz="1800">
                <a:latin typeface="Courier"/>
              </a:rPr>
              <a:t>)]))</a:t>
            </a:r>
            <a:br/>
            <a:r>
              <a:rPr sz="1800">
                <a:latin typeface="Courier"/>
              </a:rPr>
              <a:t>fit1_fcast_no_holdout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forecast</a:t>
            </a:r>
            <a:r>
              <a:rPr sz="1800">
                <a:latin typeface="Courier"/>
              </a:rPr>
              <a:t>(fit1_no_holdout,</a:t>
            </a:r>
            <a:r>
              <a:rPr sz="1800">
                <a:solidFill>
                  <a:srgbClr val="902000"/>
                </a:solidFill>
                <a:latin typeface="Courier"/>
              </a:rPr>
              <a:t>h=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(fit1_fcast_no_holdout, </a:t>
            </a:r>
            <a:r>
              <a:rPr sz="1800">
                <a:solidFill>
                  <a:srgbClr val="902000"/>
                </a:solidFill>
                <a:latin typeface="Courier"/>
              </a:rPr>
              <a:t>main=</a:t>
            </a:r>
            <a:r>
              <a:rPr sz="1800">
                <a:solidFill>
                  <a:srgbClr val="4070A0"/>
                </a:solidFill>
                <a:latin typeface="Courier"/>
              </a:rPr>
              <a:t>" 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lines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ts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Close))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up_5_Assignment_files/figure-pptx/unnamed-chunk-3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(fit1_fcast_no_holdout)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Forecast method: Holt's method
## 
## Model Information:
## Holt's method 
## 
## Call:
##  holt(y = ts(df$Close[-c(241:245)])) 
## 
##   Smoothing parameters:
##     alpha = 0.9989 
##     beta  = 0.0001 
## 
##   Initial states:
##     l = 9885.2429 
##     b = 7.0074 
## 
##   sigma:  146.4616
## 
##      AIC     AICc      BIC 
## 3714.966 3715.222 3732.369 
## 
## Error measures:
##                      ME     RMSE      MAE         MPE      MAPE    MASE
## Training set -0.1505809 145.2359 99.33422 -0.01010877 0.9123759 1.00145
##                   ACF1
## Training set 0.1213388
## 
## Forecasts:
##     Point Forecast    Lo 80    Hi 80    Lo 95    Hi 95
## 241       11538.06 11350.36 11725.76 11251.00 11825.12
## 242       11545.06 11279.75 11810.37 11139.30 11950.82
## 243       11552.07 11227.17 11876.96 11055.18 12048.95
## 244       11559.07 11183.93 11934.21 10985.34 12132.80
## 245       11566.07 11146.66 11985.49 10924.63 12207.52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For HOLT Winter</a:t>
            </a:r>
            <a:br/>
            <a:r>
              <a:rPr sz="1800">
                <a:latin typeface="Courier"/>
              </a:rPr>
              <a:t>hold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window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ts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Close), </a:t>
            </a:r>
            <a:r>
              <a:rPr sz="1800">
                <a:solidFill>
                  <a:srgbClr val="902000"/>
                </a:solidFill>
                <a:latin typeface="Courier"/>
              </a:rPr>
              <a:t>start=</a:t>
            </a:r>
            <a:r>
              <a:rPr sz="1800">
                <a:solidFill>
                  <a:srgbClr val="40A070"/>
                </a:solidFill>
                <a:latin typeface="Courier"/>
              </a:rPr>
              <a:t>241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y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ts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data.matrix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Close), </a:t>
            </a:r>
            <a:r>
              <a:rPr sz="1800">
                <a:solidFill>
                  <a:srgbClr val="902000"/>
                </a:solidFill>
                <a:latin typeface="Courier"/>
              </a:rPr>
              <a:t>start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as.Date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"2019-01-01"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end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as.Date</a:t>
            </a:r>
            <a:r>
              <a:rPr sz="1800">
                <a:latin typeface="Courier"/>
              </a:rPr>
              <a:t> (</a:t>
            </a:r>
            <a:r>
              <a:rPr sz="1800">
                <a:solidFill>
                  <a:srgbClr val="4070A0"/>
                </a:solidFill>
                <a:latin typeface="Courier"/>
              </a:rPr>
              <a:t>"2019-12-26"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frequency=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fit1_no_holdout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HoltWinters</a:t>
            </a:r>
            <a:r>
              <a:rPr sz="1800">
                <a:latin typeface="Courier"/>
              </a:rPr>
              <a:t>(y, </a:t>
            </a:r>
            <a:r>
              <a:rPr sz="1800">
                <a:solidFill>
                  <a:srgbClr val="902000"/>
                </a:solidFill>
                <a:latin typeface="Courier"/>
              </a:rPr>
              <a:t>seasonal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"mult"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 in HoltWinters(y, seasonal = "mult"): optimization difficulties: ERROR:
## ABNORMAL_TERMINATION_IN_LNSRCH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fit1_fcast_no_holdout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forecast</a:t>
            </a:r>
            <a:r>
              <a:rPr sz="1800">
                <a:latin typeface="Courier"/>
              </a:rPr>
              <a:t>(fit1_no_holdout,</a:t>
            </a:r>
            <a:r>
              <a:rPr sz="1800">
                <a:solidFill>
                  <a:srgbClr val="902000"/>
                </a:solidFill>
                <a:latin typeface="Courier"/>
              </a:rPr>
              <a:t>h=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(fit1_fcast_no_holdout, </a:t>
            </a:r>
            <a:r>
              <a:rPr sz="1800">
                <a:solidFill>
                  <a:srgbClr val="902000"/>
                </a:solidFill>
                <a:latin typeface="Courier"/>
              </a:rPr>
              <a:t>main=</a:t>
            </a:r>
            <a:r>
              <a:rPr sz="1800">
                <a:solidFill>
                  <a:srgbClr val="4070A0"/>
                </a:solidFill>
                <a:latin typeface="Courier"/>
              </a:rPr>
              <a:t>" 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lines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ts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Close))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up_5_Assignment_files/figure-pptx/unnamed-chunk-3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(fit1_fcast_no_holdout)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Forecast method: HoltWinters
## 
## Model Information:
## Holt-Winters exponential smoothing with trend and multiplicative seasonal component.
## 
## Call:
## HoltWinters(x = y, seasonal = "mult")
## 
## Smoothing parameters:
##  alpha: 1
##  beta : 0.002551137
##  gamma: 0
## 
## Coefficients:
##             [,1]
## a  10122.4266573
## b     -1.2258295
## s1     1.0041003
## s2     1.0013849
## s3     0.9931492
## s4     0.9933415
## s5     1.0080241
## 
## Error measures:
##                    ME     RMSE     MAE         MPE     MAPE      MASE
## Training set -7.08693 206.5953 134.375 -0.07945612 1.245765 0.5230799
##                    ACF1
## Training set 0.06624685
## 
## Forecasts:
##          Point Forecast    Lo 80    Hi 80    Lo 95    Hi 95
## 18256.20       10162.70 9898.021 10427.38 9757.907 10567.50
## 18256.40       10133.99 9759.705 10508.27 9561.570 10706.41
## 18256.60       10049.43 9592.751 10506.10 9351.002 10747.85
## 18256.80       10050.16 9521.239 10579.07 9241.247 10859.06
## 18257.00       10197.47 9617.021 10777.92 9309.749 11085.19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ARIMA</a:t>
            </a:r>
            <a:r>
              <a:rPr/>
              <a:t> </a:t>
            </a:r>
            <a:r>
              <a:rPr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(df)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'data.frame':    245 obs. of  2 variables:
##  $ Date       : chr  "01-Jan-19" "02-Jan-19" "03-Jan-19" "04-Jan-19" ...
##  $ Close.Price: num  9904 9895 9850 9785 9804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is.na</a:t>
            </a:r>
            <a:r>
              <a:rPr sz="1800">
                <a:latin typeface="Courier"/>
              </a:rPr>
              <a:t>(df))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nrow</a:t>
            </a:r>
            <a:r>
              <a:rPr sz="1800">
                <a:latin typeface="Courier"/>
              </a:rPr>
              <a:t>(df)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245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#Plots: Graphs, ACF and PACF-------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##Identification: TREND: Level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tsdisplay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Close, </a:t>
            </a:r>
            <a:r>
              <a:rPr sz="1800">
                <a:solidFill>
                  <a:srgbClr val="902000"/>
                </a:solidFill>
                <a:latin typeface="Courier"/>
              </a:rPr>
              <a:t>lag=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   </a:t>
            </a:r>
            <a:r>
              <a:rPr sz="1800" i="1">
                <a:solidFill>
                  <a:srgbClr val="60A0B0"/>
                </a:solidFill>
                <a:latin typeface="Courier"/>
              </a:rPr>
              <a:t>#Graph, ACF, PACF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up_5_Assignmen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##Unit Root Tests: Trend -----------</a:t>
            </a:r>
            <a:br/>
            <a:r>
              <a:rPr sz="1800">
                <a:latin typeface="Courier"/>
              </a:rPr>
              <a:t>k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trunc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Close)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  </a:t>
            </a:r>
            <a:r>
              <a:rPr sz="1800" i="1">
                <a:solidFill>
                  <a:srgbClr val="60A0B0"/>
                </a:solidFill>
                <a:latin typeface="Courier"/>
              </a:rPr>
              <a:t>#k= number of lags</a:t>
            </a:r>
            <a:br/>
            <a:r>
              <a:rPr sz="1800">
                <a:latin typeface="Courier"/>
              </a:rPr>
              <a:t>k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6.2488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adf.test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Close, 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alternative=</a:t>
            </a:r>
            <a:r>
              <a:rPr sz="1800">
                <a:solidFill>
                  <a:srgbClr val="4070A0"/>
                </a:solidFill>
                <a:latin typeface="Courier"/>
              </a:rPr>
              <a:t>"stationary"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k=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  </a:t>
            </a:r>
            <a:r>
              <a:rPr sz="1800" i="1">
                <a:solidFill>
                  <a:srgbClr val="60A0B0"/>
                </a:solidFill>
                <a:latin typeface="Courier"/>
              </a:rPr>
              <a:t>#Trend Non-stationarity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Augmented Dickey-Fuller Test
## 
## data:  df$Close
## Dickey-Fuller = -3.2543, Lag order = 6, p-value = 0.07941
## alternative hypothesis: stationary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adf.test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Close, 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alternative=</a:t>
            </a:r>
            <a:r>
              <a:rPr sz="1800">
                <a:solidFill>
                  <a:srgbClr val="4070A0"/>
                </a:solidFill>
                <a:latin typeface="Courier"/>
              </a:rPr>
              <a:t>"stationary"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k=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Augmented Dickey-Fuller Test
## 
## data:  df$Close
## Dickey-Fuller = -2.4947, Lag order = 12, p-value = 0.3677
## alternative hypothesis: stationary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##Identification: First Difference/Trend Differencing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tsdisplay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diff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Close,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lag=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   </a:t>
            </a:r>
            <a:r>
              <a:rPr sz="1800" i="1">
                <a:solidFill>
                  <a:srgbClr val="60A0B0"/>
                </a:solidFill>
                <a:latin typeface="Courier"/>
              </a:rPr>
              <a:t>#Graph, ACF, PACF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up_5_Assignment_files/figure-pptx/unnamed-chunk-1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k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trunc</a:t>
            </a:r>
            <a:r>
              <a:rPr sz="1800">
                <a:latin typeface="Courier"/>
              </a:rPr>
              <a:t>((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diff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Close,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))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k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adf.test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diff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Close,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alternative=</a:t>
            </a:r>
            <a:r>
              <a:rPr sz="1800">
                <a:solidFill>
                  <a:srgbClr val="4070A0"/>
                </a:solidFill>
                <a:latin typeface="Courier"/>
              </a:rPr>
              <a:t>"stationary"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k=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 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 in adf.test(diff(df$Close, 1), alternative = "stationary", k = 6): p-
## value smaller than printed p-value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Augmented Dickey-Fuller Test
## 
## data:  diff(df$Close, 1)
## Dickey-Fuller = -5.5104, Lag order = 6, p-value = 0.01
## alternative hypothesis: stationary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adf.test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diff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Close,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alternative=</a:t>
            </a:r>
            <a:r>
              <a:rPr sz="1800">
                <a:solidFill>
                  <a:srgbClr val="4070A0"/>
                </a:solidFill>
                <a:latin typeface="Courier"/>
              </a:rPr>
              <a:t>"stationary"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k=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 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 in adf.test(diff(df$Close, 5), alternative = "stationary", k = 6): p-
## value smaller than printed p-value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Augmented Dickey-Fuller Test
## 
## data:  diff(df$Close, 5)
## Dickey-Fuller = -5.3472, Lag order = 6, p-value = 0.01
## alternative hypothesis: stationary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##Identification: SEASONAL: Seasonal Differencing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tsdisplay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diff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Close,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lag=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   </a:t>
            </a:r>
            <a:r>
              <a:rPr sz="1800" i="1">
                <a:solidFill>
                  <a:srgbClr val="60A0B0"/>
                </a:solidFill>
                <a:latin typeface="Courier"/>
              </a:rPr>
              <a:t>#Graph, ACF, PACF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up_5_Assignment_files/figure-pptx/unnamed-chunk-1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##Estimation</a:t>
            </a:r>
            <a:br/>
            <a:r>
              <a:rPr sz="1800">
                <a:latin typeface="Courier"/>
              </a:rPr>
              <a:t>fit1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Arima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Close, </a:t>
            </a:r>
            <a:r>
              <a:rPr sz="1800">
                <a:solidFill>
                  <a:srgbClr val="902000"/>
                </a:solidFill>
                <a:latin typeface="Courier"/>
              </a:rPr>
              <a:t>order=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seasonal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order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period=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(fit1)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Series: df$Close 
## ARIMA(1,0,0)(1,1,1)[5] 
## 
## Coefficients:
##          ar1    sar1     sma1
##       0.9715  0.1935  -0.9998
## s.e.  0.0196  0.0665   0.0367
## 
## sigma^2 estimated as 20086:  log likelihood=-1536.45
## AIC=3080.89   AICc=3081.06   BIC=3094.82
## 
## Training set error measures:
##                    ME     RMSE      MAE       MPE      MAPE      MASE      ACF1
## Training set 14.67519 139.3936 95.55947 0.1264896 0.8771299 0.9756495 0.1422398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fit2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Arima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Close, </a:t>
            </a:r>
            <a:r>
              <a:rPr sz="1800">
                <a:solidFill>
                  <a:srgbClr val="902000"/>
                </a:solidFill>
                <a:latin typeface="Courier"/>
              </a:rPr>
              <a:t>order=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seasonal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order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period=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(fit2)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Series: df$Close 
## ARIMA(1,0,1)(4,1,0)[5] 
## 
## Coefficients:
##          ar1     ma1     sar1     sar2     sar3     sar4
##       0.8827  0.1916  -0.4621  -0.5062  -0.3223  -0.1898
## s.e.  0.0354  0.0719   0.0682   0.0691   0.0685   0.0646
## 
## sigma^2 estimated as 23026:  log likelihood=-1544.99
## AIC=3103.98   AICc=3104.47   BIC=3128.35
## 
## Training set error measures:
##                    ME     RMSE     MAE        MPE      MAPE    MASE        ACF1
## Training set 7.906678 148.2991 106.305 0.06555591 0.9792476 1.08536 0.003728149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##Diagnostics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Box.test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residuals</a:t>
            </a:r>
            <a:r>
              <a:rPr sz="1800">
                <a:latin typeface="Courier"/>
              </a:rPr>
              <a:t>(fit1), </a:t>
            </a:r>
            <a:r>
              <a:rPr sz="1800">
                <a:solidFill>
                  <a:srgbClr val="902000"/>
                </a:solidFill>
                <a:latin typeface="Courier"/>
              </a:rPr>
              <a:t>lag=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fitdf=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70A0"/>
                </a:solidFill>
                <a:latin typeface="Courier"/>
              </a:rPr>
              <a:t>"Ljung"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Box-Ljung test
## 
## data:  residuals(fit1)
## X-squared = 6.7351, df = 2, p-value = 0.03447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b2&lt;-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tsdiag</a:t>
            </a:r>
            <a:r>
              <a:rPr sz="1800">
                <a:latin typeface="Courier"/>
              </a:rPr>
              <a:t>(fit1)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 Group Assignment</dc:title>
  <dc:creator>Group - 5</dc:creator>
  <cp:keywords/>
  <dcterms:created xsi:type="dcterms:W3CDTF">2020-08-12T16:41:03Z</dcterms:created>
  <dcterms:modified xsi:type="dcterms:W3CDTF">2020-08-12T16:41:03Z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06/08/2020</vt:lpwstr>
  </property>
  <property fmtid="{D5CDD505-2E9C-101B-9397-08002B2CF9AE}" pid="3" name="output">
    <vt:lpwstr>powerpoint_presentation</vt:lpwstr>
  </property>
</Properties>
</file>