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20"/>
  </p:notesMasterIdLst>
  <p:sldIdLst>
    <p:sldId id="256" r:id="rId2"/>
    <p:sldId id="288" r:id="rId3"/>
    <p:sldId id="272" r:id="rId4"/>
    <p:sldId id="273" r:id="rId5"/>
    <p:sldId id="274" r:id="rId6"/>
    <p:sldId id="275" r:id="rId7"/>
    <p:sldId id="276" r:id="rId8"/>
    <p:sldId id="277" r:id="rId9"/>
    <p:sldId id="266" r:id="rId10"/>
    <p:sldId id="278" r:id="rId11"/>
    <p:sldId id="283" r:id="rId12"/>
    <p:sldId id="281" r:id="rId13"/>
    <p:sldId id="279" r:id="rId14"/>
    <p:sldId id="280" r:id="rId15"/>
    <p:sldId id="262" r:id="rId16"/>
    <p:sldId id="282" r:id="rId17"/>
    <p:sldId id="289" r:id="rId18"/>
    <p:sldId id="2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249" autoAdjust="0"/>
  </p:normalViewPr>
  <p:slideViewPr>
    <p:cSldViewPr snapToGrid="0">
      <p:cViewPr varScale="1">
        <p:scale>
          <a:sx n="72" d="100"/>
          <a:sy n="72" d="100"/>
        </p:scale>
        <p:origin x="1104" y="62"/>
      </p:cViewPr>
      <p:guideLst>
        <p:guide orient="horz" pos="2160"/>
        <p:guide pos="3840"/>
        <p:guide orient="horz"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Pratap Yati" userId="103c8b18451b131d" providerId="LiveId" clId="{346EF46C-F6DF-4A56-AA14-0708A5740391}"/>
    <pc:docChg chg="delSld">
      <pc:chgData name="Uday Pratap Yati" userId="103c8b18451b131d" providerId="LiveId" clId="{346EF46C-F6DF-4A56-AA14-0708A5740391}" dt="2019-11-10T19:11:47.536" v="7" actId="2696"/>
      <pc:docMkLst>
        <pc:docMk/>
      </pc:docMkLst>
      <pc:sldChg chg="del">
        <pc:chgData name="Uday Pratap Yati" userId="103c8b18451b131d" providerId="LiveId" clId="{346EF46C-F6DF-4A56-AA14-0708A5740391}" dt="2019-11-10T19:11:47.382" v="0" actId="2696"/>
        <pc:sldMkLst>
          <pc:docMk/>
          <pc:sldMk cId="3899148944" sldId="257"/>
        </pc:sldMkLst>
      </pc:sldChg>
      <pc:sldChg chg="del">
        <pc:chgData name="Uday Pratap Yati" userId="103c8b18451b131d" providerId="LiveId" clId="{346EF46C-F6DF-4A56-AA14-0708A5740391}" dt="2019-11-10T19:11:47.399" v="1" actId="2696"/>
        <pc:sldMkLst>
          <pc:docMk/>
          <pc:sldMk cId="2974982401" sldId="258"/>
        </pc:sldMkLst>
      </pc:sldChg>
      <pc:sldChg chg="del">
        <pc:chgData name="Uday Pratap Yati" userId="103c8b18451b131d" providerId="LiveId" clId="{346EF46C-F6DF-4A56-AA14-0708A5740391}" dt="2019-11-10T19:11:47.416" v="2" actId="2696"/>
        <pc:sldMkLst>
          <pc:docMk/>
          <pc:sldMk cId="209376041" sldId="259"/>
        </pc:sldMkLst>
      </pc:sldChg>
      <pc:sldChg chg="del">
        <pc:chgData name="Uday Pratap Yati" userId="103c8b18451b131d" providerId="LiveId" clId="{346EF46C-F6DF-4A56-AA14-0708A5740391}" dt="2019-11-10T19:11:47.456" v="4" actId="2696"/>
        <pc:sldMkLst>
          <pc:docMk/>
          <pc:sldMk cId="979139422" sldId="260"/>
        </pc:sldMkLst>
      </pc:sldChg>
      <pc:sldChg chg="del">
        <pc:chgData name="Uday Pratap Yati" userId="103c8b18451b131d" providerId="LiveId" clId="{346EF46C-F6DF-4A56-AA14-0708A5740391}" dt="2019-11-10T19:11:47.473" v="5" actId="2696"/>
        <pc:sldMkLst>
          <pc:docMk/>
          <pc:sldMk cId="3200392288" sldId="261"/>
        </pc:sldMkLst>
      </pc:sldChg>
      <pc:sldChg chg="del">
        <pc:chgData name="Uday Pratap Yati" userId="103c8b18451b131d" providerId="LiveId" clId="{346EF46C-F6DF-4A56-AA14-0708A5740391}" dt="2019-11-10T19:11:47.536" v="7" actId="2696"/>
        <pc:sldMkLst>
          <pc:docMk/>
          <pc:sldMk cId="4206433709" sldId="267"/>
        </pc:sldMkLst>
      </pc:sldChg>
      <pc:sldChg chg="del">
        <pc:chgData name="Uday Pratap Yati" userId="103c8b18451b131d" providerId="LiveId" clId="{346EF46C-F6DF-4A56-AA14-0708A5740391}" dt="2019-11-10T19:11:47.491" v="6" actId="2696"/>
        <pc:sldMkLst>
          <pc:docMk/>
          <pc:sldMk cId="2161426085" sldId="268"/>
        </pc:sldMkLst>
      </pc:sldChg>
      <pc:sldChg chg="del">
        <pc:chgData name="Uday Pratap Yati" userId="103c8b18451b131d" providerId="LiveId" clId="{346EF46C-F6DF-4A56-AA14-0708A5740391}" dt="2019-11-10T19:11:47.436" v="3" actId="2696"/>
        <pc:sldMkLst>
          <pc:docMk/>
          <pc:sldMk cId="379948545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17F02-ABD9-44CC-8563-3EDAC346BEEF}" type="datetimeFigureOut">
              <a:rPr lang="en-US" smtClean="0"/>
              <a:t>8/2/2020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1FD40-B70A-4491-922A-15A35C0DE9EC}" type="slidenum">
              <a:rPr lang="en-US" smtClean="0"/>
              <a:t>‹#›</a:t>
            </a:fld>
            <a:endParaRPr lang="en-US"/>
          </a:p>
        </p:txBody>
      </p:sp>
    </p:spTree>
    <p:extLst>
      <p:ext uri="{BB962C8B-B14F-4D97-AF65-F5344CB8AC3E}">
        <p14:creationId xmlns:p14="http://schemas.microsoft.com/office/powerpoint/2010/main" val="64679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1FD40-B70A-4491-922A-15A35C0DE9EC}" type="slidenum">
              <a:rPr lang="en-US" smtClean="0"/>
              <a:t>1</a:t>
            </a:fld>
            <a:endParaRPr lang="en-US"/>
          </a:p>
        </p:txBody>
      </p:sp>
    </p:spTree>
    <p:extLst>
      <p:ext uri="{BB962C8B-B14F-4D97-AF65-F5344CB8AC3E}">
        <p14:creationId xmlns:p14="http://schemas.microsoft.com/office/powerpoint/2010/main" val="39416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1FD40-B70A-4491-922A-15A35C0DE9EC}" type="slidenum">
              <a:rPr lang="en-US" smtClean="0"/>
              <a:t>3</a:t>
            </a:fld>
            <a:endParaRPr lang="en-US"/>
          </a:p>
        </p:txBody>
      </p:sp>
    </p:spTree>
    <p:extLst>
      <p:ext uri="{BB962C8B-B14F-4D97-AF65-F5344CB8AC3E}">
        <p14:creationId xmlns:p14="http://schemas.microsoft.com/office/powerpoint/2010/main" val="38821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1FD40-B70A-4491-922A-15A35C0DE9EC}" type="slidenum">
              <a:rPr lang="en-US" smtClean="0"/>
              <a:t>6</a:t>
            </a:fld>
            <a:endParaRPr lang="en-US"/>
          </a:p>
        </p:txBody>
      </p:sp>
    </p:spTree>
    <p:extLst>
      <p:ext uri="{BB962C8B-B14F-4D97-AF65-F5344CB8AC3E}">
        <p14:creationId xmlns:p14="http://schemas.microsoft.com/office/powerpoint/2010/main" val="170915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1FD40-B70A-4491-922A-15A35C0DE9EC}" type="slidenum">
              <a:rPr lang="en-US" smtClean="0"/>
              <a:t>8</a:t>
            </a:fld>
            <a:endParaRPr lang="en-US"/>
          </a:p>
        </p:txBody>
      </p:sp>
    </p:spTree>
    <p:extLst>
      <p:ext uri="{BB962C8B-B14F-4D97-AF65-F5344CB8AC3E}">
        <p14:creationId xmlns:p14="http://schemas.microsoft.com/office/powerpoint/2010/main" val="352585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1FD40-B70A-4491-922A-15A35C0DE9EC}" type="slidenum">
              <a:rPr lang="en-US" smtClean="0"/>
              <a:t>9</a:t>
            </a:fld>
            <a:endParaRPr lang="en-US"/>
          </a:p>
        </p:txBody>
      </p:sp>
    </p:spTree>
    <p:extLst>
      <p:ext uri="{BB962C8B-B14F-4D97-AF65-F5344CB8AC3E}">
        <p14:creationId xmlns:p14="http://schemas.microsoft.com/office/powerpoint/2010/main" val="17031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1FD40-B70A-4491-922A-15A35C0DE9EC}" type="slidenum">
              <a:rPr lang="en-US" smtClean="0"/>
              <a:t>13</a:t>
            </a:fld>
            <a:endParaRPr lang="en-US"/>
          </a:p>
        </p:txBody>
      </p:sp>
    </p:spTree>
    <p:extLst>
      <p:ext uri="{BB962C8B-B14F-4D97-AF65-F5344CB8AC3E}">
        <p14:creationId xmlns:p14="http://schemas.microsoft.com/office/powerpoint/2010/main" val="184199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16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36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52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09342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7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5784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76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50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8/2/2020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92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29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8/2/2020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53186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5C00EEC-D656-4331-B918-F6D65EC241F1}"/>
              </a:ext>
            </a:extLst>
          </p:cNvPr>
          <p:cNvSpPr txBox="1"/>
          <p:nvPr/>
        </p:nvSpPr>
        <p:spPr>
          <a:xfrm>
            <a:off x="1" y="4361794"/>
            <a:ext cx="12191999" cy="1508105"/>
          </a:xfrm>
          <a:prstGeom prst="rect">
            <a:avLst/>
          </a:prstGeom>
          <a:noFill/>
        </p:spPr>
        <p:txBody>
          <a:bodyPr wrap="square" rtlCol="0">
            <a:spAutoFit/>
          </a:bodyPr>
          <a:lstStyle/>
          <a:p>
            <a:pPr algn="ctr"/>
            <a:r>
              <a:rPr lang="en-US" sz="4800" b="1" dirty="0" smtClean="0"/>
              <a:t>1000 Movies Data-</a:t>
            </a:r>
            <a:r>
              <a:rPr lang="en-US" sz="4800" b="1" dirty="0" smtClean="0"/>
              <a:t>Exploratory </a:t>
            </a:r>
            <a:r>
              <a:rPr lang="en-US" sz="4800" b="1" dirty="0"/>
              <a:t>Data Analysis</a:t>
            </a:r>
            <a:r>
              <a:rPr lang="en-US" sz="6000" b="1" dirty="0"/>
              <a:t> </a:t>
            </a:r>
          </a:p>
          <a:p>
            <a:pPr algn="ctr"/>
            <a:r>
              <a:rPr lang="en-US" sz="3200" dirty="0"/>
              <a:t>By </a:t>
            </a:r>
            <a:r>
              <a:rPr lang="en-US" sz="3200" dirty="0" smtClean="0"/>
              <a:t>Souvik Sanyal</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113" y="193481"/>
            <a:ext cx="9856380" cy="4029971"/>
          </a:xfrm>
          <a:prstGeom prst="rect">
            <a:avLst/>
          </a:prstGeom>
        </p:spPr>
      </p:pic>
    </p:spTree>
    <p:extLst>
      <p:ext uri="{BB962C8B-B14F-4D97-AF65-F5344CB8AC3E}">
        <p14:creationId xmlns:p14="http://schemas.microsoft.com/office/powerpoint/2010/main" val="289285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GB" sz="4000" b="1" dirty="0" smtClean="0"/>
              <a:t>Top directors w.r.to number of movies, revenue and rating</a:t>
            </a:r>
            <a:endParaRPr lang="en-GB" sz="4000" b="1" dirty="0"/>
          </a:p>
        </p:txBody>
      </p:sp>
      <p:cxnSp>
        <p:nvCxnSpPr>
          <p:cNvPr id="5" name="Straight Connector 4">
            <a:extLst>
              <a:ext uri="{FF2B5EF4-FFF2-40B4-BE49-F238E27FC236}">
                <a16:creationId xmlns:a16="http://schemas.microsoft.com/office/drawing/2014/main" id="{65057341-FB88-4CAF-A1AD-BEE3E6DE34F6}"/>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00690" y="1956506"/>
            <a:ext cx="4403208" cy="3704159"/>
          </a:xfrm>
          <a:prstGeom prst="rect">
            <a:avLst/>
          </a:prstGeom>
        </p:spPr>
      </p:pic>
      <p:pic>
        <p:nvPicPr>
          <p:cNvPr id="6" name="Picture 5"/>
          <p:cNvPicPr>
            <a:picLocks noChangeAspect="1"/>
          </p:cNvPicPr>
          <p:nvPr/>
        </p:nvPicPr>
        <p:blipFill>
          <a:blip r:embed="rId3"/>
          <a:stretch>
            <a:fillRect/>
          </a:stretch>
        </p:blipFill>
        <p:spPr>
          <a:xfrm>
            <a:off x="4603900" y="1648158"/>
            <a:ext cx="4061636" cy="3127677"/>
          </a:xfrm>
          <a:prstGeom prst="rect">
            <a:avLst/>
          </a:prstGeom>
        </p:spPr>
      </p:pic>
      <p:pic>
        <p:nvPicPr>
          <p:cNvPr id="8" name="Picture 7"/>
          <p:cNvPicPr>
            <a:picLocks noChangeAspect="1"/>
          </p:cNvPicPr>
          <p:nvPr/>
        </p:nvPicPr>
        <p:blipFill>
          <a:blip r:embed="rId4"/>
          <a:stretch>
            <a:fillRect/>
          </a:stretch>
        </p:blipFill>
        <p:spPr>
          <a:xfrm>
            <a:off x="8134913" y="3003479"/>
            <a:ext cx="3933054" cy="3216568"/>
          </a:xfrm>
          <a:prstGeom prst="rect">
            <a:avLst/>
          </a:prstGeom>
        </p:spPr>
      </p:pic>
      <p:sp>
        <p:nvSpPr>
          <p:cNvPr id="9" name="TextBox 8"/>
          <p:cNvSpPr txBox="1"/>
          <p:nvPr/>
        </p:nvSpPr>
        <p:spPr>
          <a:xfrm>
            <a:off x="616693" y="1483953"/>
            <a:ext cx="2913321" cy="523220"/>
          </a:xfrm>
          <a:prstGeom prst="rect">
            <a:avLst/>
          </a:prstGeom>
          <a:noFill/>
        </p:spPr>
        <p:txBody>
          <a:bodyPr wrap="square" rtlCol="0">
            <a:spAutoFit/>
          </a:bodyPr>
          <a:lstStyle/>
          <a:p>
            <a:r>
              <a:rPr lang="en-GB" sz="1400" b="1" dirty="0"/>
              <a:t>Top directors w.r.to number of movies</a:t>
            </a:r>
          </a:p>
        </p:txBody>
      </p:sp>
      <p:sp>
        <p:nvSpPr>
          <p:cNvPr id="10" name="TextBox 9"/>
          <p:cNvSpPr txBox="1"/>
          <p:nvPr/>
        </p:nvSpPr>
        <p:spPr>
          <a:xfrm>
            <a:off x="5170990" y="1370540"/>
            <a:ext cx="2913321" cy="307777"/>
          </a:xfrm>
          <a:prstGeom prst="rect">
            <a:avLst/>
          </a:prstGeom>
          <a:noFill/>
        </p:spPr>
        <p:txBody>
          <a:bodyPr wrap="square" rtlCol="0">
            <a:spAutoFit/>
          </a:bodyPr>
          <a:lstStyle/>
          <a:p>
            <a:r>
              <a:rPr lang="en-GB" sz="1400" b="1" dirty="0"/>
              <a:t>Top directors w.r.to </a:t>
            </a:r>
            <a:r>
              <a:rPr lang="en-GB" sz="1400" b="1" dirty="0" smtClean="0"/>
              <a:t>revenue</a:t>
            </a:r>
            <a:endParaRPr lang="en-GB" sz="1400" b="1" dirty="0"/>
          </a:p>
        </p:txBody>
      </p:sp>
      <p:sp>
        <p:nvSpPr>
          <p:cNvPr id="11" name="TextBox 10"/>
          <p:cNvSpPr txBox="1"/>
          <p:nvPr/>
        </p:nvSpPr>
        <p:spPr>
          <a:xfrm>
            <a:off x="8576960" y="2352281"/>
            <a:ext cx="2913321" cy="307777"/>
          </a:xfrm>
          <a:prstGeom prst="rect">
            <a:avLst/>
          </a:prstGeom>
          <a:noFill/>
        </p:spPr>
        <p:txBody>
          <a:bodyPr wrap="square" rtlCol="0">
            <a:spAutoFit/>
          </a:bodyPr>
          <a:lstStyle/>
          <a:p>
            <a:r>
              <a:rPr lang="en-GB" sz="1400" b="1" dirty="0"/>
              <a:t>Top directors w.r.to </a:t>
            </a:r>
            <a:r>
              <a:rPr lang="en-GB" sz="1400" b="1" dirty="0" smtClean="0"/>
              <a:t>rating</a:t>
            </a:r>
            <a:endParaRPr lang="en-GB" sz="1400" b="1" dirty="0"/>
          </a:p>
        </p:txBody>
      </p:sp>
    </p:spTree>
    <p:extLst>
      <p:ext uri="{BB962C8B-B14F-4D97-AF65-F5344CB8AC3E}">
        <p14:creationId xmlns:p14="http://schemas.microsoft.com/office/powerpoint/2010/main" val="304496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GB" b="1" dirty="0"/>
              <a:t>Runtime </a:t>
            </a:r>
            <a:r>
              <a:rPr lang="en-GB" b="1" dirty="0" smtClean="0"/>
              <a:t>plot and </a:t>
            </a:r>
            <a:r>
              <a:rPr lang="en-GB" b="1" dirty="0"/>
              <a:t>runtime </a:t>
            </a:r>
            <a:r>
              <a:rPr lang="en-GB" b="1" dirty="0" smtClean="0"/>
              <a:t>vs</a:t>
            </a:r>
            <a:r>
              <a:rPr lang="en-GB" b="1" dirty="0"/>
              <a:t>. </a:t>
            </a:r>
            <a:r>
              <a:rPr lang="en-GB" b="1" dirty="0" smtClean="0"/>
              <a:t>rating</a:t>
            </a:r>
            <a:endParaRPr lang="en-GB" b="1" dirty="0"/>
          </a:p>
        </p:txBody>
      </p:sp>
      <p:cxnSp>
        <p:nvCxnSpPr>
          <p:cNvPr id="5" name="Straight Connector 4">
            <a:extLst>
              <a:ext uri="{FF2B5EF4-FFF2-40B4-BE49-F238E27FC236}">
                <a16:creationId xmlns:a16="http://schemas.microsoft.com/office/drawing/2014/main" id="{4D2D99A7-70EE-4CE0-A73C-FA10C47706B8}"/>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33476" y="1885950"/>
            <a:ext cx="5400675" cy="3086100"/>
          </a:xfrm>
          <a:prstGeom prst="rect">
            <a:avLst/>
          </a:prstGeom>
        </p:spPr>
      </p:pic>
      <p:pic>
        <p:nvPicPr>
          <p:cNvPr id="6" name="Picture 5"/>
          <p:cNvPicPr>
            <a:picLocks noChangeAspect="1"/>
          </p:cNvPicPr>
          <p:nvPr/>
        </p:nvPicPr>
        <p:blipFill>
          <a:blip r:embed="rId3"/>
          <a:stretch>
            <a:fillRect/>
          </a:stretch>
        </p:blipFill>
        <p:spPr>
          <a:xfrm>
            <a:off x="6161128" y="1898468"/>
            <a:ext cx="5143500" cy="3209925"/>
          </a:xfrm>
          <a:prstGeom prst="rect">
            <a:avLst/>
          </a:prstGeom>
        </p:spPr>
      </p:pic>
      <p:sp>
        <p:nvSpPr>
          <p:cNvPr id="8" name="TextBox 7"/>
          <p:cNvSpPr txBox="1"/>
          <p:nvPr/>
        </p:nvSpPr>
        <p:spPr>
          <a:xfrm>
            <a:off x="1169588" y="1579650"/>
            <a:ext cx="2913321" cy="307777"/>
          </a:xfrm>
          <a:prstGeom prst="rect">
            <a:avLst/>
          </a:prstGeom>
          <a:noFill/>
        </p:spPr>
        <p:txBody>
          <a:bodyPr wrap="square" rtlCol="0">
            <a:spAutoFit/>
          </a:bodyPr>
          <a:lstStyle/>
          <a:p>
            <a:r>
              <a:rPr lang="en-GB" sz="1400" b="1" dirty="0"/>
              <a:t>Runtime plot</a:t>
            </a:r>
          </a:p>
        </p:txBody>
      </p:sp>
      <p:sp>
        <p:nvSpPr>
          <p:cNvPr id="9" name="TextBox 8"/>
          <p:cNvSpPr txBox="1"/>
          <p:nvPr/>
        </p:nvSpPr>
        <p:spPr>
          <a:xfrm>
            <a:off x="6978528" y="1668252"/>
            <a:ext cx="2913321" cy="307777"/>
          </a:xfrm>
          <a:prstGeom prst="rect">
            <a:avLst/>
          </a:prstGeom>
          <a:noFill/>
        </p:spPr>
        <p:txBody>
          <a:bodyPr wrap="square" rtlCol="0">
            <a:spAutoFit/>
          </a:bodyPr>
          <a:lstStyle/>
          <a:p>
            <a:r>
              <a:rPr lang="en-GB" sz="1400" b="1" dirty="0" smtClean="0"/>
              <a:t>Runtime </a:t>
            </a:r>
            <a:r>
              <a:rPr lang="en-GB" sz="1400" b="1" dirty="0"/>
              <a:t>vs. rating</a:t>
            </a:r>
          </a:p>
        </p:txBody>
      </p:sp>
      <p:sp>
        <p:nvSpPr>
          <p:cNvPr id="10" name="TextBox 9">
            <a:extLst>
              <a:ext uri="{FF2B5EF4-FFF2-40B4-BE49-F238E27FC236}">
                <a16:creationId xmlns:a16="http://schemas.microsoft.com/office/drawing/2014/main" id="{09635B85-D0B4-42A9-A076-A73762528D74}"/>
              </a:ext>
            </a:extLst>
          </p:cNvPr>
          <p:cNvSpPr txBox="1"/>
          <p:nvPr/>
        </p:nvSpPr>
        <p:spPr>
          <a:xfrm>
            <a:off x="578069" y="872363"/>
            <a:ext cx="1077310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Most of the average rated movies (6 to 8) have a runtime between 90 to </a:t>
            </a:r>
            <a:r>
              <a:rPr lang="en-US" dirty="0" smtClean="0"/>
              <a:t>120</a:t>
            </a:r>
          </a:p>
          <a:p>
            <a:pPr marL="285750" indent="-285750">
              <a:buFont typeface="Wingdings" panose="05000000000000000000" pitchFamily="2" charset="2"/>
              <a:buChar char="Ø"/>
            </a:pPr>
            <a:r>
              <a:rPr lang="en-US" dirty="0"/>
              <a:t>Maximum movies fall between 90 to 120 minutes runtime</a:t>
            </a:r>
            <a:endParaRPr lang="en-US" dirty="0"/>
          </a:p>
        </p:txBody>
      </p:sp>
    </p:spTree>
    <p:extLst>
      <p:ext uri="{BB962C8B-B14F-4D97-AF65-F5344CB8AC3E}">
        <p14:creationId xmlns:p14="http://schemas.microsoft.com/office/powerpoint/2010/main" val="296554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pPr algn="ctr"/>
            <a:r>
              <a:rPr lang="en-US" b="1" dirty="0" smtClean="0"/>
              <a:t>Votes, revenue and meta score plot</a:t>
            </a:r>
            <a:endParaRPr lang="en-US" b="1" dirty="0"/>
          </a:p>
        </p:txBody>
      </p:sp>
      <p:cxnSp>
        <p:nvCxnSpPr>
          <p:cNvPr id="5" name="Straight Connector 4">
            <a:extLst>
              <a:ext uri="{FF2B5EF4-FFF2-40B4-BE49-F238E27FC236}">
                <a16:creationId xmlns:a16="http://schemas.microsoft.com/office/drawing/2014/main" id="{97CBA4AD-07C9-4497-B29A-E7886AE9EE06}"/>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71578" y="2322662"/>
            <a:ext cx="3998403" cy="2396181"/>
          </a:xfrm>
          <a:prstGeom prst="rect">
            <a:avLst/>
          </a:prstGeom>
        </p:spPr>
      </p:pic>
      <p:pic>
        <p:nvPicPr>
          <p:cNvPr id="6" name="Picture 5"/>
          <p:cNvPicPr>
            <a:picLocks noChangeAspect="1"/>
          </p:cNvPicPr>
          <p:nvPr/>
        </p:nvPicPr>
        <p:blipFill>
          <a:blip r:embed="rId3"/>
          <a:stretch>
            <a:fillRect/>
          </a:stretch>
        </p:blipFill>
        <p:spPr>
          <a:xfrm>
            <a:off x="3949224" y="3303405"/>
            <a:ext cx="4445394" cy="2672095"/>
          </a:xfrm>
          <a:prstGeom prst="rect">
            <a:avLst/>
          </a:prstGeom>
        </p:spPr>
      </p:pic>
      <p:pic>
        <p:nvPicPr>
          <p:cNvPr id="8" name="Picture 7"/>
          <p:cNvPicPr>
            <a:picLocks noChangeAspect="1"/>
          </p:cNvPicPr>
          <p:nvPr/>
        </p:nvPicPr>
        <p:blipFill>
          <a:blip r:embed="rId4"/>
          <a:stretch>
            <a:fillRect/>
          </a:stretch>
        </p:blipFill>
        <p:spPr>
          <a:xfrm>
            <a:off x="7947627" y="2269063"/>
            <a:ext cx="4194756" cy="2654469"/>
          </a:xfrm>
          <a:prstGeom prst="rect">
            <a:avLst/>
          </a:prstGeom>
        </p:spPr>
      </p:pic>
      <p:sp>
        <p:nvSpPr>
          <p:cNvPr id="9" name="TextBox 8"/>
          <p:cNvSpPr txBox="1"/>
          <p:nvPr/>
        </p:nvSpPr>
        <p:spPr>
          <a:xfrm>
            <a:off x="882509" y="2004957"/>
            <a:ext cx="2913321" cy="307777"/>
          </a:xfrm>
          <a:prstGeom prst="rect">
            <a:avLst/>
          </a:prstGeom>
          <a:noFill/>
        </p:spPr>
        <p:txBody>
          <a:bodyPr wrap="square" rtlCol="0">
            <a:spAutoFit/>
          </a:bodyPr>
          <a:lstStyle/>
          <a:p>
            <a:r>
              <a:rPr lang="en-US" sz="1400" b="1" dirty="0"/>
              <a:t>Votes</a:t>
            </a:r>
            <a:r>
              <a:rPr lang="en-GB" sz="1400" b="1" dirty="0" smtClean="0"/>
              <a:t> </a:t>
            </a:r>
            <a:r>
              <a:rPr lang="en-GB" sz="1400" b="1" dirty="0"/>
              <a:t>plot</a:t>
            </a:r>
          </a:p>
        </p:txBody>
      </p:sp>
      <p:sp>
        <p:nvSpPr>
          <p:cNvPr id="10" name="TextBox 9"/>
          <p:cNvSpPr txBox="1"/>
          <p:nvPr/>
        </p:nvSpPr>
        <p:spPr>
          <a:xfrm>
            <a:off x="4491765" y="2995627"/>
            <a:ext cx="2913321" cy="307777"/>
          </a:xfrm>
          <a:prstGeom prst="rect">
            <a:avLst/>
          </a:prstGeom>
          <a:noFill/>
        </p:spPr>
        <p:txBody>
          <a:bodyPr wrap="square" rtlCol="0">
            <a:spAutoFit/>
          </a:bodyPr>
          <a:lstStyle/>
          <a:p>
            <a:r>
              <a:rPr lang="en-US" sz="1400" b="1" dirty="0" smtClean="0"/>
              <a:t>Revenue</a:t>
            </a:r>
            <a:r>
              <a:rPr lang="en-GB" sz="1400" b="1" dirty="0" smtClean="0"/>
              <a:t> </a:t>
            </a:r>
            <a:r>
              <a:rPr lang="en-GB" sz="1400" b="1" dirty="0"/>
              <a:t>plot</a:t>
            </a:r>
          </a:p>
        </p:txBody>
      </p:sp>
      <p:sp>
        <p:nvSpPr>
          <p:cNvPr id="11" name="TextBox 10"/>
          <p:cNvSpPr txBox="1"/>
          <p:nvPr/>
        </p:nvSpPr>
        <p:spPr>
          <a:xfrm>
            <a:off x="8686807" y="1907787"/>
            <a:ext cx="2913321" cy="307777"/>
          </a:xfrm>
          <a:prstGeom prst="rect">
            <a:avLst/>
          </a:prstGeom>
          <a:noFill/>
        </p:spPr>
        <p:txBody>
          <a:bodyPr wrap="square" rtlCol="0">
            <a:spAutoFit/>
          </a:bodyPr>
          <a:lstStyle/>
          <a:p>
            <a:r>
              <a:rPr lang="en-US" sz="1400" b="1" dirty="0" smtClean="0"/>
              <a:t>Meta </a:t>
            </a:r>
            <a:r>
              <a:rPr lang="en-US" sz="1400" b="1" dirty="0"/>
              <a:t>score</a:t>
            </a:r>
            <a:r>
              <a:rPr lang="en-GB" sz="1400" b="1" dirty="0" smtClean="0"/>
              <a:t> </a:t>
            </a:r>
            <a:r>
              <a:rPr lang="en-GB" sz="1400" b="1" dirty="0"/>
              <a:t>plot</a:t>
            </a:r>
          </a:p>
        </p:txBody>
      </p:sp>
    </p:spTree>
    <p:extLst>
      <p:ext uri="{BB962C8B-B14F-4D97-AF65-F5344CB8AC3E}">
        <p14:creationId xmlns:p14="http://schemas.microsoft.com/office/powerpoint/2010/main" val="230079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fontScale="90000"/>
          </a:bodyPr>
          <a:lstStyle/>
          <a:p>
            <a:r>
              <a:rPr lang="en-GB" b="1" dirty="0"/>
              <a:t>Top </a:t>
            </a:r>
            <a:r>
              <a:rPr lang="en-GB" b="1" dirty="0" smtClean="0"/>
              <a:t>10 movies </a:t>
            </a:r>
            <a:r>
              <a:rPr lang="en-GB" b="1" dirty="0"/>
              <a:t>w.r.to </a:t>
            </a:r>
            <a:r>
              <a:rPr lang="en-GB" b="1" dirty="0" smtClean="0"/>
              <a:t>revenue, rating and votes cast</a:t>
            </a:r>
            <a:endParaRPr lang="en-GB" b="1" dirty="0"/>
          </a:p>
        </p:txBody>
      </p:sp>
      <p:cxnSp>
        <p:nvCxnSpPr>
          <p:cNvPr id="10" name="Straight Connector 9">
            <a:extLst>
              <a:ext uri="{FF2B5EF4-FFF2-40B4-BE49-F238E27FC236}">
                <a16:creationId xmlns:a16="http://schemas.microsoft.com/office/drawing/2014/main" id="{E455D656-9945-4673-BE10-72FAB4E09B66}"/>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67350" y="1252867"/>
            <a:ext cx="5117031" cy="2136649"/>
          </a:xfrm>
          <a:prstGeom prst="rect">
            <a:avLst/>
          </a:prstGeom>
        </p:spPr>
      </p:pic>
      <p:pic>
        <p:nvPicPr>
          <p:cNvPr id="11" name="Picture 10"/>
          <p:cNvPicPr>
            <a:picLocks noChangeAspect="1"/>
          </p:cNvPicPr>
          <p:nvPr/>
        </p:nvPicPr>
        <p:blipFill>
          <a:blip r:embed="rId4"/>
          <a:stretch>
            <a:fillRect/>
          </a:stretch>
        </p:blipFill>
        <p:spPr>
          <a:xfrm>
            <a:off x="251960" y="3783762"/>
            <a:ext cx="4405091" cy="2394527"/>
          </a:xfrm>
          <a:prstGeom prst="rect">
            <a:avLst/>
          </a:prstGeom>
        </p:spPr>
      </p:pic>
      <p:pic>
        <p:nvPicPr>
          <p:cNvPr id="12" name="Picture 11"/>
          <p:cNvPicPr>
            <a:picLocks noChangeAspect="1"/>
          </p:cNvPicPr>
          <p:nvPr/>
        </p:nvPicPr>
        <p:blipFill>
          <a:blip r:embed="rId5"/>
          <a:stretch>
            <a:fillRect/>
          </a:stretch>
        </p:blipFill>
        <p:spPr>
          <a:xfrm>
            <a:off x="7419536" y="1280603"/>
            <a:ext cx="4573993" cy="2404455"/>
          </a:xfrm>
          <a:prstGeom prst="rect">
            <a:avLst/>
          </a:prstGeom>
        </p:spPr>
      </p:pic>
      <p:sp>
        <p:nvSpPr>
          <p:cNvPr id="13" name="TextBox 12"/>
          <p:cNvSpPr txBox="1"/>
          <p:nvPr/>
        </p:nvSpPr>
        <p:spPr>
          <a:xfrm>
            <a:off x="255188" y="1050366"/>
            <a:ext cx="2913321" cy="307777"/>
          </a:xfrm>
          <a:prstGeom prst="rect">
            <a:avLst/>
          </a:prstGeom>
          <a:noFill/>
        </p:spPr>
        <p:txBody>
          <a:bodyPr wrap="square" rtlCol="0">
            <a:spAutoFit/>
          </a:bodyPr>
          <a:lstStyle/>
          <a:p>
            <a:r>
              <a:rPr lang="en-GB" sz="1400" b="1" dirty="0"/>
              <a:t>Top </a:t>
            </a:r>
            <a:r>
              <a:rPr lang="en-GB" sz="1400" b="1" dirty="0" smtClean="0"/>
              <a:t>movies </a:t>
            </a:r>
            <a:r>
              <a:rPr lang="en-GB" sz="1400" b="1" dirty="0"/>
              <a:t>w.r.to revenue</a:t>
            </a:r>
          </a:p>
        </p:txBody>
      </p:sp>
      <p:sp>
        <p:nvSpPr>
          <p:cNvPr id="14" name="TextBox 13"/>
          <p:cNvSpPr txBox="1"/>
          <p:nvPr/>
        </p:nvSpPr>
        <p:spPr>
          <a:xfrm>
            <a:off x="7495953" y="1002231"/>
            <a:ext cx="2913321" cy="307777"/>
          </a:xfrm>
          <a:prstGeom prst="rect">
            <a:avLst/>
          </a:prstGeom>
          <a:noFill/>
        </p:spPr>
        <p:txBody>
          <a:bodyPr wrap="square" rtlCol="0">
            <a:spAutoFit/>
          </a:bodyPr>
          <a:lstStyle/>
          <a:p>
            <a:r>
              <a:rPr lang="en-GB" sz="1400" b="1" dirty="0"/>
              <a:t>Top </a:t>
            </a:r>
            <a:r>
              <a:rPr lang="en-GB" sz="1400" b="1" dirty="0" smtClean="0"/>
              <a:t>movies </a:t>
            </a:r>
            <a:r>
              <a:rPr lang="en-GB" sz="1400" b="1" dirty="0"/>
              <a:t>w.r.to </a:t>
            </a:r>
            <a:r>
              <a:rPr lang="en-GB" sz="1400" b="1" dirty="0" smtClean="0"/>
              <a:t>rating</a:t>
            </a:r>
            <a:endParaRPr lang="en-GB" sz="1400" b="1" dirty="0"/>
          </a:p>
        </p:txBody>
      </p:sp>
      <p:sp>
        <p:nvSpPr>
          <p:cNvPr id="15" name="TextBox 14"/>
          <p:cNvSpPr txBox="1"/>
          <p:nvPr/>
        </p:nvSpPr>
        <p:spPr>
          <a:xfrm>
            <a:off x="322663" y="3438128"/>
            <a:ext cx="2913321" cy="307777"/>
          </a:xfrm>
          <a:prstGeom prst="rect">
            <a:avLst/>
          </a:prstGeom>
          <a:noFill/>
        </p:spPr>
        <p:txBody>
          <a:bodyPr wrap="square" rtlCol="0">
            <a:spAutoFit/>
          </a:bodyPr>
          <a:lstStyle/>
          <a:p>
            <a:r>
              <a:rPr lang="en-GB" sz="1400" b="1" dirty="0"/>
              <a:t>Top </a:t>
            </a:r>
            <a:r>
              <a:rPr lang="en-GB" sz="1400" b="1" dirty="0" smtClean="0"/>
              <a:t>movies </a:t>
            </a:r>
            <a:r>
              <a:rPr lang="en-GB" sz="1400" b="1" dirty="0"/>
              <a:t>w.r.to </a:t>
            </a:r>
            <a:r>
              <a:rPr lang="en-GB" sz="1400" b="1" dirty="0" smtClean="0"/>
              <a:t>votes cast</a:t>
            </a:r>
            <a:endParaRPr lang="en-GB" sz="1400" b="1" dirty="0"/>
          </a:p>
        </p:txBody>
      </p:sp>
      <p:pic>
        <p:nvPicPr>
          <p:cNvPr id="16" name="Picture 15"/>
          <p:cNvPicPr>
            <a:picLocks noChangeAspect="1"/>
          </p:cNvPicPr>
          <p:nvPr/>
        </p:nvPicPr>
        <p:blipFill>
          <a:blip r:embed="rId6"/>
          <a:stretch>
            <a:fillRect/>
          </a:stretch>
        </p:blipFill>
        <p:spPr>
          <a:xfrm>
            <a:off x="6500704" y="4399367"/>
            <a:ext cx="5416040" cy="1788784"/>
          </a:xfrm>
          <a:prstGeom prst="rect">
            <a:avLst/>
          </a:prstGeom>
        </p:spPr>
      </p:pic>
      <p:sp>
        <p:nvSpPr>
          <p:cNvPr id="17" name="TextBox 16"/>
          <p:cNvSpPr txBox="1"/>
          <p:nvPr/>
        </p:nvSpPr>
        <p:spPr>
          <a:xfrm>
            <a:off x="6695109" y="3970942"/>
            <a:ext cx="4181998" cy="307777"/>
          </a:xfrm>
          <a:prstGeom prst="rect">
            <a:avLst/>
          </a:prstGeom>
          <a:noFill/>
        </p:spPr>
        <p:txBody>
          <a:bodyPr wrap="square" rtlCol="0">
            <a:spAutoFit/>
          </a:bodyPr>
          <a:lstStyle/>
          <a:p>
            <a:r>
              <a:rPr lang="en-US" sz="1400" b="1" dirty="0">
                <a:solidFill>
                  <a:srgbClr val="FF0000"/>
                </a:solidFill>
              </a:rPr>
              <a:t>Highly rated movies with less than expected revenue</a:t>
            </a:r>
          </a:p>
        </p:txBody>
      </p:sp>
    </p:spTree>
    <p:extLst>
      <p:ext uri="{BB962C8B-B14F-4D97-AF65-F5344CB8AC3E}">
        <p14:creationId xmlns:p14="http://schemas.microsoft.com/office/powerpoint/2010/main" val="423870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7623" y="21019"/>
            <a:ext cx="12154688" cy="872116"/>
          </a:xfrm>
        </p:spPr>
        <p:txBody>
          <a:bodyPr>
            <a:normAutofit/>
          </a:bodyPr>
          <a:lstStyle/>
          <a:p>
            <a:pPr algn="ctr"/>
            <a:r>
              <a:rPr lang="en-US" b="1" dirty="0" smtClean="0"/>
              <a:t>Rating trend</a:t>
            </a:r>
            <a:endParaRPr lang="en-US" b="1" dirty="0"/>
          </a:p>
        </p:txBody>
      </p:sp>
      <p:cxnSp>
        <p:nvCxnSpPr>
          <p:cNvPr id="5" name="Straight Connector 4">
            <a:extLst>
              <a:ext uri="{FF2B5EF4-FFF2-40B4-BE49-F238E27FC236}">
                <a16:creationId xmlns:a16="http://schemas.microsoft.com/office/drawing/2014/main" id="{5E3372B0-EC31-4C46-91F9-495DF7BF66C5}"/>
              </a:ext>
            </a:extLst>
          </p:cNvPr>
          <p:cNvCxnSpPr>
            <a:cxnSpLocks/>
          </p:cNvCxnSpPr>
          <p:nvPr/>
        </p:nvCxnSpPr>
        <p:spPr>
          <a:xfrm flipV="1">
            <a:off x="0" y="850512"/>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241444" y="1234144"/>
            <a:ext cx="3869853" cy="2380920"/>
          </a:xfrm>
          <a:prstGeom prst="rect">
            <a:avLst/>
          </a:prstGeom>
        </p:spPr>
      </p:pic>
      <p:pic>
        <p:nvPicPr>
          <p:cNvPr id="6" name="Picture 5"/>
          <p:cNvPicPr>
            <a:picLocks noChangeAspect="1"/>
          </p:cNvPicPr>
          <p:nvPr/>
        </p:nvPicPr>
        <p:blipFill>
          <a:blip r:embed="rId3"/>
          <a:stretch>
            <a:fillRect/>
          </a:stretch>
        </p:blipFill>
        <p:spPr>
          <a:xfrm>
            <a:off x="7593651" y="1210670"/>
            <a:ext cx="4020879" cy="2489461"/>
          </a:xfrm>
          <a:prstGeom prst="rect">
            <a:avLst/>
          </a:prstGeom>
        </p:spPr>
      </p:pic>
      <p:pic>
        <p:nvPicPr>
          <p:cNvPr id="8" name="Picture 7"/>
          <p:cNvPicPr>
            <a:picLocks noChangeAspect="1"/>
          </p:cNvPicPr>
          <p:nvPr/>
        </p:nvPicPr>
        <p:blipFill>
          <a:blip r:embed="rId4"/>
          <a:stretch>
            <a:fillRect/>
          </a:stretch>
        </p:blipFill>
        <p:spPr>
          <a:xfrm>
            <a:off x="366381" y="3593804"/>
            <a:ext cx="4256963" cy="2672427"/>
          </a:xfrm>
          <a:prstGeom prst="rect">
            <a:avLst/>
          </a:prstGeom>
        </p:spPr>
      </p:pic>
      <p:pic>
        <p:nvPicPr>
          <p:cNvPr id="10" name="Picture 9"/>
          <p:cNvPicPr>
            <a:picLocks noChangeAspect="1"/>
          </p:cNvPicPr>
          <p:nvPr/>
        </p:nvPicPr>
        <p:blipFill>
          <a:blip r:embed="rId5"/>
          <a:stretch>
            <a:fillRect/>
          </a:stretch>
        </p:blipFill>
        <p:spPr>
          <a:xfrm>
            <a:off x="5493166" y="3765584"/>
            <a:ext cx="3757160" cy="2345552"/>
          </a:xfrm>
          <a:prstGeom prst="rect">
            <a:avLst/>
          </a:prstGeom>
        </p:spPr>
      </p:pic>
      <p:sp>
        <p:nvSpPr>
          <p:cNvPr id="11" name="TextBox 10"/>
          <p:cNvSpPr txBox="1"/>
          <p:nvPr/>
        </p:nvSpPr>
        <p:spPr>
          <a:xfrm>
            <a:off x="719709" y="980810"/>
            <a:ext cx="2913321" cy="307777"/>
          </a:xfrm>
          <a:prstGeom prst="rect">
            <a:avLst/>
          </a:prstGeom>
          <a:noFill/>
        </p:spPr>
        <p:txBody>
          <a:bodyPr wrap="square" rtlCol="0">
            <a:spAutoFit/>
          </a:bodyPr>
          <a:lstStyle/>
          <a:p>
            <a:r>
              <a:rPr lang="en-GB" sz="1400" b="1" dirty="0" smtClean="0"/>
              <a:t>Average rating trend w.r.to year</a:t>
            </a:r>
            <a:endParaRPr lang="en-GB" sz="1400" b="1" dirty="0"/>
          </a:p>
        </p:txBody>
      </p:sp>
      <p:sp>
        <p:nvSpPr>
          <p:cNvPr id="12" name="TextBox 11"/>
          <p:cNvSpPr txBox="1"/>
          <p:nvPr/>
        </p:nvSpPr>
        <p:spPr>
          <a:xfrm>
            <a:off x="8116219" y="1022006"/>
            <a:ext cx="2913321" cy="307777"/>
          </a:xfrm>
          <a:prstGeom prst="rect">
            <a:avLst/>
          </a:prstGeom>
          <a:noFill/>
        </p:spPr>
        <p:txBody>
          <a:bodyPr wrap="square" rtlCol="0">
            <a:spAutoFit/>
          </a:bodyPr>
          <a:lstStyle/>
          <a:p>
            <a:r>
              <a:rPr lang="en-GB" sz="1400" b="1" dirty="0" smtClean="0"/>
              <a:t>Total </a:t>
            </a:r>
            <a:r>
              <a:rPr lang="en-GB" sz="1400" b="1" dirty="0"/>
              <a:t>rating trend w.r.to year</a:t>
            </a:r>
            <a:endParaRPr lang="en-GB" sz="1400" b="1" dirty="0"/>
          </a:p>
        </p:txBody>
      </p:sp>
      <p:sp>
        <p:nvSpPr>
          <p:cNvPr id="13" name="TextBox 12"/>
          <p:cNvSpPr txBox="1"/>
          <p:nvPr/>
        </p:nvSpPr>
        <p:spPr>
          <a:xfrm>
            <a:off x="719709" y="3420815"/>
            <a:ext cx="2913321" cy="307777"/>
          </a:xfrm>
          <a:prstGeom prst="rect">
            <a:avLst/>
          </a:prstGeom>
          <a:noFill/>
        </p:spPr>
        <p:txBody>
          <a:bodyPr wrap="square" rtlCol="0">
            <a:spAutoFit/>
          </a:bodyPr>
          <a:lstStyle/>
          <a:p>
            <a:r>
              <a:rPr lang="en-GB" sz="1400" b="1" dirty="0" smtClean="0"/>
              <a:t>Max </a:t>
            </a:r>
            <a:r>
              <a:rPr lang="en-GB" sz="1400" b="1" dirty="0"/>
              <a:t>rating trend w.r.to year</a:t>
            </a:r>
            <a:endParaRPr lang="en-GB" sz="1400" b="1" dirty="0"/>
          </a:p>
        </p:txBody>
      </p:sp>
      <p:sp>
        <p:nvSpPr>
          <p:cNvPr id="14" name="TextBox 13"/>
          <p:cNvSpPr txBox="1"/>
          <p:nvPr/>
        </p:nvSpPr>
        <p:spPr>
          <a:xfrm>
            <a:off x="5777037" y="3461175"/>
            <a:ext cx="2913321" cy="307777"/>
          </a:xfrm>
          <a:prstGeom prst="rect">
            <a:avLst/>
          </a:prstGeom>
          <a:noFill/>
        </p:spPr>
        <p:txBody>
          <a:bodyPr wrap="square" rtlCol="0">
            <a:spAutoFit/>
          </a:bodyPr>
          <a:lstStyle/>
          <a:p>
            <a:r>
              <a:rPr lang="en-GB" sz="1400" b="1" dirty="0" smtClean="0"/>
              <a:t>Minimum </a:t>
            </a:r>
            <a:r>
              <a:rPr lang="en-GB" sz="1400" b="1" dirty="0"/>
              <a:t>rating trend w.r.to year</a:t>
            </a:r>
            <a:endParaRPr lang="en-GB" sz="1400" b="1" dirty="0"/>
          </a:p>
        </p:txBody>
      </p:sp>
    </p:spTree>
    <p:extLst>
      <p:ext uri="{BB962C8B-B14F-4D97-AF65-F5344CB8AC3E}">
        <p14:creationId xmlns:p14="http://schemas.microsoft.com/office/powerpoint/2010/main" val="92990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pPr algn="ctr"/>
            <a:r>
              <a:rPr lang="en-US" b="1" dirty="0" smtClean="0"/>
              <a:t>Revenue </a:t>
            </a:r>
            <a:r>
              <a:rPr lang="en-US" b="1" dirty="0"/>
              <a:t>trend</a:t>
            </a:r>
            <a:endParaRPr lang="en-US" b="1" dirty="0"/>
          </a:p>
        </p:txBody>
      </p:sp>
      <p:cxnSp>
        <p:nvCxnSpPr>
          <p:cNvPr id="6" name="Straight Connector 5">
            <a:extLst>
              <a:ext uri="{FF2B5EF4-FFF2-40B4-BE49-F238E27FC236}">
                <a16:creationId xmlns:a16="http://schemas.microsoft.com/office/drawing/2014/main" id="{C7A7B69C-8147-46D6-99C6-1D548C1C8DCC}"/>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426068" y="1116085"/>
            <a:ext cx="3858851" cy="2545514"/>
          </a:xfrm>
          <a:prstGeom prst="rect">
            <a:avLst/>
          </a:prstGeom>
        </p:spPr>
      </p:pic>
      <p:pic>
        <p:nvPicPr>
          <p:cNvPr id="4" name="Picture 3"/>
          <p:cNvPicPr>
            <a:picLocks noChangeAspect="1"/>
          </p:cNvPicPr>
          <p:nvPr/>
        </p:nvPicPr>
        <p:blipFill>
          <a:blip r:embed="rId3"/>
          <a:stretch>
            <a:fillRect/>
          </a:stretch>
        </p:blipFill>
        <p:spPr>
          <a:xfrm>
            <a:off x="7086501" y="1051180"/>
            <a:ext cx="3991814" cy="2578516"/>
          </a:xfrm>
          <a:prstGeom prst="rect">
            <a:avLst/>
          </a:prstGeom>
        </p:spPr>
      </p:pic>
      <p:pic>
        <p:nvPicPr>
          <p:cNvPr id="5" name="Picture 4"/>
          <p:cNvPicPr>
            <a:picLocks noChangeAspect="1"/>
          </p:cNvPicPr>
          <p:nvPr/>
        </p:nvPicPr>
        <p:blipFill>
          <a:blip r:embed="rId4"/>
          <a:stretch>
            <a:fillRect/>
          </a:stretch>
        </p:blipFill>
        <p:spPr>
          <a:xfrm>
            <a:off x="399871" y="3770310"/>
            <a:ext cx="3810623" cy="2545436"/>
          </a:xfrm>
          <a:prstGeom prst="rect">
            <a:avLst/>
          </a:prstGeom>
        </p:spPr>
      </p:pic>
      <p:pic>
        <p:nvPicPr>
          <p:cNvPr id="9" name="Picture 8"/>
          <p:cNvPicPr>
            <a:picLocks noChangeAspect="1"/>
          </p:cNvPicPr>
          <p:nvPr/>
        </p:nvPicPr>
        <p:blipFill>
          <a:blip r:embed="rId5"/>
          <a:stretch>
            <a:fillRect/>
          </a:stretch>
        </p:blipFill>
        <p:spPr>
          <a:xfrm>
            <a:off x="7224728" y="3831520"/>
            <a:ext cx="3992868" cy="2473593"/>
          </a:xfrm>
          <a:prstGeom prst="rect">
            <a:avLst/>
          </a:prstGeom>
        </p:spPr>
      </p:pic>
      <p:sp>
        <p:nvSpPr>
          <p:cNvPr id="11" name="TextBox 10"/>
          <p:cNvSpPr txBox="1"/>
          <p:nvPr/>
        </p:nvSpPr>
        <p:spPr>
          <a:xfrm>
            <a:off x="836671" y="927645"/>
            <a:ext cx="2913321" cy="307777"/>
          </a:xfrm>
          <a:prstGeom prst="rect">
            <a:avLst/>
          </a:prstGeom>
          <a:noFill/>
        </p:spPr>
        <p:txBody>
          <a:bodyPr wrap="square" rtlCol="0">
            <a:spAutoFit/>
          </a:bodyPr>
          <a:lstStyle/>
          <a:p>
            <a:r>
              <a:rPr lang="en-GB" sz="1400" b="1" dirty="0" smtClean="0"/>
              <a:t>Average revenue trend w.r.to year</a:t>
            </a:r>
            <a:endParaRPr lang="en-GB" sz="1400" b="1" dirty="0"/>
          </a:p>
        </p:txBody>
      </p:sp>
      <p:sp>
        <p:nvSpPr>
          <p:cNvPr id="12" name="TextBox 11"/>
          <p:cNvSpPr txBox="1"/>
          <p:nvPr/>
        </p:nvSpPr>
        <p:spPr>
          <a:xfrm>
            <a:off x="7567080" y="934804"/>
            <a:ext cx="2913321" cy="307777"/>
          </a:xfrm>
          <a:prstGeom prst="rect">
            <a:avLst/>
          </a:prstGeom>
          <a:noFill/>
        </p:spPr>
        <p:txBody>
          <a:bodyPr wrap="square" rtlCol="0">
            <a:spAutoFit/>
          </a:bodyPr>
          <a:lstStyle/>
          <a:p>
            <a:r>
              <a:rPr lang="en-GB" sz="1400" b="1" dirty="0"/>
              <a:t>Total </a:t>
            </a:r>
            <a:r>
              <a:rPr lang="en-GB" sz="1400" b="1" dirty="0" smtClean="0"/>
              <a:t>revenue </a:t>
            </a:r>
            <a:r>
              <a:rPr lang="en-GB" sz="1400" b="1" dirty="0"/>
              <a:t>trend w.r.to year</a:t>
            </a:r>
            <a:endParaRPr lang="en-GB" sz="1400" b="1" dirty="0"/>
          </a:p>
        </p:txBody>
      </p:sp>
      <p:sp>
        <p:nvSpPr>
          <p:cNvPr id="13" name="TextBox 12"/>
          <p:cNvSpPr txBox="1"/>
          <p:nvPr/>
        </p:nvSpPr>
        <p:spPr>
          <a:xfrm>
            <a:off x="7676948" y="3596492"/>
            <a:ext cx="2913321" cy="307777"/>
          </a:xfrm>
          <a:prstGeom prst="rect">
            <a:avLst/>
          </a:prstGeom>
          <a:noFill/>
        </p:spPr>
        <p:txBody>
          <a:bodyPr wrap="square" rtlCol="0">
            <a:spAutoFit/>
          </a:bodyPr>
          <a:lstStyle/>
          <a:p>
            <a:r>
              <a:rPr lang="en-GB" sz="1400" b="1" dirty="0"/>
              <a:t>Minimum </a:t>
            </a:r>
            <a:r>
              <a:rPr lang="en-GB" sz="1400" b="1" dirty="0" smtClean="0"/>
              <a:t>revenue </a:t>
            </a:r>
            <a:r>
              <a:rPr lang="en-GB" sz="1400" b="1" dirty="0"/>
              <a:t>trend w.r.to year</a:t>
            </a:r>
            <a:endParaRPr lang="en-GB" sz="1400" b="1" dirty="0"/>
          </a:p>
        </p:txBody>
      </p:sp>
      <p:sp>
        <p:nvSpPr>
          <p:cNvPr id="14" name="TextBox 13"/>
          <p:cNvSpPr txBox="1"/>
          <p:nvPr/>
        </p:nvSpPr>
        <p:spPr>
          <a:xfrm>
            <a:off x="797689" y="3548933"/>
            <a:ext cx="2913321" cy="307777"/>
          </a:xfrm>
          <a:prstGeom prst="rect">
            <a:avLst/>
          </a:prstGeom>
          <a:noFill/>
        </p:spPr>
        <p:txBody>
          <a:bodyPr wrap="square" rtlCol="0">
            <a:spAutoFit/>
          </a:bodyPr>
          <a:lstStyle/>
          <a:p>
            <a:r>
              <a:rPr lang="en-GB" sz="1400" b="1" dirty="0"/>
              <a:t>Max </a:t>
            </a:r>
            <a:r>
              <a:rPr lang="en-GB" sz="1400" b="1" dirty="0" smtClean="0"/>
              <a:t>revenue </a:t>
            </a:r>
            <a:r>
              <a:rPr lang="en-GB" sz="1400" b="1" dirty="0"/>
              <a:t>trend w.r.to year</a:t>
            </a:r>
            <a:endParaRPr lang="en-GB" sz="1400" b="1" dirty="0"/>
          </a:p>
        </p:txBody>
      </p:sp>
    </p:spTree>
    <p:extLst>
      <p:ext uri="{BB962C8B-B14F-4D97-AF65-F5344CB8AC3E}">
        <p14:creationId xmlns:p14="http://schemas.microsoft.com/office/powerpoint/2010/main" val="74908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US" b="1" dirty="0"/>
              <a:t>	Conclusion</a:t>
            </a:r>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t>This data set gives us information about 1000 movies released in between 2006 - 2016. -Most of the movies are rated between 6 to 8 on a scale of 10.</a:t>
            </a:r>
            <a:endParaRPr lang="en-US" dirty="0" smtClean="0"/>
          </a:p>
          <a:p>
            <a:pPr marL="285750" indent="-285750">
              <a:buFont typeface="Wingdings" panose="05000000000000000000" pitchFamily="2" charset="2"/>
              <a:buChar char="Ø"/>
            </a:pPr>
            <a:r>
              <a:rPr lang="en-US" dirty="0"/>
              <a:t>There are 20 genres available all total in the data. -Drama, Action, Comedy, Adventure and Thriller are the top 5 genre where most number of movies are made. Where as, Sports, Music, War, Western and Musical are the least popular genre w.r.to movies made.</a:t>
            </a:r>
          </a:p>
          <a:p>
            <a:pPr marL="285750" indent="-285750">
              <a:buFont typeface="Wingdings" panose="05000000000000000000" pitchFamily="2" charset="2"/>
              <a:buChar char="Ø"/>
            </a:pPr>
            <a:r>
              <a:rPr lang="en-US" dirty="0" smtClean="0"/>
              <a:t>Adventure</a:t>
            </a:r>
            <a:r>
              <a:rPr lang="en-US" dirty="0"/>
              <a:t>, Action, Drama, Comedy, Thriller, Sci-fi type of movies generate more revenues and hence those movies are produced in a greater number each year. </a:t>
            </a:r>
            <a:r>
              <a:rPr lang="en-US" dirty="0"/>
              <a:t>As usual Sports, Music, War, Western and Musical generate least revenue.</a:t>
            </a:r>
          </a:p>
          <a:p>
            <a:pPr marL="285750" indent="-285750">
              <a:buFont typeface="Wingdings" panose="05000000000000000000" pitchFamily="2" charset="2"/>
              <a:buChar char="Ø"/>
            </a:pPr>
            <a:r>
              <a:rPr lang="en-US" dirty="0" smtClean="0"/>
              <a:t>Drama </a:t>
            </a:r>
            <a:r>
              <a:rPr lang="en-US" dirty="0"/>
              <a:t>tops the chart in terms of rating, followed by Action/Comedy/Adventure/Thriller. </a:t>
            </a:r>
            <a:r>
              <a:rPr lang="en-US" dirty="0"/>
              <a:t>So these popular genre movies are produced more every year, liked by most number of people and generate more revenue. Action genre is successful in all the three categories - rating, votes and revenue. (Overall)</a:t>
            </a:r>
          </a:p>
          <a:p>
            <a:pPr marL="285750" indent="-285750">
              <a:buFont typeface="Wingdings" panose="05000000000000000000" pitchFamily="2" charset="2"/>
              <a:buChar char="Ø"/>
            </a:pPr>
            <a:r>
              <a:rPr lang="en-US" dirty="0" err="1"/>
              <a:t>Metascore</a:t>
            </a:r>
            <a:r>
              <a:rPr lang="en-US" dirty="0"/>
              <a:t> </a:t>
            </a:r>
            <a:r>
              <a:rPr lang="en-US" dirty="0"/>
              <a:t>and Rating has a highly positive correlation.</a:t>
            </a:r>
          </a:p>
          <a:p>
            <a:pPr marL="285750" indent="-285750">
              <a:buFont typeface="Wingdings" panose="05000000000000000000" pitchFamily="2" charset="2"/>
              <a:buChar char="Ø"/>
            </a:pPr>
            <a:r>
              <a:rPr lang="en-US" dirty="0"/>
              <a:t>Surprisingly</a:t>
            </a:r>
            <a:r>
              <a:rPr lang="en-US" dirty="0"/>
              <a:t>, revenue and rating does not have any correlation, which means a critically acclaimed movie might not generate high revenue and vice versa.</a:t>
            </a:r>
          </a:p>
          <a:p>
            <a:pPr marL="285750" indent="-285750">
              <a:buFont typeface="Wingdings" panose="05000000000000000000" pitchFamily="2" charset="2"/>
              <a:buChar char="Ø"/>
            </a:pPr>
            <a:r>
              <a:rPr lang="en-US" dirty="0"/>
              <a:t>Number </a:t>
            </a:r>
            <a:r>
              <a:rPr lang="en-US" dirty="0"/>
              <a:t>of movie produced is getting increased every year. From 2006 till 2012 it was a steady number (50 and a bit above), 2013 onwards the numbers are increased drastically. But there is a sudden jump in movie numbers from 2015 to 2016 (almost double). Probably it indicates the website is getting popular and more movie data is getting recorded 2013 onwards.</a:t>
            </a:r>
          </a:p>
          <a:p>
            <a:endParaRPr lang="en-US" dirty="0"/>
          </a:p>
        </p:txBody>
      </p:sp>
      <p:cxnSp>
        <p:nvCxnSpPr>
          <p:cNvPr id="4" name="Straight Connector 3">
            <a:extLst>
              <a:ext uri="{FF2B5EF4-FFF2-40B4-BE49-F238E27FC236}">
                <a16:creationId xmlns:a16="http://schemas.microsoft.com/office/drawing/2014/main" id="{B00C657B-F9AE-41FB-B1A0-F2C773FDF48C}"/>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7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US" b="1" dirty="0"/>
              <a:t>	</a:t>
            </a:r>
            <a:r>
              <a:rPr lang="en-US" b="1" dirty="0" smtClean="0"/>
              <a:t>Conclusion </a:t>
            </a:r>
            <a:r>
              <a:rPr lang="en-US" b="1" dirty="0" err="1" smtClean="0"/>
              <a:t>contd</a:t>
            </a:r>
            <a:r>
              <a:rPr lang="en-US" b="1" dirty="0" smtClean="0"/>
              <a:t>…</a:t>
            </a:r>
            <a:endParaRPr lang="en-US" b="1" dirty="0"/>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Chris Pratt, </a:t>
            </a:r>
            <a:r>
              <a:rPr lang="en-US" dirty="0" err="1"/>
              <a:t>Noomi</a:t>
            </a:r>
            <a:r>
              <a:rPr lang="en-US" dirty="0"/>
              <a:t> </a:t>
            </a:r>
            <a:r>
              <a:rPr lang="en-US" dirty="0" err="1"/>
              <a:t>Rapace</a:t>
            </a:r>
            <a:r>
              <a:rPr lang="en-US" dirty="0"/>
              <a:t>, James </a:t>
            </a:r>
            <a:r>
              <a:rPr lang="en-US" dirty="0" err="1"/>
              <a:t>McAvoy,Adam</a:t>
            </a:r>
            <a:r>
              <a:rPr lang="en-US" dirty="0"/>
              <a:t> G. </a:t>
            </a:r>
            <a:r>
              <a:rPr lang="en-US" dirty="0" err="1"/>
              <a:t>Sevani,Shannon</a:t>
            </a:r>
            <a:r>
              <a:rPr lang="en-US" dirty="0"/>
              <a:t> </a:t>
            </a:r>
            <a:r>
              <a:rPr lang="en-US" dirty="0" err="1"/>
              <a:t>Woodward,Cheryl</a:t>
            </a:r>
            <a:r>
              <a:rPr lang="en-US" dirty="0"/>
              <a:t> Hines are the top actors w.r.to number of movies acted in. This sequence changes if we try to figure out most successful actors w.r.to box office (revenue earned by movies) and they are Robert Downey Jr., Jennifer Lawrence, Christian Bale, Josh Hutcherson, Will Smith. Most probably these box office kings are more expensive than others, that’s the reason for a bit lesser appearance in films than other top actors (movie wise</a:t>
            </a:r>
            <a:r>
              <a:rPr lang="en-US" dirty="0" smtClean="0"/>
              <a:t>).</a:t>
            </a:r>
          </a:p>
          <a:p>
            <a:pPr marL="285750" indent="-285750">
              <a:buFont typeface="Wingdings" panose="05000000000000000000" pitchFamily="2" charset="2"/>
              <a:buChar char="Ø"/>
            </a:pPr>
            <a:r>
              <a:rPr lang="en-US" dirty="0" smtClean="0"/>
              <a:t>2015 </a:t>
            </a:r>
            <a:r>
              <a:rPr lang="en-US" dirty="0"/>
              <a:t>and 2016 has more number of rated </a:t>
            </a:r>
            <a:r>
              <a:rPr lang="en-US" dirty="0" smtClean="0"/>
              <a:t>movies</a:t>
            </a:r>
          </a:p>
          <a:p>
            <a:pPr marL="285750" indent="-285750">
              <a:buFont typeface="Wingdings" panose="05000000000000000000" pitchFamily="2" charset="2"/>
              <a:buChar char="Ø"/>
            </a:pPr>
            <a:r>
              <a:rPr lang="en-US" dirty="0"/>
              <a:t>Number of votes are increased every year, we can draw one inference from it that website is getting more popular every year</a:t>
            </a:r>
            <a:r>
              <a:rPr lang="en-US" dirty="0" smtClean="0"/>
              <a:t>.</a:t>
            </a:r>
          </a:p>
          <a:p>
            <a:pPr marL="285750" indent="-285750">
              <a:buFont typeface="Wingdings" panose="05000000000000000000" pitchFamily="2" charset="2"/>
              <a:buChar char="Ø"/>
            </a:pPr>
            <a:r>
              <a:rPr lang="en-US" dirty="0"/>
              <a:t>Ridley Scott, Paul W.S. Anderson, M. Night Shyamalan, Michael Bay, David Yates are the top directors w.r.to number of movie directed. This list changes if we consider revenue wise top director count and the list is J.J. Abrams, David Yates, Christopher Nolan, Michael Bay, Francis Lawrence. Interestingly, only Michael Bay seems to be the man who reserve his spot in both top 5 category, so he is a balanced and perfect director</a:t>
            </a:r>
            <a:r>
              <a:rPr lang="en-US" dirty="0" smtClean="0"/>
              <a:t>.</a:t>
            </a:r>
          </a:p>
          <a:p>
            <a:pPr marL="285750" indent="-285750">
              <a:buFont typeface="Wingdings" panose="05000000000000000000" pitchFamily="2" charset="2"/>
              <a:buChar char="Ø"/>
            </a:pPr>
            <a:r>
              <a:rPr lang="en-US" dirty="0"/>
              <a:t>Most of the average rated movies (6 to 8) have a runtime between 90 to </a:t>
            </a:r>
            <a:r>
              <a:rPr lang="en-US" dirty="0" smtClean="0"/>
              <a:t>120</a:t>
            </a:r>
          </a:p>
          <a:p>
            <a:pPr marL="285750" indent="-285750">
              <a:buFont typeface="Wingdings" panose="05000000000000000000" pitchFamily="2" charset="2"/>
              <a:buChar char="Ø"/>
            </a:pPr>
            <a:endParaRPr lang="en-US" dirty="0"/>
          </a:p>
        </p:txBody>
      </p:sp>
      <p:cxnSp>
        <p:nvCxnSpPr>
          <p:cNvPr id="4" name="Straight Connector 3">
            <a:extLst>
              <a:ext uri="{FF2B5EF4-FFF2-40B4-BE49-F238E27FC236}">
                <a16:creationId xmlns:a16="http://schemas.microsoft.com/office/drawing/2014/main" id="{B00C657B-F9AE-41FB-B1A0-F2C773FDF48C}"/>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26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US" b="1" dirty="0"/>
              <a:t>	</a:t>
            </a:r>
            <a:r>
              <a:rPr lang="en-US" b="1" dirty="0" smtClean="0"/>
              <a:t>Conclusion </a:t>
            </a:r>
            <a:r>
              <a:rPr lang="en-US" b="1" dirty="0" err="1" smtClean="0"/>
              <a:t>contd</a:t>
            </a:r>
            <a:r>
              <a:rPr lang="en-US" b="1" dirty="0" smtClean="0"/>
              <a:t>…</a:t>
            </a:r>
            <a:endParaRPr lang="en-US" b="1" dirty="0"/>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5909310"/>
          </a:xfrm>
          <a:prstGeom prst="rect">
            <a:avLst/>
          </a:prstGeom>
          <a:noFill/>
        </p:spPr>
        <p:txBody>
          <a:bodyPr wrap="square" rtlCol="0">
            <a:spAutoFit/>
          </a:bodyPr>
          <a:lstStyle/>
          <a:p>
            <a:pPr marL="285750" indent="-285750">
              <a:buFont typeface="Wingdings" panose="05000000000000000000" pitchFamily="2" charset="2"/>
              <a:buChar char="Ø"/>
            </a:pPr>
            <a:r>
              <a:rPr lang="en-US" dirty="0"/>
              <a:t>It's a bit difficult to choose top 10 movies due to multiple deciding factor, so top movies can vary based on revenue, rating and votes</a:t>
            </a:r>
            <a:r>
              <a:rPr lang="en-US" dirty="0"/>
              <a:t>. </a:t>
            </a:r>
            <a:endParaRPr lang="en-US" dirty="0" smtClean="0"/>
          </a:p>
          <a:p>
            <a:r>
              <a:rPr lang="en-US" dirty="0" smtClean="0"/>
              <a:t>                    </a:t>
            </a:r>
            <a:r>
              <a:rPr lang="en-US" dirty="0"/>
              <a:t>-</a:t>
            </a:r>
            <a:r>
              <a:rPr lang="en-US" dirty="0" smtClean="0"/>
              <a:t>Star Wars: Episode VII - The Force Awakens, Avatar, Jurassic World, The Avengers, The Dark Knight</a:t>
            </a:r>
          </a:p>
          <a:p>
            <a:r>
              <a:rPr lang="en-US" dirty="0"/>
              <a:t> </a:t>
            </a:r>
            <a:r>
              <a:rPr lang="en-US" dirty="0" smtClean="0"/>
              <a:t>                     are the top movies w.r.to revenue.</a:t>
            </a:r>
          </a:p>
          <a:p>
            <a:r>
              <a:rPr lang="en-US" dirty="0" smtClean="0"/>
              <a:t>		  </a:t>
            </a:r>
            <a:r>
              <a:rPr lang="en-US" dirty="0"/>
              <a:t> </a:t>
            </a:r>
            <a:r>
              <a:rPr lang="en-US" dirty="0" smtClean="0"/>
              <a:t>-The </a:t>
            </a:r>
            <a:r>
              <a:rPr lang="en-US" dirty="0"/>
              <a:t>Dark Knight, Inception, </a:t>
            </a:r>
            <a:r>
              <a:rPr lang="en-US" dirty="0" err="1"/>
              <a:t>Dangal</a:t>
            </a:r>
            <a:r>
              <a:rPr lang="en-US" dirty="0"/>
              <a:t>, Interstellar, </a:t>
            </a:r>
            <a:r>
              <a:rPr lang="en-US" dirty="0" err="1"/>
              <a:t>Kimi</a:t>
            </a:r>
            <a:r>
              <a:rPr lang="en-US" dirty="0"/>
              <a:t> no </a:t>
            </a:r>
            <a:r>
              <a:rPr lang="en-US" dirty="0" err="1"/>
              <a:t>na</a:t>
            </a:r>
            <a:r>
              <a:rPr lang="en-US" dirty="0"/>
              <a:t> </a:t>
            </a:r>
            <a:r>
              <a:rPr lang="en-US" dirty="0" err="1"/>
              <a:t>wa</a:t>
            </a:r>
            <a:r>
              <a:rPr lang="en-US" dirty="0"/>
              <a:t> are the top movies w.r.to rating</a:t>
            </a:r>
            <a:r>
              <a:rPr lang="en-US" dirty="0" smtClean="0"/>
              <a:t>.</a:t>
            </a:r>
          </a:p>
          <a:p>
            <a:r>
              <a:rPr lang="en-US" dirty="0"/>
              <a:t>                    </a:t>
            </a:r>
            <a:r>
              <a:rPr lang="en-US" dirty="0" smtClean="0"/>
              <a:t>- </a:t>
            </a:r>
            <a:r>
              <a:rPr lang="en-US" dirty="0"/>
              <a:t>The Dark Knight, Inception, The Dark Knight </a:t>
            </a:r>
            <a:r>
              <a:rPr lang="en-US" dirty="0" err="1"/>
              <a:t>Rises,Interstellar</a:t>
            </a:r>
            <a:r>
              <a:rPr lang="en-US" dirty="0"/>
              <a:t> and The Avengers are the top movies </a:t>
            </a:r>
            <a:r>
              <a:rPr lang="en-US" dirty="0" smtClean="0"/>
              <a:t>                    		     w.r.to </a:t>
            </a:r>
            <a:r>
              <a:rPr lang="en-US" dirty="0"/>
              <a:t>vote cast</a:t>
            </a:r>
            <a:r>
              <a:rPr lang="en-US" dirty="0" smtClean="0"/>
              <a:t>.          </a:t>
            </a:r>
          </a:p>
          <a:p>
            <a:pPr marL="285750" indent="-285750">
              <a:buFont typeface="Wingdings" panose="05000000000000000000" pitchFamily="2" charset="2"/>
              <a:buChar char="Ø"/>
            </a:pPr>
            <a:r>
              <a:rPr lang="en-US" dirty="0"/>
              <a:t>From this list one interesting fact comes out that director Christopher Nolan is the only director whose movie falls in top 5 in each of those 3 categories. Also, 4 of his movies are in top 5 w.r.to vote cast and 3 of his movies are in top 5 w.r.to rating. So he is definitely one of the most popular director who produce critically acclaimed successful movies. We also observe that several (</a:t>
            </a:r>
            <a:r>
              <a:rPr lang="en-US" dirty="0" err="1"/>
              <a:t>Dangal</a:t>
            </a:r>
            <a:r>
              <a:rPr lang="en-US" dirty="0"/>
              <a:t>, </a:t>
            </a:r>
            <a:r>
              <a:rPr lang="en-US" dirty="0" err="1"/>
              <a:t>Kimi</a:t>
            </a:r>
            <a:r>
              <a:rPr lang="en-US" dirty="0"/>
              <a:t> no </a:t>
            </a:r>
            <a:r>
              <a:rPr lang="en-US" dirty="0" err="1"/>
              <a:t>na</a:t>
            </a:r>
            <a:r>
              <a:rPr lang="en-US" dirty="0"/>
              <a:t> </a:t>
            </a:r>
            <a:r>
              <a:rPr lang="en-US" dirty="0" err="1"/>
              <a:t>wa</a:t>
            </a:r>
            <a:r>
              <a:rPr lang="en-US" dirty="0"/>
              <a:t>, The </a:t>
            </a:r>
            <a:r>
              <a:rPr lang="en-US" dirty="0" err="1"/>
              <a:t>Intouchables</a:t>
            </a:r>
            <a:r>
              <a:rPr lang="en-US" dirty="0"/>
              <a:t>, Whiplash, The Prestige, </a:t>
            </a:r>
            <a:r>
              <a:rPr lang="en-US" dirty="0" err="1"/>
              <a:t>Taare</a:t>
            </a:r>
            <a:r>
              <a:rPr lang="en-US" dirty="0"/>
              <a:t> </a:t>
            </a:r>
            <a:r>
              <a:rPr lang="en-US" dirty="0" err="1"/>
              <a:t>Zameen</a:t>
            </a:r>
            <a:r>
              <a:rPr lang="en-US" dirty="0"/>
              <a:t> Par) highly rated movies failed to earn good revenue in box office, but most of them are not Hollywood movies. Every box office hit movies have a rating greater than 6 </a:t>
            </a:r>
            <a:r>
              <a:rPr lang="en-US" dirty="0" err="1"/>
              <a:t>atleast</a:t>
            </a:r>
            <a:r>
              <a:rPr lang="en-US" dirty="0"/>
              <a:t>.</a:t>
            </a:r>
            <a:endParaRPr lang="en-US" dirty="0" smtClean="0"/>
          </a:p>
          <a:p>
            <a:pPr marL="285750" indent="-285750">
              <a:buFont typeface="Wingdings" panose="05000000000000000000" pitchFamily="2" charset="2"/>
              <a:buChar char="Ø"/>
            </a:pPr>
            <a:r>
              <a:rPr lang="en-US" dirty="0"/>
              <a:t>Average rating drops down w.r.to years, but the number of movies are increasing every year the total rating per year is increasing</a:t>
            </a:r>
            <a:r>
              <a:rPr lang="en-US" dirty="0" smtClean="0"/>
              <a:t>.</a:t>
            </a:r>
          </a:p>
          <a:p>
            <a:pPr marL="285750" indent="-285750">
              <a:buFont typeface="Wingdings" panose="05000000000000000000" pitchFamily="2" charset="2"/>
              <a:buChar char="Ø"/>
            </a:pPr>
            <a:r>
              <a:rPr lang="en-US" dirty="0"/>
              <a:t>Average revenue also drops down w.r.to years, although sum of the revenue increasing every year due to higher movie count. 2016 is the year where revenue collected by a movie reaches highest number</a:t>
            </a:r>
            <a:r>
              <a:rPr lang="en-US" dirty="0" smtClean="0"/>
              <a:t>.</a:t>
            </a:r>
          </a:p>
          <a:p>
            <a:pPr marL="285750" indent="-285750">
              <a:buFont typeface="Wingdings" panose="05000000000000000000" pitchFamily="2" charset="2"/>
              <a:buChar char="Ø"/>
            </a:pPr>
            <a:r>
              <a:rPr lang="en-US" dirty="0"/>
              <a:t>Average runtime drops down w.r.to years, which indicates that directors/viewers feel more connected to shorter movies.</a:t>
            </a:r>
            <a:r>
              <a:rPr lang="en-US" dirty="0" smtClean="0"/>
              <a:t>  </a:t>
            </a:r>
            <a:endParaRPr lang="en-US" dirty="0"/>
          </a:p>
          <a:p>
            <a:pPr marL="285750" indent="-285750">
              <a:buFont typeface="Wingdings" panose="05000000000000000000" pitchFamily="2" charset="2"/>
              <a:buChar char="Ø"/>
            </a:pPr>
            <a:endParaRPr lang="en-US" dirty="0" smtClean="0"/>
          </a:p>
          <a:p>
            <a:endParaRPr lang="en-US" dirty="0"/>
          </a:p>
        </p:txBody>
      </p:sp>
      <p:cxnSp>
        <p:nvCxnSpPr>
          <p:cNvPr id="4" name="Straight Connector 3">
            <a:extLst>
              <a:ext uri="{FF2B5EF4-FFF2-40B4-BE49-F238E27FC236}">
                <a16:creationId xmlns:a16="http://schemas.microsoft.com/office/drawing/2014/main" id="{B00C657B-F9AE-41FB-B1A0-F2C773FDF48C}"/>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12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0" y="1"/>
            <a:ext cx="10058400" cy="840828"/>
          </a:xfrm>
        </p:spPr>
        <p:txBody>
          <a:bodyPr>
            <a:normAutofit/>
          </a:bodyPr>
          <a:lstStyle/>
          <a:p>
            <a:r>
              <a:rPr lang="en-US" b="1" dirty="0"/>
              <a:t>	Introduction</a:t>
            </a:r>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Data set : </a:t>
            </a:r>
            <a:r>
              <a:rPr lang="en-US" dirty="0" smtClean="0"/>
              <a:t>1000 movies </a:t>
            </a:r>
            <a:r>
              <a:rPr lang="en-US" dirty="0"/>
              <a:t>data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Goal :  </a:t>
            </a:r>
            <a:r>
              <a:rPr lang="en-US" dirty="0" smtClean="0"/>
              <a:t>Find popular and successful movies/genre/actors/directors and finding different pattern in the movies data</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Records : </a:t>
            </a:r>
            <a:r>
              <a:rPr lang="en-US" dirty="0" smtClean="0"/>
              <a:t>1000 </a:t>
            </a:r>
            <a:r>
              <a:rPr lang="en-US" dirty="0"/>
              <a:t>records with </a:t>
            </a:r>
            <a:r>
              <a:rPr lang="en-US" dirty="0" smtClean="0"/>
              <a:t>12 columns</a:t>
            </a:r>
            <a:endParaRPr lang="en-US" dirty="0"/>
          </a:p>
          <a:p>
            <a:pPr marL="742950" lvl="1" indent="-285750">
              <a:buFont typeface="Wingdings" panose="05000000000000000000" pitchFamily="2" charset="2"/>
              <a:buChar char="Ø"/>
            </a:pPr>
            <a:r>
              <a:rPr lang="en-US" dirty="0"/>
              <a:t>Rank</a:t>
            </a:r>
            <a:endParaRPr lang="en-US" dirty="0"/>
          </a:p>
          <a:p>
            <a:pPr marL="742950" lvl="1" indent="-285750">
              <a:buFont typeface="Wingdings" panose="05000000000000000000" pitchFamily="2" charset="2"/>
              <a:buChar char="Ø"/>
            </a:pPr>
            <a:r>
              <a:rPr lang="en-US" dirty="0"/>
              <a:t>Title</a:t>
            </a:r>
            <a:endParaRPr lang="en-US" dirty="0"/>
          </a:p>
          <a:p>
            <a:pPr marL="742950" lvl="1" indent="-285750">
              <a:buFont typeface="Wingdings" panose="05000000000000000000" pitchFamily="2" charset="2"/>
              <a:buChar char="Ø"/>
            </a:pPr>
            <a:r>
              <a:rPr lang="en-US" dirty="0"/>
              <a:t>Genre</a:t>
            </a:r>
            <a:endParaRPr lang="en-US" dirty="0" smtClean="0"/>
          </a:p>
          <a:p>
            <a:pPr marL="742950" lvl="1" indent="-285750">
              <a:buFont typeface="Wingdings" panose="05000000000000000000" pitchFamily="2" charset="2"/>
              <a:buChar char="Ø"/>
            </a:pPr>
            <a:r>
              <a:rPr lang="en-US" dirty="0"/>
              <a:t>Description</a:t>
            </a:r>
            <a:endParaRPr lang="en-US" dirty="0" smtClean="0"/>
          </a:p>
          <a:p>
            <a:pPr marL="742950" lvl="1" indent="-285750">
              <a:buFont typeface="Wingdings" panose="05000000000000000000" pitchFamily="2" charset="2"/>
              <a:buChar char="Ø"/>
            </a:pPr>
            <a:r>
              <a:rPr lang="en-US" dirty="0"/>
              <a:t>Director</a:t>
            </a:r>
            <a:endParaRPr lang="en-US" dirty="0"/>
          </a:p>
          <a:p>
            <a:pPr marL="742950" lvl="1" indent="-285750">
              <a:buFont typeface="Wingdings" panose="05000000000000000000" pitchFamily="2" charset="2"/>
              <a:buChar char="Ø"/>
            </a:pPr>
            <a:r>
              <a:rPr lang="en-US" dirty="0"/>
              <a:t>Actors</a:t>
            </a:r>
            <a:endParaRPr lang="en-US" dirty="0"/>
          </a:p>
          <a:p>
            <a:pPr marL="742950" lvl="1" indent="-285750">
              <a:buFont typeface="Wingdings" panose="05000000000000000000" pitchFamily="2" charset="2"/>
              <a:buChar char="Ø"/>
            </a:pPr>
            <a:r>
              <a:rPr lang="en-US" dirty="0"/>
              <a:t>Year</a:t>
            </a:r>
            <a:endParaRPr lang="en-US" dirty="0"/>
          </a:p>
          <a:p>
            <a:pPr marL="742950" lvl="1" indent="-285750">
              <a:buFont typeface="Wingdings" panose="05000000000000000000" pitchFamily="2" charset="2"/>
              <a:buChar char="Ø"/>
            </a:pPr>
            <a:r>
              <a:rPr lang="en-US" dirty="0"/>
              <a:t>Runtime (Minutes)</a:t>
            </a:r>
            <a:endParaRPr lang="en-US" dirty="0"/>
          </a:p>
          <a:p>
            <a:pPr marL="742950" lvl="1" indent="-285750">
              <a:buFont typeface="Wingdings" panose="05000000000000000000" pitchFamily="2" charset="2"/>
              <a:buChar char="Ø"/>
            </a:pPr>
            <a:r>
              <a:rPr lang="en-US" dirty="0"/>
              <a:t>Rating</a:t>
            </a:r>
            <a:endParaRPr lang="en-US" dirty="0"/>
          </a:p>
          <a:p>
            <a:pPr marL="742950" lvl="1" indent="-285750">
              <a:buFont typeface="Wingdings" panose="05000000000000000000" pitchFamily="2" charset="2"/>
              <a:buChar char="Ø"/>
            </a:pPr>
            <a:r>
              <a:rPr lang="en-US" dirty="0" smtClean="0"/>
              <a:t>Votes</a:t>
            </a:r>
          </a:p>
          <a:p>
            <a:pPr marL="742950" lvl="1" indent="-285750">
              <a:buFont typeface="Wingdings" panose="05000000000000000000" pitchFamily="2" charset="2"/>
              <a:buChar char="Ø"/>
            </a:pPr>
            <a:r>
              <a:rPr lang="en-US" dirty="0"/>
              <a:t>Revenue (Millions</a:t>
            </a:r>
            <a:r>
              <a:rPr lang="en-US" dirty="0" smtClean="0"/>
              <a:t>)</a:t>
            </a:r>
          </a:p>
          <a:p>
            <a:pPr marL="742950" lvl="1" indent="-285750">
              <a:buFont typeface="Wingdings" panose="05000000000000000000" pitchFamily="2" charset="2"/>
              <a:buChar char="Ø"/>
            </a:pPr>
            <a:r>
              <a:rPr lang="en-US" dirty="0" err="1" smtClean="0"/>
              <a:t>Metascore</a:t>
            </a:r>
            <a:endParaRPr lang="en-US" dirty="0" smtClean="0"/>
          </a:p>
        </p:txBody>
      </p:sp>
      <p:cxnSp>
        <p:nvCxnSpPr>
          <p:cNvPr id="5" name="Straight Connector 4">
            <a:extLst>
              <a:ext uri="{FF2B5EF4-FFF2-40B4-BE49-F238E27FC236}">
                <a16:creationId xmlns:a16="http://schemas.microsoft.com/office/drawing/2014/main" id="{6C3B2799-10FA-412B-989D-EEA4FB91578A}"/>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67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0" y="1"/>
            <a:ext cx="12128500" cy="840828"/>
          </a:xfrm>
        </p:spPr>
        <p:txBody>
          <a:bodyPr>
            <a:normAutofit fontScale="90000"/>
          </a:bodyPr>
          <a:lstStyle/>
          <a:p>
            <a:r>
              <a:rPr lang="en-US" b="1" dirty="0"/>
              <a:t>	Top </a:t>
            </a:r>
            <a:r>
              <a:rPr lang="en-US" b="1" dirty="0" smtClean="0"/>
              <a:t>5 genre based on movie count and revenue</a:t>
            </a:r>
            <a:endParaRPr lang="en-US" b="1" dirty="0"/>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973963"/>
            <a:ext cx="10773103"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cxnSp>
        <p:nvCxnSpPr>
          <p:cNvPr id="8" name="Straight Connector 7">
            <a:extLst>
              <a:ext uri="{FF2B5EF4-FFF2-40B4-BE49-F238E27FC236}">
                <a16:creationId xmlns:a16="http://schemas.microsoft.com/office/drawing/2014/main" id="{C928217F-6E26-4E66-B55A-B45220994A8D}"/>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429834" y="2013144"/>
            <a:ext cx="4854547" cy="4184695"/>
          </a:xfrm>
          <a:prstGeom prst="rect">
            <a:avLst/>
          </a:prstGeom>
        </p:spPr>
      </p:pic>
      <p:pic>
        <p:nvPicPr>
          <p:cNvPr id="5" name="Picture 4"/>
          <p:cNvPicPr>
            <a:picLocks noChangeAspect="1"/>
          </p:cNvPicPr>
          <p:nvPr/>
        </p:nvPicPr>
        <p:blipFill>
          <a:blip r:embed="rId4"/>
          <a:stretch>
            <a:fillRect/>
          </a:stretch>
        </p:blipFill>
        <p:spPr>
          <a:xfrm>
            <a:off x="6313754" y="2050578"/>
            <a:ext cx="4924860" cy="4091652"/>
          </a:xfrm>
          <a:prstGeom prst="rect">
            <a:avLst/>
          </a:prstGeom>
        </p:spPr>
      </p:pic>
      <p:sp>
        <p:nvSpPr>
          <p:cNvPr id="11" name="TextBox 10">
            <a:extLst>
              <a:ext uri="{FF2B5EF4-FFF2-40B4-BE49-F238E27FC236}">
                <a16:creationId xmlns:a16="http://schemas.microsoft.com/office/drawing/2014/main" id="{09635B85-D0B4-42A9-A076-A73762528D74}"/>
              </a:ext>
            </a:extLst>
          </p:cNvPr>
          <p:cNvSpPr txBox="1"/>
          <p:nvPr/>
        </p:nvSpPr>
        <p:spPr>
          <a:xfrm>
            <a:off x="578069" y="872363"/>
            <a:ext cx="1077310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It's pretty clear that Drama, Action, Comedy, Adventure and Thriller are the top 5 genre where most number of movies are made. We need to check other factors (revenue/popularity/rating </a:t>
            </a:r>
            <a:r>
              <a:rPr lang="en-US" dirty="0" smtClean="0"/>
              <a:t>etc.) </a:t>
            </a:r>
            <a:r>
              <a:rPr lang="en-US" dirty="0"/>
              <a:t>behind the reason of their </a:t>
            </a:r>
            <a:r>
              <a:rPr lang="en-US" dirty="0" smtClean="0"/>
              <a:t>superiority.</a:t>
            </a:r>
            <a:endParaRPr lang="en-US" dirty="0"/>
          </a:p>
        </p:txBody>
      </p:sp>
    </p:spTree>
    <p:extLst>
      <p:ext uri="{BB962C8B-B14F-4D97-AF65-F5344CB8AC3E}">
        <p14:creationId xmlns:p14="http://schemas.microsoft.com/office/powerpoint/2010/main" val="318985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0" y="1"/>
            <a:ext cx="12128500" cy="840828"/>
          </a:xfrm>
        </p:spPr>
        <p:txBody>
          <a:bodyPr>
            <a:normAutofit fontScale="90000"/>
          </a:bodyPr>
          <a:lstStyle/>
          <a:p>
            <a:r>
              <a:rPr lang="en-US" b="1" dirty="0"/>
              <a:t>	</a:t>
            </a:r>
            <a:r>
              <a:rPr lang="en-US" b="1" dirty="0" smtClean="0"/>
              <a:t>Bottom</a:t>
            </a:r>
            <a:r>
              <a:rPr lang="en-US" b="1" dirty="0" smtClean="0"/>
              <a:t> </a:t>
            </a:r>
            <a:r>
              <a:rPr lang="en-US" b="1" dirty="0"/>
              <a:t>5 genre based on movie count and revenue</a:t>
            </a:r>
            <a:endParaRPr lang="en-US" b="1" dirty="0"/>
          </a:p>
        </p:txBody>
      </p:sp>
      <p:cxnSp>
        <p:nvCxnSpPr>
          <p:cNvPr id="6" name="Straight Connector 5">
            <a:extLst>
              <a:ext uri="{FF2B5EF4-FFF2-40B4-BE49-F238E27FC236}">
                <a16:creationId xmlns:a16="http://schemas.microsoft.com/office/drawing/2014/main" id="{CE50B4B3-F9B4-453B-BAED-7BA1FD615299}"/>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29979" y="1515582"/>
            <a:ext cx="5196663" cy="4547080"/>
          </a:xfrm>
          <a:prstGeom prst="rect">
            <a:avLst/>
          </a:prstGeom>
        </p:spPr>
      </p:pic>
      <p:pic>
        <p:nvPicPr>
          <p:cNvPr id="5" name="Picture 4"/>
          <p:cNvPicPr>
            <a:picLocks noChangeAspect="1"/>
          </p:cNvPicPr>
          <p:nvPr/>
        </p:nvPicPr>
        <p:blipFill>
          <a:blip r:embed="rId3"/>
          <a:stretch>
            <a:fillRect/>
          </a:stretch>
        </p:blipFill>
        <p:spPr>
          <a:xfrm>
            <a:off x="5944164" y="1515583"/>
            <a:ext cx="5353945" cy="4604230"/>
          </a:xfrm>
          <a:prstGeom prst="rect">
            <a:avLst/>
          </a:prstGeom>
        </p:spPr>
      </p:pic>
      <p:sp>
        <p:nvSpPr>
          <p:cNvPr id="9" name="TextBox 8">
            <a:extLst>
              <a:ext uri="{FF2B5EF4-FFF2-40B4-BE49-F238E27FC236}">
                <a16:creationId xmlns:a16="http://schemas.microsoft.com/office/drawing/2014/main" id="{09635B85-D0B4-42A9-A076-A73762528D74}"/>
              </a:ext>
            </a:extLst>
          </p:cNvPr>
          <p:cNvSpPr txBox="1"/>
          <p:nvPr/>
        </p:nvSpPr>
        <p:spPr>
          <a:xfrm>
            <a:off x="578069" y="872363"/>
            <a:ext cx="1077310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Sports</a:t>
            </a:r>
            <a:r>
              <a:rPr lang="en-US" dirty="0"/>
              <a:t>, Music, War, Western and Musical are bottom 5 genre.</a:t>
            </a:r>
            <a:endParaRPr lang="en-US" dirty="0"/>
          </a:p>
        </p:txBody>
      </p:sp>
    </p:spTree>
    <p:extLst>
      <p:ext uri="{BB962C8B-B14F-4D97-AF65-F5344CB8AC3E}">
        <p14:creationId xmlns:p14="http://schemas.microsoft.com/office/powerpoint/2010/main" val="342901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US" b="1" dirty="0"/>
              <a:t>	</a:t>
            </a:r>
            <a:r>
              <a:rPr lang="en-US" b="1" dirty="0" smtClean="0"/>
              <a:t>Movie rating distributed across genres</a:t>
            </a:r>
            <a:endParaRPr lang="en-US" b="1" dirty="0"/>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Drama tops the chart in terms of rating, followed by Action/Comedy/Adventure/Thriller</a:t>
            </a:r>
            <a:r>
              <a:rPr lang="en-US" dirty="0" smtClean="0"/>
              <a:t>.</a:t>
            </a:r>
            <a:endParaRPr lang="en-US" dirty="0"/>
          </a:p>
        </p:txBody>
      </p:sp>
      <p:cxnSp>
        <p:nvCxnSpPr>
          <p:cNvPr id="8" name="Straight Connector 7">
            <a:extLst>
              <a:ext uri="{FF2B5EF4-FFF2-40B4-BE49-F238E27FC236}">
                <a16:creationId xmlns:a16="http://schemas.microsoft.com/office/drawing/2014/main" id="{702A3177-06B5-4B83-BAD0-10D1744774F0}"/>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662581" y="1193764"/>
            <a:ext cx="9129457" cy="5111857"/>
          </a:xfrm>
          <a:prstGeom prst="rect">
            <a:avLst/>
          </a:prstGeom>
        </p:spPr>
      </p:pic>
    </p:spTree>
    <p:extLst>
      <p:ext uri="{BB962C8B-B14F-4D97-AF65-F5344CB8AC3E}">
        <p14:creationId xmlns:p14="http://schemas.microsoft.com/office/powerpoint/2010/main" val="318110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US" b="1" dirty="0"/>
              <a:t>	</a:t>
            </a:r>
            <a:r>
              <a:rPr lang="en-US" b="1" dirty="0" smtClean="0"/>
              <a:t>Finding correlation amongst various category  </a:t>
            </a:r>
            <a:endParaRPr lang="en-US" b="1" dirty="0"/>
          </a:p>
        </p:txBody>
      </p:sp>
      <p:cxnSp>
        <p:nvCxnSpPr>
          <p:cNvPr id="8" name="Straight Connector 7">
            <a:extLst>
              <a:ext uri="{FF2B5EF4-FFF2-40B4-BE49-F238E27FC236}">
                <a16:creationId xmlns:a16="http://schemas.microsoft.com/office/drawing/2014/main" id="{88F3AEA7-6169-4323-9AEC-7E6725FAEE10}"/>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47993" y="860017"/>
            <a:ext cx="9049164" cy="5466355"/>
          </a:xfrm>
          <a:prstGeom prst="rect">
            <a:avLst/>
          </a:prstGeom>
        </p:spPr>
      </p:pic>
      <p:sp>
        <p:nvSpPr>
          <p:cNvPr id="9" name="TextBox 8">
            <a:extLst>
              <a:ext uri="{FF2B5EF4-FFF2-40B4-BE49-F238E27FC236}">
                <a16:creationId xmlns:a16="http://schemas.microsoft.com/office/drawing/2014/main" id="{09635B85-D0B4-42A9-A076-A73762528D74}"/>
              </a:ext>
            </a:extLst>
          </p:cNvPr>
          <p:cNvSpPr txBox="1"/>
          <p:nvPr/>
        </p:nvSpPr>
        <p:spPr>
          <a:xfrm>
            <a:off x="8846288" y="872362"/>
            <a:ext cx="3282212"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dirty="0" smtClean="0"/>
              <a:t>Meta score </a:t>
            </a:r>
            <a:r>
              <a:rPr lang="en-US" dirty="0"/>
              <a:t>and Rating has a highly positive correlation</a:t>
            </a:r>
            <a:r>
              <a:rPr lang="en-US" dirty="0" smtClean="0"/>
              <a:t>.</a:t>
            </a:r>
          </a:p>
          <a:p>
            <a:pPr marL="285750" indent="-285750">
              <a:buFont typeface="Wingdings" panose="05000000000000000000" pitchFamily="2" charset="2"/>
              <a:buChar char="Ø"/>
            </a:pPr>
            <a:r>
              <a:rPr lang="en-US" dirty="0"/>
              <a:t>All the individual genres have high positive correlation between </a:t>
            </a:r>
            <a:r>
              <a:rPr lang="en-US" dirty="0" smtClean="0"/>
              <a:t>them</a:t>
            </a:r>
          </a:p>
          <a:p>
            <a:pPr marL="285750" indent="-285750">
              <a:buFont typeface="Wingdings" panose="05000000000000000000" pitchFamily="2" charset="2"/>
              <a:buChar char="Ø"/>
            </a:pPr>
            <a:r>
              <a:rPr lang="en-US" dirty="0"/>
              <a:t>Surprisingly, revenue and rating does not have any correlation, which means a critically acclaimed movie might not generate high revenue and vice versa. Similarly revenue has a weak correlation with </a:t>
            </a:r>
            <a:r>
              <a:rPr lang="en-US" dirty="0" smtClean="0"/>
              <a:t>meta score </a:t>
            </a:r>
            <a:r>
              <a:rPr lang="en-US" dirty="0"/>
              <a:t>and votes</a:t>
            </a:r>
            <a:r>
              <a:rPr lang="en-US" dirty="0" smtClean="0"/>
              <a:t>.</a:t>
            </a:r>
          </a:p>
          <a:p>
            <a:pPr marL="285750" indent="-285750">
              <a:buFont typeface="Wingdings" panose="05000000000000000000" pitchFamily="2" charset="2"/>
              <a:buChar char="Ø"/>
            </a:pPr>
            <a:r>
              <a:rPr lang="en-US" dirty="0"/>
              <a:t>Rest of the categories seems to have weak correlation.</a:t>
            </a:r>
            <a:endParaRPr lang="en-US" dirty="0"/>
          </a:p>
        </p:txBody>
      </p:sp>
    </p:spTree>
    <p:extLst>
      <p:ext uri="{BB962C8B-B14F-4D97-AF65-F5344CB8AC3E}">
        <p14:creationId xmlns:p14="http://schemas.microsoft.com/office/powerpoint/2010/main" val="62288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fontScale="90000"/>
          </a:bodyPr>
          <a:lstStyle/>
          <a:p>
            <a:r>
              <a:rPr lang="en-US" b="1" dirty="0"/>
              <a:t>	</a:t>
            </a:r>
            <a:r>
              <a:rPr lang="en-GB" sz="4400" b="1" dirty="0" smtClean="0"/>
              <a:t>Movie </a:t>
            </a:r>
            <a:r>
              <a:rPr lang="en-GB" sz="4400" b="1" dirty="0"/>
              <a:t>produced per </a:t>
            </a:r>
            <a:r>
              <a:rPr lang="en-GB" sz="4400" b="1" dirty="0" smtClean="0"/>
              <a:t>year and their rating distribution</a:t>
            </a:r>
            <a:endParaRPr lang="en-GB" sz="4400" b="1" dirty="0"/>
          </a:p>
        </p:txBody>
      </p:sp>
      <p:cxnSp>
        <p:nvCxnSpPr>
          <p:cNvPr id="5" name="Straight Connector 4">
            <a:extLst>
              <a:ext uri="{FF2B5EF4-FFF2-40B4-BE49-F238E27FC236}">
                <a16:creationId xmlns:a16="http://schemas.microsoft.com/office/drawing/2014/main" id="{C7FB701C-C9F2-40EB-AB29-2379A246866F}"/>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32366" y="2785745"/>
            <a:ext cx="6455513" cy="2648836"/>
          </a:xfrm>
          <a:prstGeom prst="rect">
            <a:avLst/>
          </a:prstGeom>
        </p:spPr>
      </p:pic>
      <p:pic>
        <p:nvPicPr>
          <p:cNvPr id="4" name="Picture 3"/>
          <p:cNvPicPr>
            <a:picLocks noChangeAspect="1"/>
          </p:cNvPicPr>
          <p:nvPr/>
        </p:nvPicPr>
        <p:blipFill>
          <a:blip r:embed="rId3"/>
          <a:stretch>
            <a:fillRect/>
          </a:stretch>
        </p:blipFill>
        <p:spPr>
          <a:xfrm>
            <a:off x="6528391" y="3794758"/>
            <a:ext cx="5326925" cy="2457192"/>
          </a:xfrm>
          <a:prstGeom prst="rect">
            <a:avLst/>
          </a:prstGeom>
        </p:spPr>
      </p:pic>
      <p:sp>
        <p:nvSpPr>
          <p:cNvPr id="6" name="TextBox 5"/>
          <p:cNvSpPr txBox="1"/>
          <p:nvPr/>
        </p:nvSpPr>
        <p:spPr>
          <a:xfrm>
            <a:off x="7910623" y="3551280"/>
            <a:ext cx="2913321" cy="307777"/>
          </a:xfrm>
          <a:prstGeom prst="rect">
            <a:avLst/>
          </a:prstGeom>
          <a:noFill/>
        </p:spPr>
        <p:txBody>
          <a:bodyPr wrap="square" rtlCol="0">
            <a:spAutoFit/>
          </a:bodyPr>
          <a:lstStyle/>
          <a:p>
            <a:r>
              <a:rPr lang="en-US" sz="1400" b="1" dirty="0" smtClean="0"/>
              <a:t>Movie rating distribution</a:t>
            </a:r>
            <a:endParaRPr lang="en-GB" sz="1400" b="1" dirty="0"/>
          </a:p>
        </p:txBody>
      </p:sp>
      <p:sp>
        <p:nvSpPr>
          <p:cNvPr id="9" name="TextBox 8">
            <a:extLst>
              <a:ext uri="{FF2B5EF4-FFF2-40B4-BE49-F238E27FC236}">
                <a16:creationId xmlns:a16="http://schemas.microsoft.com/office/drawing/2014/main" id="{09635B85-D0B4-42A9-A076-A73762528D74}"/>
              </a:ext>
            </a:extLst>
          </p:cNvPr>
          <p:cNvSpPr txBox="1"/>
          <p:nvPr/>
        </p:nvSpPr>
        <p:spPr>
          <a:xfrm>
            <a:off x="674573" y="872728"/>
            <a:ext cx="10773103"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Number of movie produced is getting increased every year. From 2006 till 2012 it was a steady number (50 and a bit above), 2013 onwards the numbers are increased drastically. But there is a sudden jump in movie numbers from 2015 to 2016 (almost double). Probably it indicates the website is getting popular and more movie data is getting recorded 2013 onwards</a:t>
            </a:r>
            <a:r>
              <a:rPr lang="en-US" dirty="0" smtClean="0"/>
              <a:t>.</a:t>
            </a:r>
          </a:p>
          <a:p>
            <a:pPr marL="285750" indent="-285750">
              <a:buFont typeface="Wingdings" panose="05000000000000000000" pitchFamily="2" charset="2"/>
              <a:buChar char="Ø"/>
            </a:pPr>
            <a:r>
              <a:rPr lang="en-US" dirty="0"/>
              <a:t>Most of the movies fall between average rating 6 to 8, which can be termed as decent movies.</a:t>
            </a:r>
            <a:endParaRPr lang="en-US" dirty="0"/>
          </a:p>
        </p:txBody>
      </p:sp>
    </p:spTree>
    <p:extLst>
      <p:ext uri="{BB962C8B-B14F-4D97-AF65-F5344CB8AC3E}">
        <p14:creationId xmlns:p14="http://schemas.microsoft.com/office/powerpoint/2010/main" val="15786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GB" b="1" dirty="0"/>
              <a:t>Top </a:t>
            </a:r>
            <a:r>
              <a:rPr lang="en-GB" b="1" dirty="0" smtClean="0"/>
              <a:t>actors (</a:t>
            </a:r>
            <a:r>
              <a:rPr lang="en-US" b="1" dirty="0"/>
              <a:t>w.r.to </a:t>
            </a:r>
            <a:r>
              <a:rPr lang="en-US" b="1" dirty="0" smtClean="0"/>
              <a:t>movies casted in and </a:t>
            </a:r>
            <a:r>
              <a:rPr lang="en-GB" b="1" dirty="0"/>
              <a:t>box </a:t>
            </a:r>
            <a:r>
              <a:rPr lang="en-GB" b="1" dirty="0" smtClean="0"/>
              <a:t>office)</a:t>
            </a:r>
            <a:endParaRPr lang="en-GB" b="1" dirty="0"/>
          </a:p>
        </p:txBody>
      </p:sp>
      <p:cxnSp>
        <p:nvCxnSpPr>
          <p:cNvPr id="6" name="Straight Connector 5">
            <a:extLst>
              <a:ext uri="{FF2B5EF4-FFF2-40B4-BE49-F238E27FC236}">
                <a16:creationId xmlns:a16="http://schemas.microsoft.com/office/drawing/2014/main" id="{736615FB-5E23-4905-AE6D-1C91986BFC1B}"/>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340131" y="1390982"/>
            <a:ext cx="5669581" cy="4627045"/>
          </a:xfrm>
          <a:prstGeom prst="rect">
            <a:avLst/>
          </a:prstGeom>
        </p:spPr>
      </p:pic>
      <p:pic>
        <p:nvPicPr>
          <p:cNvPr id="4" name="Picture 3"/>
          <p:cNvPicPr>
            <a:picLocks noChangeAspect="1"/>
          </p:cNvPicPr>
          <p:nvPr/>
        </p:nvPicPr>
        <p:blipFill>
          <a:blip r:embed="rId4"/>
          <a:stretch>
            <a:fillRect/>
          </a:stretch>
        </p:blipFill>
        <p:spPr>
          <a:xfrm>
            <a:off x="5868839" y="1419554"/>
            <a:ext cx="6294812" cy="4566573"/>
          </a:xfrm>
          <a:prstGeom prst="rect">
            <a:avLst/>
          </a:prstGeom>
        </p:spPr>
      </p:pic>
      <p:sp>
        <p:nvSpPr>
          <p:cNvPr id="8" name="TextBox 7">
            <a:extLst>
              <a:ext uri="{FF2B5EF4-FFF2-40B4-BE49-F238E27FC236}">
                <a16:creationId xmlns:a16="http://schemas.microsoft.com/office/drawing/2014/main" id="{09635B85-D0B4-42A9-A076-A73762528D74}"/>
              </a:ext>
            </a:extLst>
          </p:cNvPr>
          <p:cNvSpPr txBox="1"/>
          <p:nvPr/>
        </p:nvSpPr>
        <p:spPr>
          <a:xfrm>
            <a:off x="674573" y="883361"/>
            <a:ext cx="1077310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It seems movie count wise top actors does not necessarily top the box office.</a:t>
            </a:r>
            <a:endParaRPr lang="en-US" dirty="0"/>
          </a:p>
        </p:txBody>
      </p:sp>
    </p:spTree>
    <p:extLst>
      <p:ext uri="{BB962C8B-B14F-4D97-AF65-F5344CB8AC3E}">
        <p14:creationId xmlns:p14="http://schemas.microsoft.com/office/powerpoint/2010/main" val="8948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A9AD-7D8C-4D60-B275-8AB189AE2B11}"/>
              </a:ext>
            </a:extLst>
          </p:cNvPr>
          <p:cNvSpPr>
            <a:spLocks noGrp="1"/>
          </p:cNvSpPr>
          <p:nvPr>
            <p:ph type="title" idx="4294967295"/>
          </p:nvPr>
        </p:nvSpPr>
        <p:spPr>
          <a:xfrm>
            <a:off x="-1" y="1"/>
            <a:ext cx="12034345" cy="840828"/>
          </a:xfrm>
        </p:spPr>
        <p:txBody>
          <a:bodyPr>
            <a:normAutofit/>
          </a:bodyPr>
          <a:lstStyle/>
          <a:p>
            <a:r>
              <a:rPr lang="en-GB" b="1" dirty="0"/>
              <a:t>Rating vs </a:t>
            </a:r>
            <a:r>
              <a:rPr lang="en-GB" b="1" dirty="0" smtClean="0"/>
              <a:t>Year and </a:t>
            </a:r>
            <a:r>
              <a:rPr lang="en-GB" b="1" dirty="0"/>
              <a:t>Year vs </a:t>
            </a:r>
            <a:r>
              <a:rPr lang="en-GB" b="1" dirty="0" smtClean="0"/>
              <a:t>Votes</a:t>
            </a:r>
            <a:endParaRPr lang="en-GB" b="1" dirty="0"/>
          </a:p>
        </p:txBody>
      </p:sp>
      <p:sp>
        <p:nvSpPr>
          <p:cNvPr id="7" name="TextBox 6">
            <a:extLst>
              <a:ext uri="{FF2B5EF4-FFF2-40B4-BE49-F238E27FC236}">
                <a16:creationId xmlns:a16="http://schemas.microsoft.com/office/drawing/2014/main" id="{09635B85-D0B4-42A9-A076-A73762528D74}"/>
              </a:ext>
            </a:extLst>
          </p:cNvPr>
          <p:cNvSpPr txBox="1"/>
          <p:nvPr/>
        </p:nvSpPr>
        <p:spPr>
          <a:xfrm>
            <a:off x="578069" y="872363"/>
            <a:ext cx="10773103"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2015 and 2016 has more number of rated </a:t>
            </a:r>
            <a:r>
              <a:rPr lang="en-US" dirty="0" smtClean="0"/>
              <a:t>movies</a:t>
            </a:r>
          </a:p>
          <a:p>
            <a:pPr marL="285750" indent="-285750">
              <a:buFont typeface="Wingdings" panose="05000000000000000000" pitchFamily="2" charset="2"/>
              <a:buChar char="Ø"/>
            </a:pPr>
            <a:r>
              <a:rPr lang="en-US" dirty="0"/>
              <a:t>Number of votes are increased every year</a:t>
            </a:r>
            <a:r>
              <a:rPr lang="en-US" dirty="0" smtClean="0"/>
              <a:t>.</a:t>
            </a:r>
            <a:endParaRPr lang="en-US" dirty="0"/>
          </a:p>
        </p:txBody>
      </p:sp>
      <p:cxnSp>
        <p:nvCxnSpPr>
          <p:cNvPr id="5" name="Straight Connector 4">
            <a:extLst>
              <a:ext uri="{FF2B5EF4-FFF2-40B4-BE49-F238E27FC236}">
                <a16:creationId xmlns:a16="http://schemas.microsoft.com/office/drawing/2014/main" id="{5BABF035-91E2-4F23-8592-17A5FCE30988}"/>
              </a:ext>
            </a:extLst>
          </p:cNvPr>
          <p:cNvCxnSpPr>
            <a:cxnSpLocks/>
          </p:cNvCxnSpPr>
          <p:nvPr/>
        </p:nvCxnSpPr>
        <p:spPr>
          <a:xfrm flipV="1">
            <a:off x="0" y="825500"/>
            <a:ext cx="12128500" cy="15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98140" y="2153241"/>
            <a:ext cx="6000641" cy="3732768"/>
          </a:xfrm>
          <a:prstGeom prst="rect">
            <a:avLst/>
          </a:prstGeom>
        </p:spPr>
      </p:pic>
      <p:pic>
        <p:nvPicPr>
          <p:cNvPr id="6" name="Picture 5"/>
          <p:cNvPicPr>
            <a:picLocks noChangeAspect="1"/>
          </p:cNvPicPr>
          <p:nvPr/>
        </p:nvPicPr>
        <p:blipFill>
          <a:blip r:embed="rId4"/>
          <a:stretch>
            <a:fillRect/>
          </a:stretch>
        </p:blipFill>
        <p:spPr>
          <a:xfrm>
            <a:off x="5648340" y="2231800"/>
            <a:ext cx="6405438" cy="3632935"/>
          </a:xfrm>
          <a:prstGeom prst="rect">
            <a:avLst/>
          </a:prstGeom>
        </p:spPr>
      </p:pic>
      <p:sp>
        <p:nvSpPr>
          <p:cNvPr id="8" name="TextBox 7"/>
          <p:cNvSpPr txBox="1"/>
          <p:nvPr/>
        </p:nvSpPr>
        <p:spPr>
          <a:xfrm>
            <a:off x="1382233" y="1845463"/>
            <a:ext cx="2913321" cy="307777"/>
          </a:xfrm>
          <a:prstGeom prst="rect">
            <a:avLst/>
          </a:prstGeom>
          <a:noFill/>
        </p:spPr>
        <p:txBody>
          <a:bodyPr wrap="square" rtlCol="0">
            <a:spAutoFit/>
          </a:bodyPr>
          <a:lstStyle/>
          <a:p>
            <a:r>
              <a:rPr lang="en-GB" sz="1400" b="1" dirty="0"/>
              <a:t>Rating vs Year</a:t>
            </a:r>
          </a:p>
        </p:txBody>
      </p:sp>
      <p:sp>
        <p:nvSpPr>
          <p:cNvPr id="9" name="TextBox 8"/>
          <p:cNvSpPr txBox="1"/>
          <p:nvPr/>
        </p:nvSpPr>
        <p:spPr>
          <a:xfrm>
            <a:off x="7113181" y="1884743"/>
            <a:ext cx="2913321" cy="307777"/>
          </a:xfrm>
          <a:prstGeom prst="rect">
            <a:avLst/>
          </a:prstGeom>
          <a:noFill/>
        </p:spPr>
        <p:txBody>
          <a:bodyPr wrap="square" rtlCol="0">
            <a:spAutoFit/>
          </a:bodyPr>
          <a:lstStyle/>
          <a:p>
            <a:r>
              <a:rPr lang="en-GB" sz="1400" b="1" dirty="0"/>
              <a:t>Year vs Votes</a:t>
            </a:r>
          </a:p>
        </p:txBody>
      </p:sp>
    </p:spTree>
    <p:extLst>
      <p:ext uri="{BB962C8B-B14F-4D97-AF65-F5344CB8AC3E}">
        <p14:creationId xmlns:p14="http://schemas.microsoft.com/office/powerpoint/2010/main" val="15296961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3901</TotalTime>
  <Words>1397</Words>
  <Application>Microsoft Office PowerPoint</Application>
  <PresentationFormat>Widescreen</PresentationFormat>
  <Paragraphs>100</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PowerPoint Presentation</vt:lpstr>
      <vt:lpstr> Introduction</vt:lpstr>
      <vt:lpstr> Top 5 genre based on movie count and revenue</vt:lpstr>
      <vt:lpstr> Bottom 5 genre based on movie count and revenue</vt:lpstr>
      <vt:lpstr> Movie rating distributed across genres</vt:lpstr>
      <vt:lpstr> Finding correlation amongst various category  </vt:lpstr>
      <vt:lpstr> Movie produced per year and their rating distribution</vt:lpstr>
      <vt:lpstr>Top actors (w.r.to movies casted in and box office)</vt:lpstr>
      <vt:lpstr>Rating vs Year and Year vs Votes</vt:lpstr>
      <vt:lpstr>Top directors w.r.to number of movies, revenue and rating</vt:lpstr>
      <vt:lpstr>Runtime plot and runtime vs. rating</vt:lpstr>
      <vt:lpstr>Votes, revenue and meta score plot</vt:lpstr>
      <vt:lpstr>Top 10 movies w.r.to revenue, rating and votes cast</vt:lpstr>
      <vt:lpstr>Rating trend</vt:lpstr>
      <vt:lpstr>Revenue trend</vt:lpstr>
      <vt:lpstr> Conclusion</vt:lpstr>
      <vt:lpstr> Conclusion contd…</vt:lpstr>
      <vt:lpstr> 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Pratap Yati</dc:creator>
  <cp:lastModifiedBy>Souvik Sanyal</cp:lastModifiedBy>
  <cp:revision>54</cp:revision>
  <dcterms:created xsi:type="dcterms:W3CDTF">2019-11-09T14:40:55Z</dcterms:created>
  <dcterms:modified xsi:type="dcterms:W3CDTF">2020-08-04T05:04:52Z</dcterms:modified>
</cp:coreProperties>
</file>