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2"/>
    <p:sldId id="276" r:id="rId3"/>
    <p:sldId id="258" r:id="rId4"/>
    <p:sldId id="279" r:id="rId5"/>
    <p:sldId id="260" r:id="rId6"/>
    <p:sldId id="262" r:id="rId7"/>
    <p:sldId id="265" r:id="rId8"/>
    <p:sldId id="266" r:id="rId9"/>
    <p:sldId id="270" r:id="rId10"/>
    <p:sldId id="263" r:id="rId11"/>
    <p:sldId id="267" r:id="rId12"/>
    <p:sldId id="272" r:id="rId13"/>
    <p:sldId id="273" r:id="rId14"/>
    <p:sldId id="281" r:id="rId15"/>
    <p:sldId id="284" r:id="rId16"/>
    <p:sldId id="282" r:id="rId17"/>
    <p:sldId id="283" r:id="rId18"/>
    <p:sldId id="274" r:id="rId19"/>
    <p:sldId id="280" r:id="rId20"/>
    <p:sldId id="275" r:id="rId21"/>
    <p:sldId id="277" r:id="rId22"/>
    <p:sldId id="278" r:id="rId23"/>
    <p:sldId id="26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8" autoAdjust="0"/>
    <p:restoredTop sz="94660"/>
  </p:normalViewPr>
  <p:slideViewPr>
    <p:cSldViewPr snapToGrid="0" showGuides="1">
      <p:cViewPr varScale="1">
        <p:scale>
          <a:sx n="82" d="100"/>
          <a:sy n="82" d="100"/>
        </p:scale>
        <p:origin x="557"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77D70D-4BBD-4648-A7DF-3C4FD76FF698}" type="doc">
      <dgm:prSet loTypeId="urn:microsoft.com/office/officeart/2005/8/layout/hierarchy1" loCatId="hierarchy" qsTypeId="urn:microsoft.com/office/officeart/2005/8/quickstyle/simple4" qsCatId="simple" csTypeId="urn:microsoft.com/office/officeart/2005/8/colors/accent0_3" csCatId="mainScheme" phldr="1"/>
      <dgm:spPr/>
      <dgm:t>
        <a:bodyPr/>
        <a:lstStyle/>
        <a:p>
          <a:endParaRPr lang="en-US"/>
        </a:p>
      </dgm:t>
    </dgm:pt>
    <dgm:pt modelId="{F5EE4837-A8C8-48A5-B8C3-535D10DB80ED}">
      <dgm:prSet/>
      <dgm:spPr/>
      <dgm:t>
        <a:bodyPr/>
        <a:lstStyle/>
        <a:p>
          <a:r>
            <a:rPr lang="en-US" b="0" i="0" baseline="0"/>
            <a:t>data.rcorr = rcorr(as.matrix(data$Observation.Value, data$Time.Period)) </a:t>
          </a:r>
          <a:endParaRPr lang="en-US"/>
        </a:p>
      </dgm:t>
    </dgm:pt>
    <dgm:pt modelId="{8A2223DB-6A64-437D-BC78-5185159D1304}" type="parTrans" cxnId="{B4897C27-779C-4EEC-9C8F-AEDD2CF8ACEA}">
      <dgm:prSet/>
      <dgm:spPr/>
      <dgm:t>
        <a:bodyPr/>
        <a:lstStyle/>
        <a:p>
          <a:endParaRPr lang="en-US"/>
        </a:p>
      </dgm:t>
    </dgm:pt>
    <dgm:pt modelId="{63313F5F-A025-4776-9EAA-36C1B9078019}" type="sibTrans" cxnId="{B4897C27-779C-4EEC-9C8F-AEDD2CF8ACEA}">
      <dgm:prSet/>
      <dgm:spPr/>
      <dgm:t>
        <a:bodyPr/>
        <a:lstStyle/>
        <a:p>
          <a:endParaRPr lang="en-US"/>
        </a:p>
      </dgm:t>
    </dgm:pt>
    <dgm:pt modelId="{7EBF8E8D-0485-4B1B-8903-309DB840DE93}">
      <dgm:prSet/>
      <dgm:spPr/>
      <dgm:t>
        <a:bodyPr/>
        <a:lstStyle/>
        <a:p>
          <a:r>
            <a:rPr lang="en-US" b="0" i="0" baseline="0"/>
            <a:t>data.rcorr </a:t>
          </a:r>
          <a:endParaRPr lang="en-US"/>
        </a:p>
      </dgm:t>
    </dgm:pt>
    <dgm:pt modelId="{6B52FD50-E1A4-4A46-9E20-4E0AB0019BC8}" type="parTrans" cxnId="{837D7DA5-6380-443E-A9CB-8145E8A1A977}">
      <dgm:prSet/>
      <dgm:spPr/>
      <dgm:t>
        <a:bodyPr/>
        <a:lstStyle/>
        <a:p>
          <a:endParaRPr lang="en-US"/>
        </a:p>
      </dgm:t>
    </dgm:pt>
    <dgm:pt modelId="{D3045B86-8561-438F-9CF9-3BAE7E42F61D}" type="sibTrans" cxnId="{837D7DA5-6380-443E-A9CB-8145E8A1A977}">
      <dgm:prSet/>
      <dgm:spPr/>
      <dgm:t>
        <a:bodyPr/>
        <a:lstStyle/>
        <a:p>
          <a:endParaRPr lang="en-US"/>
        </a:p>
      </dgm:t>
    </dgm:pt>
    <dgm:pt modelId="{EF9997FE-A68F-4346-9FD3-E37AF8593865}">
      <dgm:prSet/>
      <dgm:spPr/>
      <dgm:t>
        <a:bodyPr/>
        <a:lstStyle/>
        <a:p>
          <a:r>
            <a:rPr lang="en-US" dirty="0" err="1"/>
            <a:t>Resutls</a:t>
          </a:r>
          <a:r>
            <a:rPr lang="en-US" dirty="0"/>
            <a:t>: </a:t>
          </a:r>
          <a:r>
            <a:rPr lang="en-US" b="0" i="0" baseline="0" dirty="0"/>
            <a:t>[,1] [1,] 1 n= 39 P [,1] [1,] </a:t>
          </a:r>
          <a:endParaRPr lang="en-US" dirty="0"/>
        </a:p>
      </dgm:t>
    </dgm:pt>
    <dgm:pt modelId="{1E510B2E-BAA7-4507-9843-4E6D235E7107}" type="parTrans" cxnId="{1C7DBC5C-9465-454E-8900-DED243A5C572}">
      <dgm:prSet/>
      <dgm:spPr/>
      <dgm:t>
        <a:bodyPr/>
        <a:lstStyle/>
        <a:p>
          <a:endParaRPr lang="en-US"/>
        </a:p>
      </dgm:t>
    </dgm:pt>
    <dgm:pt modelId="{03CF7309-D988-447D-A9AE-9EBC26D8B55E}" type="sibTrans" cxnId="{1C7DBC5C-9465-454E-8900-DED243A5C572}">
      <dgm:prSet/>
      <dgm:spPr/>
      <dgm:t>
        <a:bodyPr/>
        <a:lstStyle/>
        <a:p>
          <a:endParaRPr lang="en-US"/>
        </a:p>
      </dgm:t>
    </dgm:pt>
    <dgm:pt modelId="{3CE472A8-1FA5-4647-85AA-9F8FAE5EA3ED}" type="pres">
      <dgm:prSet presAssocID="{1D77D70D-4BBD-4648-A7DF-3C4FD76FF698}" presName="hierChild1" presStyleCnt="0">
        <dgm:presLayoutVars>
          <dgm:chPref val="1"/>
          <dgm:dir/>
          <dgm:animOne val="branch"/>
          <dgm:animLvl val="lvl"/>
          <dgm:resizeHandles/>
        </dgm:presLayoutVars>
      </dgm:prSet>
      <dgm:spPr/>
    </dgm:pt>
    <dgm:pt modelId="{5F7228D3-E45B-4863-BF42-73D11BEB9C83}" type="pres">
      <dgm:prSet presAssocID="{F5EE4837-A8C8-48A5-B8C3-535D10DB80ED}" presName="hierRoot1" presStyleCnt="0"/>
      <dgm:spPr/>
    </dgm:pt>
    <dgm:pt modelId="{16D39AA0-7FFD-49B4-91D8-A861AC838CD0}" type="pres">
      <dgm:prSet presAssocID="{F5EE4837-A8C8-48A5-B8C3-535D10DB80ED}" presName="composite" presStyleCnt="0"/>
      <dgm:spPr/>
    </dgm:pt>
    <dgm:pt modelId="{70B936EE-4D1B-4B40-9749-95E27DBC5F78}" type="pres">
      <dgm:prSet presAssocID="{F5EE4837-A8C8-48A5-B8C3-535D10DB80ED}" presName="background" presStyleLbl="node0" presStyleIdx="0" presStyleCnt="1"/>
      <dgm:spPr/>
    </dgm:pt>
    <dgm:pt modelId="{D89D266A-76DD-4879-95F6-78E09326BB12}" type="pres">
      <dgm:prSet presAssocID="{F5EE4837-A8C8-48A5-B8C3-535D10DB80ED}" presName="text" presStyleLbl="fgAcc0" presStyleIdx="0" presStyleCnt="1" custScaleX="526155" custScaleY="130154">
        <dgm:presLayoutVars>
          <dgm:chPref val="3"/>
        </dgm:presLayoutVars>
      </dgm:prSet>
      <dgm:spPr/>
    </dgm:pt>
    <dgm:pt modelId="{DE373B76-4F40-405F-AE3A-A0D9AA4DEB22}" type="pres">
      <dgm:prSet presAssocID="{F5EE4837-A8C8-48A5-B8C3-535D10DB80ED}" presName="hierChild2" presStyleCnt="0"/>
      <dgm:spPr/>
    </dgm:pt>
    <dgm:pt modelId="{771570B8-5044-45BF-9A80-7E5AF1FFF08F}" type="pres">
      <dgm:prSet presAssocID="{6B52FD50-E1A4-4A46-9E20-4E0AB0019BC8}" presName="Name10" presStyleLbl="parChTrans1D2" presStyleIdx="0" presStyleCnt="2"/>
      <dgm:spPr/>
    </dgm:pt>
    <dgm:pt modelId="{F7ED7049-258B-489A-82A4-942984980F01}" type="pres">
      <dgm:prSet presAssocID="{7EBF8E8D-0485-4B1B-8903-309DB840DE93}" presName="hierRoot2" presStyleCnt="0"/>
      <dgm:spPr/>
    </dgm:pt>
    <dgm:pt modelId="{08ADE644-9964-43B7-9189-6DD57EB0AC16}" type="pres">
      <dgm:prSet presAssocID="{7EBF8E8D-0485-4B1B-8903-309DB840DE93}" presName="composite2" presStyleCnt="0"/>
      <dgm:spPr/>
    </dgm:pt>
    <dgm:pt modelId="{954DE8C0-FD06-4366-B923-2106C9F094F1}" type="pres">
      <dgm:prSet presAssocID="{7EBF8E8D-0485-4B1B-8903-309DB840DE93}" presName="background2" presStyleLbl="node2" presStyleIdx="0" presStyleCnt="2"/>
      <dgm:spPr/>
    </dgm:pt>
    <dgm:pt modelId="{46684ED2-20DE-4291-B043-3EFD5270F8D5}" type="pres">
      <dgm:prSet presAssocID="{7EBF8E8D-0485-4B1B-8903-309DB840DE93}" presName="text2" presStyleLbl="fgAcc2" presStyleIdx="0" presStyleCnt="2" custLinFactNeighborX="-2325" custLinFactNeighborY="-2122">
        <dgm:presLayoutVars>
          <dgm:chPref val="3"/>
        </dgm:presLayoutVars>
      </dgm:prSet>
      <dgm:spPr/>
    </dgm:pt>
    <dgm:pt modelId="{CE92741E-03F4-431F-8846-ABBBBEF86605}" type="pres">
      <dgm:prSet presAssocID="{7EBF8E8D-0485-4B1B-8903-309DB840DE93}" presName="hierChild3" presStyleCnt="0"/>
      <dgm:spPr/>
    </dgm:pt>
    <dgm:pt modelId="{CDD0D70C-7E23-40D3-BFE1-BF79B90F404F}" type="pres">
      <dgm:prSet presAssocID="{1E510B2E-BAA7-4507-9843-4E6D235E7107}" presName="Name10" presStyleLbl="parChTrans1D2" presStyleIdx="1" presStyleCnt="2"/>
      <dgm:spPr/>
    </dgm:pt>
    <dgm:pt modelId="{D01DD9A2-F48D-4CAD-865A-3C609C8EB3CB}" type="pres">
      <dgm:prSet presAssocID="{EF9997FE-A68F-4346-9FD3-E37AF8593865}" presName="hierRoot2" presStyleCnt="0"/>
      <dgm:spPr/>
    </dgm:pt>
    <dgm:pt modelId="{F1241306-E551-49C5-998C-8CE7614EACAB}" type="pres">
      <dgm:prSet presAssocID="{EF9997FE-A68F-4346-9FD3-E37AF8593865}" presName="composite2" presStyleCnt="0"/>
      <dgm:spPr/>
    </dgm:pt>
    <dgm:pt modelId="{7E304881-FF78-4AE0-BCEF-EECD11124C21}" type="pres">
      <dgm:prSet presAssocID="{EF9997FE-A68F-4346-9FD3-E37AF8593865}" presName="background2" presStyleLbl="node2" presStyleIdx="1" presStyleCnt="2"/>
      <dgm:spPr/>
    </dgm:pt>
    <dgm:pt modelId="{318D9E99-2100-420D-9C0B-86591902A7BD}" type="pres">
      <dgm:prSet presAssocID="{EF9997FE-A68F-4346-9FD3-E37AF8593865}" presName="text2" presStyleLbl="fgAcc2" presStyleIdx="1" presStyleCnt="2" custLinFactNeighborY="-2122">
        <dgm:presLayoutVars>
          <dgm:chPref val="3"/>
        </dgm:presLayoutVars>
      </dgm:prSet>
      <dgm:spPr/>
    </dgm:pt>
    <dgm:pt modelId="{4291ECDF-4737-4416-862E-9A19EBDF3233}" type="pres">
      <dgm:prSet presAssocID="{EF9997FE-A68F-4346-9FD3-E37AF8593865}" presName="hierChild3" presStyleCnt="0"/>
      <dgm:spPr/>
    </dgm:pt>
  </dgm:ptLst>
  <dgm:cxnLst>
    <dgm:cxn modelId="{B4897C27-779C-4EEC-9C8F-AEDD2CF8ACEA}" srcId="{1D77D70D-4BBD-4648-A7DF-3C4FD76FF698}" destId="{F5EE4837-A8C8-48A5-B8C3-535D10DB80ED}" srcOrd="0" destOrd="0" parTransId="{8A2223DB-6A64-437D-BC78-5185159D1304}" sibTransId="{63313F5F-A025-4776-9EAA-36C1B9078019}"/>
    <dgm:cxn modelId="{F7A6CC35-089C-4409-9131-C04AF36C8639}" type="presOf" srcId="{7EBF8E8D-0485-4B1B-8903-309DB840DE93}" destId="{46684ED2-20DE-4291-B043-3EFD5270F8D5}" srcOrd="0" destOrd="0" presId="urn:microsoft.com/office/officeart/2005/8/layout/hierarchy1"/>
    <dgm:cxn modelId="{20870E40-F307-48EE-A7FE-E7590487D9DF}" type="presOf" srcId="{F5EE4837-A8C8-48A5-B8C3-535D10DB80ED}" destId="{D89D266A-76DD-4879-95F6-78E09326BB12}" srcOrd="0" destOrd="0" presId="urn:microsoft.com/office/officeart/2005/8/layout/hierarchy1"/>
    <dgm:cxn modelId="{1C7DBC5C-9465-454E-8900-DED243A5C572}" srcId="{F5EE4837-A8C8-48A5-B8C3-535D10DB80ED}" destId="{EF9997FE-A68F-4346-9FD3-E37AF8593865}" srcOrd="1" destOrd="0" parTransId="{1E510B2E-BAA7-4507-9843-4E6D235E7107}" sibTransId="{03CF7309-D988-447D-A9AE-9EBC26D8B55E}"/>
    <dgm:cxn modelId="{99688E74-EDC9-405C-BE79-1D2330A6C31E}" type="presOf" srcId="{6B52FD50-E1A4-4A46-9E20-4E0AB0019BC8}" destId="{771570B8-5044-45BF-9A80-7E5AF1FFF08F}" srcOrd="0" destOrd="0" presId="urn:microsoft.com/office/officeart/2005/8/layout/hierarchy1"/>
    <dgm:cxn modelId="{68DECC91-55A8-4E53-A4EC-875A4EF5C682}" type="presOf" srcId="{EF9997FE-A68F-4346-9FD3-E37AF8593865}" destId="{318D9E99-2100-420D-9C0B-86591902A7BD}" srcOrd="0" destOrd="0" presId="urn:microsoft.com/office/officeart/2005/8/layout/hierarchy1"/>
    <dgm:cxn modelId="{7C9AE8A0-BDA4-45F0-A09C-8CC937830659}" type="presOf" srcId="{1D77D70D-4BBD-4648-A7DF-3C4FD76FF698}" destId="{3CE472A8-1FA5-4647-85AA-9F8FAE5EA3ED}" srcOrd="0" destOrd="0" presId="urn:microsoft.com/office/officeart/2005/8/layout/hierarchy1"/>
    <dgm:cxn modelId="{837D7DA5-6380-443E-A9CB-8145E8A1A977}" srcId="{F5EE4837-A8C8-48A5-B8C3-535D10DB80ED}" destId="{7EBF8E8D-0485-4B1B-8903-309DB840DE93}" srcOrd="0" destOrd="0" parTransId="{6B52FD50-E1A4-4A46-9E20-4E0AB0019BC8}" sibTransId="{D3045B86-8561-438F-9CF9-3BAE7E42F61D}"/>
    <dgm:cxn modelId="{4B0956EE-339C-4C40-A5B4-67990A1BEA2A}" type="presOf" srcId="{1E510B2E-BAA7-4507-9843-4E6D235E7107}" destId="{CDD0D70C-7E23-40D3-BFE1-BF79B90F404F}" srcOrd="0" destOrd="0" presId="urn:microsoft.com/office/officeart/2005/8/layout/hierarchy1"/>
    <dgm:cxn modelId="{774FAD53-BECC-4A6E-AA4D-EDED23C988F8}" type="presParOf" srcId="{3CE472A8-1FA5-4647-85AA-9F8FAE5EA3ED}" destId="{5F7228D3-E45B-4863-BF42-73D11BEB9C83}" srcOrd="0" destOrd="0" presId="urn:microsoft.com/office/officeart/2005/8/layout/hierarchy1"/>
    <dgm:cxn modelId="{1032A18E-7009-4411-8E3A-314E3445D6CD}" type="presParOf" srcId="{5F7228D3-E45B-4863-BF42-73D11BEB9C83}" destId="{16D39AA0-7FFD-49B4-91D8-A861AC838CD0}" srcOrd="0" destOrd="0" presId="urn:microsoft.com/office/officeart/2005/8/layout/hierarchy1"/>
    <dgm:cxn modelId="{A96E806E-EF85-4E71-ABD4-256E0B45D04A}" type="presParOf" srcId="{16D39AA0-7FFD-49B4-91D8-A861AC838CD0}" destId="{70B936EE-4D1B-4B40-9749-95E27DBC5F78}" srcOrd="0" destOrd="0" presId="urn:microsoft.com/office/officeart/2005/8/layout/hierarchy1"/>
    <dgm:cxn modelId="{7CB86BC3-3A66-4A8D-9707-691F519CC565}" type="presParOf" srcId="{16D39AA0-7FFD-49B4-91D8-A861AC838CD0}" destId="{D89D266A-76DD-4879-95F6-78E09326BB12}" srcOrd="1" destOrd="0" presId="urn:microsoft.com/office/officeart/2005/8/layout/hierarchy1"/>
    <dgm:cxn modelId="{319DE4DC-192D-48A8-9A05-0A9B28364951}" type="presParOf" srcId="{5F7228D3-E45B-4863-BF42-73D11BEB9C83}" destId="{DE373B76-4F40-405F-AE3A-A0D9AA4DEB22}" srcOrd="1" destOrd="0" presId="urn:microsoft.com/office/officeart/2005/8/layout/hierarchy1"/>
    <dgm:cxn modelId="{74A0BA27-A0E4-49E7-A0E8-B8AF17737C91}" type="presParOf" srcId="{DE373B76-4F40-405F-AE3A-A0D9AA4DEB22}" destId="{771570B8-5044-45BF-9A80-7E5AF1FFF08F}" srcOrd="0" destOrd="0" presId="urn:microsoft.com/office/officeart/2005/8/layout/hierarchy1"/>
    <dgm:cxn modelId="{6EB92884-D608-4486-B5F4-EB59D1663736}" type="presParOf" srcId="{DE373B76-4F40-405F-AE3A-A0D9AA4DEB22}" destId="{F7ED7049-258B-489A-82A4-942984980F01}" srcOrd="1" destOrd="0" presId="urn:microsoft.com/office/officeart/2005/8/layout/hierarchy1"/>
    <dgm:cxn modelId="{1B9FE1E0-FF69-4A9B-B0EA-2928FF9C3CCF}" type="presParOf" srcId="{F7ED7049-258B-489A-82A4-942984980F01}" destId="{08ADE644-9964-43B7-9189-6DD57EB0AC16}" srcOrd="0" destOrd="0" presId="urn:microsoft.com/office/officeart/2005/8/layout/hierarchy1"/>
    <dgm:cxn modelId="{74331212-303E-475C-AE3A-C0A5E458D9C1}" type="presParOf" srcId="{08ADE644-9964-43B7-9189-6DD57EB0AC16}" destId="{954DE8C0-FD06-4366-B923-2106C9F094F1}" srcOrd="0" destOrd="0" presId="urn:microsoft.com/office/officeart/2005/8/layout/hierarchy1"/>
    <dgm:cxn modelId="{9D5E8BA8-BA10-4E27-AB67-89721A508D44}" type="presParOf" srcId="{08ADE644-9964-43B7-9189-6DD57EB0AC16}" destId="{46684ED2-20DE-4291-B043-3EFD5270F8D5}" srcOrd="1" destOrd="0" presId="urn:microsoft.com/office/officeart/2005/8/layout/hierarchy1"/>
    <dgm:cxn modelId="{7A43C182-0FDC-4699-8FE3-A54ADBCE28F5}" type="presParOf" srcId="{F7ED7049-258B-489A-82A4-942984980F01}" destId="{CE92741E-03F4-431F-8846-ABBBBEF86605}" srcOrd="1" destOrd="0" presId="urn:microsoft.com/office/officeart/2005/8/layout/hierarchy1"/>
    <dgm:cxn modelId="{10E7B2F4-07D7-42DF-A0C0-444C4101684E}" type="presParOf" srcId="{DE373B76-4F40-405F-AE3A-A0D9AA4DEB22}" destId="{CDD0D70C-7E23-40D3-BFE1-BF79B90F404F}" srcOrd="2" destOrd="0" presId="urn:microsoft.com/office/officeart/2005/8/layout/hierarchy1"/>
    <dgm:cxn modelId="{B730FC84-B89D-4A24-B4DD-E4B7F101B044}" type="presParOf" srcId="{DE373B76-4F40-405F-AE3A-A0D9AA4DEB22}" destId="{D01DD9A2-F48D-4CAD-865A-3C609C8EB3CB}" srcOrd="3" destOrd="0" presId="urn:microsoft.com/office/officeart/2005/8/layout/hierarchy1"/>
    <dgm:cxn modelId="{EF47673F-4724-4818-B6F4-08B2362AC728}" type="presParOf" srcId="{D01DD9A2-F48D-4CAD-865A-3C609C8EB3CB}" destId="{F1241306-E551-49C5-998C-8CE7614EACAB}" srcOrd="0" destOrd="0" presId="urn:microsoft.com/office/officeart/2005/8/layout/hierarchy1"/>
    <dgm:cxn modelId="{A6159032-1ECC-4BF3-9EA6-ACA814BC3042}" type="presParOf" srcId="{F1241306-E551-49C5-998C-8CE7614EACAB}" destId="{7E304881-FF78-4AE0-BCEF-EECD11124C21}" srcOrd="0" destOrd="0" presId="urn:microsoft.com/office/officeart/2005/8/layout/hierarchy1"/>
    <dgm:cxn modelId="{92A34C85-46E8-43FE-9C08-E30E5883D4DB}" type="presParOf" srcId="{F1241306-E551-49C5-998C-8CE7614EACAB}" destId="{318D9E99-2100-420D-9C0B-86591902A7BD}" srcOrd="1" destOrd="0" presId="urn:microsoft.com/office/officeart/2005/8/layout/hierarchy1"/>
    <dgm:cxn modelId="{93DB5FC5-FAE9-441A-9162-8568546C44AA}" type="presParOf" srcId="{D01DD9A2-F48D-4CAD-865A-3C609C8EB3CB}" destId="{4291ECDF-4737-4416-862E-9A19EBDF323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D0D70C-7E23-40D3-BFE1-BF79B90F404F}">
      <dsp:nvSpPr>
        <dsp:cNvPr id="0" name=""/>
        <dsp:cNvSpPr/>
      </dsp:nvSpPr>
      <dsp:spPr>
        <a:xfrm>
          <a:off x="4702884" y="1479112"/>
          <a:ext cx="1092333" cy="495766"/>
        </a:xfrm>
        <a:custGeom>
          <a:avLst/>
          <a:gdLst/>
          <a:ahLst/>
          <a:cxnLst/>
          <a:rect l="0" t="0" r="0" b="0"/>
          <a:pathLst>
            <a:path>
              <a:moveTo>
                <a:pt x="0" y="0"/>
              </a:moveTo>
              <a:lnTo>
                <a:pt x="0" y="330178"/>
              </a:lnTo>
              <a:lnTo>
                <a:pt x="1092333" y="330178"/>
              </a:lnTo>
              <a:lnTo>
                <a:pt x="1092333" y="495766"/>
              </a:lnTo>
            </a:path>
          </a:pathLst>
        </a:cu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1570B8-5044-45BF-9A80-7E5AF1FFF08F}">
      <dsp:nvSpPr>
        <dsp:cNvPr id="0" name=""/>
        <dsp:cNvSpPr/>
      </dsp:nvSpPr>
      <dsp:spPr>
        <a:xfrm>
          <a:off x="3568992" y="1479112"/>
          <a:ext cx="1133891" cy="495766"/>
        </a:xfrm>
        <a:custGeom>
          <a:avLst/>
          <a:gdLst/>
          <a:ahLst/>
          <a:cxnLst/>
          <a:rect l="0" t="0" r="0" b="0"/>
          <a:pathLst>
            <a:path>
              <a:moveTo>
                <a:pt x="1133891" y="0"/>
              </a:moveTo>
              <a:lnTo>
                <a:pt x="1133891" y="330178"/>
              </a:lnTo>
              <a:lnTo>
                <a:pt x="0" y="330178"/>
              </a:lnTo>
              <a:lnTo>
                <a:pt x="0" y="495766"/>
              </a:lnTo>
            </a:path>
          </a:pathLst>
        </a:custGeom>
        <a:noFill/>
        <a:ln w="9525" cap="flat" cmpd="sng" algn="ctr">
          <a:solidFill>
            <a:schemeClr val="dk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0B936EE-4D1B-4B40-9749-95E27DBC5F78}">
      <dsp:nvSpPr>
        <dsp:cNvPr id="0" name=""/>
        <dsp:cNvSpPr/>
      </dsp:nvSpPr>
      <dsp:spPr>
        <a:xfrm>
          <a:off x="492" y="1820"/>
          <a:ext cx="9404783" cy="1477291"/>
        </a:xfrm>
        <a:prstGeom prst="roundRect">
          <a:avLst>
            <a:gd name="adj" fmla="val 10000"/>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8000"/>
                <a:satMod val="130000"/>
                <a:lumMod val="92000"/>
              </a:schemeClr>
            </a:gs>
            <a:gs pos="100000">
              <a:schemeClr val="dk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89D266A-76DD-4879-95F6-78E09326BB12}">
      <dsp:nvSpPr>
        <dsp:cNvPr id="0" name=""/>
        <dsp:cNvSpPr/>
      </dsp:nvSpPr>
      <dsp:spPr>
        <a:xfrm>
          <a:off x="199099" y="190496"/>
          <a:ext cx="9404783" cy="1477291"/>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baseline="0"/>
            <a:t>data.rcorr = rcorr(as.matrix(data$Observation.Value, data$Time.Period)) </a:t>
          </a:r>
          <a:endParaRPr lang="en-US" sz="2200" kern="1200"/>
        </a:p>
      </dsp:txBody>
      <dsp:txXfrm>
        <a:off x="242367" y="233764"/>
        <a:ext cx="9318247" cy="1390755"/>
      </dsp:txXfrm>
    </dsp:sp>
    <dsp:sp modelId="{954DE8C0-FD06-4366-B923-2106C9F094F1}">
      <dsp:nvSpPr>
        <dsp:cNvPr id="0" name=""/>
        <dsp:cNvSpPr/>
      </dsp:nvSpPr>
      <dsp:spPr>
        <a:xfrm>
          <a:off x="2675265" y="1974878"/>
          <a:ext cx="1787454" cy="1135033"/>
        </a:xfrm>
        <a:prstGeom prst="roundRect">
          <a:avLst>
            <a:gd name="adj" fmla="val 10000"/>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8000"/>
                <a:satMod val="130000"/>
                <a:lumMod val="92000"/>
              </a:schemeClr>
            </a:gs>
            <a:gs pos="100000">
              <a:schemeClr val="dk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6684ED2-20DE-4291-B043-3EFD5270F8D5}">
      <dsp:nvSpPr>
        <dsp:cNvPr id="0" name=""/>
        <dsp:cNvSpPr/>
      </dsp:nvSpPr>
      <dsp:spPr>
        <a:xfrm>
          <a:off x="2873871" y="2163554"/>
          <a:ext cx="1787454" cy="1135033"/>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0" i="0" kern="1200" baseline="0"/>
            <a:t>data.rcorr </a:t>
          </a:r>
          <a:endParaRPr lang="en-US" sz="2200" kern="1200"/>
        </a:p>
      </dsp:txBody>
      <dsp:txXfrm>
        <a:off x="2907115" y="2196798"/>
        <a:ext cx="1720966" cy="1068545"/>
      </dsp:txXfrm>
    </dsp:sp>
    <dsp:sp modelId="{7E304881-FF78-4AE0-BCEF-EECD11124C21}">
      <dsp:nvSpPr>
        <dsp:cNvPr id="0" name=""/>
        <dsp:cNvSpPr/>
      </dsp:nvSpPr>
      <dsp:spPr>
        <a:xfrm>
          <a:off x="4901490" y="1974878"/>
          <a:ext cx="1787454" cy="1135033"/>
        </a:xfrm>
        <a:prstGeom prst="roundRect">
          <a:avLst>
            <a:gd name="adj" fmla="val 10000"/>
          </a:avLst>
        </a:prstGeom>
        <a:gradFill rotWithShape="0">
          <a:gsLst>
            <a:gs pos="0">
              <a:schemeClr val="dk2">
                <a:hueOff val="0"/>
                <a:satOff val="0"/>
                <a:lumOff val="0"/>
                <a:alphaOff val="0"/>
                <a:tint val="98000"/>
                <a:satMod val="110000"/>
                <a:lumMod val="104000"/>
              </a:schemeClr>
            </a:gs>
            <a:gs pos="69000">
              <a:schemeClr val="dk2">
                <a:hueOff val="0"/>
                <a:satOff val="0"/>
                <a:lumOff val="0"/>
                <a:alphaOff val="0"/>
                <a:shade val="88000"/>
                <a:satMod val="130000"/>
                <a:lumMod val="92000"/>
              </a:schemeClr>
            </a:gs>
            <a:gs pos="100000">
              <a:schemeClr val="dk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318D9E99-2100-420D-9C0B-86591902A7BD}">
      <dsp:nvSpPr>
        <dsp:cNvPr id="0" name=""/>
        <dsp:cNvSpPr/>
      </dsp:nvSpPr>
      <dsp:spPr>
        <a:xfrm>
          <a:off x="5100096" y="2163554"/>
          <a:ext cx="1787454" cy="1135033"/>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err="1"/>
            <a:t>Resutls</a:t>
          </a:r>
          <a:r>
            <a:rPr lang="en-US" sz="2200" kern="1200" dirty="0"/>
            <a:t>: </a:t>
          </a:r>
          <a:r>
            <a:rPr lang="en-US" sz="2200" b="0" i="0" kern="1200" baseline="0" dirty="0"/>
            <a:t>[,1] [1,] 1 n= 39 P [,1] [1,] </a:t>
          </a:r>
          <a:endParaRPr lang="en-US" sz="2200" kern="1200" dirty="0"/>
        </a:p>
      </dsp:txBody>
      <dsp:txXfrm>
        <a:off x="5133340" y="2196798"/>
        <a:ext cx="1720966" cy="10685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48558F-28A1-46BE-84E3-12051B949C6B}" type="datetimeFigureOut">
              <a:rPr lang="en-US" smtClean="0"/>
              <a:t>3/1/2020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5EB1243-16E6-43A1-BD25-3A0B16C43CC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4594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48558F-28A1-46BE-84E3-12051B949C6B}" type="datetimeFigureOut">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B1243-16E6-43A1-BD25-3A0B16C43CC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7979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48558F-28A1-46BE-84E3-12051B949C6B}" type="datetimeFigureOut">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B1243-16E6-43A1-BD25-3A0B16C43CC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4632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48558F-28A1-46BE-84E3-12051B949C6B}" type="datetimeFigureOut">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B1243-16E6-43A1-BD25-3A0B16C43CC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638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48558F-28A1-46BE-84E3-12051B949C6B}" type="datetimeFigureOut">
              <a:rPr lang="en-US" smtClean="0"/>
              <a:t>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EB1243-16E6-43A1-BD25-3A0B16C43CC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9662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48558F-28A1-46BE-84E3-12051B949C6B}" type="datetimeFigureOut">
              <a:rPr lang="en-US" smtClean="0"/>
              <a:t>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EB1243-16E6-43A1-BD25-3A0B16C43CC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7872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48558F-28A1-46BE-84E3-12051B949C6B}" type="datetimeFigureOut">
              <a:rPr lang="en-US" smtClean="0"/>
              <a:t>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EB1243-16E6-43A1-BD25-3A0B16C43CC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229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48558F-28A1-46BE-84E3-12051B949C6B}" type="datetimeFigureOut">
              <a:rPr lang="en-US" smtClean="0"/>
              <a:t>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EB1243-16E6-43A1-BD25-3A0B16C43CC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4576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48558F-28A1-46BE-84E3-12051B949C6B}" type="datetimeFigureOut">
              <a:rPr lang="en-US" smtClean="0"/>
              <a:t>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EB1243-16E6-43A1-BD25-3A0B16C43CCE}" type="slidenum">
              <a:rPr lang="en-US" smtClean="0"/>
              <a:t>‹#›</a:t>
            </a:fld>
            <a:endParaRPr lang="en-US"/>
          </a:p>
        </p:txBody>
      </p:sp>
    </p:spTree>
    <p:extLst>
      <p:ext uri="{BB962C8B-B14F-4D97-AF65-F5344CB8AC3E}">
        <p14:creationId xmlns:p14="http://schemas.microsoft.com/office/powerpoint/2010/main" val="2853450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48558F-28A1-46BE-84E3-12051B949C6B}" type="datetimeFigureOut">
              <a:rPr lang="en-US" smtClean="0"/>
              <a:t>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EB1243-16E6-43A1-BD25-3A0B16C43CC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5001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648558F-28A1-46BE-84E3-12051B949C6B}" type="datetimeFigureOut">
              <a:rPr lang="en-US" smtClean="0"/>
              <a:t>3/1/2020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5EB1243-16E6-43A1-BD25-3A0B16C43CC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639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648558F-28A1-46BE-84E3-12051B949C6B}" type="datetimeFigureOut">
              <a:rPr lang="en-US" smtClean="0"/>
              <a:t>3/1/2020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5EB1243-16E6-43A1-BD25-3A0B16C43CC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666687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ommunity.tableau.com/docs/DOC-10635"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6242B7-B363-447D-AF05-427148A594E3}"/>
              </a:ext>
            </a:extLst>
          </p:cNvPr>
          <p:cNvSpPr>
            <a:spLocks noGrp="1"/>
          </p:cNvSpPr>
          <p:nvPr>
            <p:ph type="title"/>
          </p:nvPr>
        </p:nvSpPr>
        <p:spPr>
          <a:xfrm>
            <a:off x="849683" y="1240076"/>
            <a:ext cx="2727813" cy="4584527"/>
          </a:xfrm>
        </p:spPr>
        <p:txBody>
          <a:bodyPr vert="horz" lIns="91440" tIns="45720" rIns="91440" bIns="45720" rtlCol="0">
            <a:normAutofit/>
          </a:bodyPr>
          <a:lstStyle/>
          <a:p>
            <a:r>
              <a:rPr lang="en-US" sz="2700" kern="1200" dirty="0">
                <a:solidFill>
                  <a:srgbClr val="FFFFFF"/>
                </a:solidFill>
                <a:latin typeface="+mj-lt"/>
                <a:ea typeface="+mj-ea"/>
                <a:cs typeface="+mj-cs"/>
              </a:rPr>
              <a:t>Exploratory Data Analysis</a:t>
            </a:r>
            <a:br>
              <a:rPr lang="en-US" sz="2700" kern="1200" dirty="0">
                <a:solidFill>
                  <a:srgbClr val="FFFFFF"/>
                </a:solidFill>
                <a:latin typeface="+mj-lt"/>
                <a:ea typeface="+mj-ea"/>
                <a:cs typeface="+mj-cs"/>
              </a:rPr>
            </a:br>
            <a:br>
              <a:rPr lang="en-US" sz="2700" kern="1200" dirty="0">
                <a:solidFill>
                  <a:srgbClr val="FFFFFF"/>
                </a:solidFill>
                <a:latin typeface="+mj-lt"/>
                <a:ea typeface="+mj-ea"/>
                <a:cs typeface="+mj-cs"/>
              </a:rPr>
            </a:br>
            <a:r>
              <a:rPr lang="en-US" sz="2700" kern="1200" dirty="0">
                <a:solidFill>
                  <a:srgbClr val="FFFFFF"/>
                </a:solidFill>
                <a:latin typeface="+mj-lt"/>
                <a:ea typeface="+mj-ea"/>
                <a:cs typeface="+mj-cs"/>
              </a:rPr>
              <a:t>Soukhna Wade</a:t>
            </a:r>
          </a:p>
        </p:txBody>
      </p:sp>
      <p:sp>
        <p:nvSpPr>
          <p:cNvPr id="3" name="Content Placeholder 2">
            <a:extLst>
              <a:ext uri="{FF2B5EF4-FFF2-40B4-BE49-F238E27FC236}">
                <a16:creationId xmlns:a16="http://schemas.microsoft.com/office/drawing/2014/main" id="{9955F0BE-CCCD-47DD-B6FD-0DEE9C792F50}"/>
              </a:ext>
            </a:extLst>
          </p:cNvPr>
          <p:cNvSpPr>
            <a:spLocks noGrp="1"/>
          </p:cNvSpPr>
          <p:nvPr>
            <p:ph idx="1"/>
          </p:nvPr>
        </p:nvSpPr>
        <p:spPr>
          <a:xfrm>
            <a:off x="4780239" y="1240076"/>
            <a:ext cx="6034827" cy="4916465"/>
          </a:xfrm>
        </p:spPr>
        <p:txBody>
          <a:bodyPr vert="horz" lIns="91440" tIns="45720" rIns="91440" bIns="45720" rtlCol="0" anchor="t">
            <a:normAutofit/>
          </a:bodyPr>
          <a:lstStyle/>
          <a:p>
            <a:pPr marL="0" indent="0">
              <a:buNone/>
            </a:pPr>
            <a:endParaRPr lang="en-US" dirty="0"/>
          </a:p>
          <a:p>
            <a:pPr marL="0" indent="0">
              <a:buNone/>
            </a:pPr>
            <a:endParaRPr lang="en-US" dirty="0"/>
          </a:p>
          <a:p>
            <a:pPr marL="0" indent="0">
              <a:buNone/>
            </a:pPr>
            <a:endParaRPr lang="en-US" dirty="0"/>
          </a:p>
          <a:p>
            <a:pPr marL="0" indent="0">
              <a:buNone/>
            </a:pPr>
            <a:r>
              <a:rPr lang="en-US" dirty="0"/>
              <a:t>FINAL PROJECT DSC530</a:t>
            </a:r>
          </a:p>
          <a:p>
            <a:pPr marL="0" indent="0">
              <a:buNone/>
            </a:pPr>
            <a:endParaRPr lang="en-US" dirty="0"/>
          </a:p>
        </p:txBody>
      </p:sp>
    </p:spTree>
    <p:extLst>
      <p:ext uri="{BB962C8B-B14F-4D97-AF65-F5344CB8AC3E}">
        <p14:creationId xmlns:p14="http://schemas.microsoft.com/office/powerpoint/2010/main" val="1911122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F0CA-6CAA-4B6A-8E30-D257605CF3ED}"/>
              </a:ext>
            </a:extLst>
          </p:cNvPr>
          <p:cNvSpPr>
            <a:spLocks noGrp="1"/>
          </p:cNvSpPr>
          <p:nvPr>
            <p:ph type="title"/>
          </p:nvPr>
        </p:nvSpPr>
        <p:spPr>
          <a:xfrm>
            <a:off x="1451578" y="867037"/>
            <a:ext cx="9603275" cy="1049235"/>
          </a:xfrm>
        </p:spPr>
        <p:txBody>
          <a:bodyPr>
            <a:normAutofit/>
          </a:bodyPr>
          <a:lstStyle/>
          <a:p>
            <a:br>
              <a:rPr lang="en-US" sz="2400" dirty="0"/>
            </a:br>
            <a:r>
              <a:rPr lang="en-US" sz="2400" dirty="0"/>
              <a:t>Identify five variables  out of twenty two variables</a:t>
            </a:r>
          </a:p>
        </p:txBody>
      </p:sp>
      <p:sp>
        <p:nvSpPr>
          <p:cNvPr id="3" name="Content Placeholder 2">
            <a:extLst>
              <a:ext uri="{FF2B5EF4-FFF2-40B4-BE49-F238E27FC236}">
                <a16:creationId xmlns:a16="http://schemas.microsoft.com/office/drawing/2014/main" id="{96F37CE7-BE6B-4A9D-B488-2CF2544661A1}"/>
              </a:ext>
            </a:extLst>
          </p:cNvPr>
          <p:cNvSpPr>
            <a:spLocks noGrp="1"/>
          </p:cNvSpPr>
          <p:nvPr>
            <p:ph idx="1"/>
          </p:nvPr>
        </p:nvSpPr>
        <p:spPr/>
        <p:txBody>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'Dataflow’ </a:t>
            </a:r>
          </a:p>
          <a:p>
            <a:r>
              <a:rPr lang="en-US" dirty="0">
                <a:latin typeface="Times New Roman" panose="02020603050405020304" pitchFamily="18" charset="0"/>
                <a:cs typeface="Times New Roman" panose="02020603050405020304" pitchFamily="18" charset="0"/>
              </a:rPr>
              <a:t>'Geographic Area’ </a:t>
            </a:r>
          </a:p>
          <a:p>
            <a:r>
              <a:rPr lang="en-US" dirty="0">
                <a:latin typeface="Times New Roman" panose="02020603050405020304" pitchFamily="18" charset="0"/>
                <a:cs typeface="Times New Roman" panose="02020603050405020304" pitchFamily="18" charset="0"/>
              </a:rPr>
              <a:t>'Indicator’, </a:t>
            </a:r>
          </a:p>
          <a:p>
            <a:r>
              <a:rPr lang="en-US" dirty="0">
                <a:latin typeface="Times New Roman" panose="02020603050405020304" pitchFamily="18" charset="0"/>
                <a:cs typeface="Times New Roman" panose="02020603050405020304" pitchFamily="18" charset="0"/>
              </a:rPr>
              <a:t>'Time Period',</a:t>
            </a:r>
          </a:p>
          <a:p>
            <a:r>
              <a:rPr lang="en-US" dirty="0">
                <a:latin typeface="Times New Roman" panose="02020603050405020304" pitchFamily="18" charset="0"/>
                <a:cs typeface="Times New Roman" panose="02020603050405020304" pitchFamily="18" charset="0"/>
              </a:rPr>
              <a:t>'Observation Value',</a:t>
            </a:r>
          </a:p>
        </p:txBody>
      </p:sp>
    </p:spTree>
    <p:extLst>
      <p:ext uri="{BB962C8B-B14F-4D97-AF65-F5344CB8AC3E}">
        <p14:creationId xmlns:p14="http://schemas.microsoft.com/office/powerpoint/2010/main" val="3370582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1" name="Rectangle 10">
            <a:extLst>
              <a:ext uri="{FF2B5EF4-FFF2-40B4-BE49-F238E27FC236}">
                <a16:creationId xmlns:a16="http://schemas.microsoft.com/office/drawing/2014/main" id="{1B6FE1E6-1155-46CD-9113-BC03DDD53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2">
            <a:extLst>
              <a:ext uri="{FF2B5EF4-FFF2-40B4-BE49-F238E27FC236}">
                <a16:creationId xmlns:a16="http://schemas.microsoft.com/office/drawing/2014/main" id="{F80DFCE9-814C-46CF-8B54-3DF7C405D5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6DEBBE6-FC9D-4708-989F-E4B5C2E81B27}"/>
              </a:ext>
            </a:extLst>
          </p:cNvPr>
          <p:cNvSpPr>
            <a:spLocks noGrp="1"/>
          </p:cNvSpPr>
          <p:nvPr>
            <p:ph type="title"/>
          </p:nvPr>
        </p:nvSpPr>
        <p:spPr>
          <a:xfrm>
            <a:off x="695197" y="155137"/>
            <a:ext cx="9603272" cy="960755"/>
          </a:xfrm>
        </p:spPr>
        <p:txBody>
          <a:bodyPr anchor="t">
            <a:normAutofit/>
          </a:bodyPr>
          <a:lstStyle/>
          <a:p>
            <a:pPr algn="ctr"/>
            <a:r>
              <a:rPr lang="en-US" sz="2800" dirty="0"/>
              <a:t>Columns</a:t>
            </a:r>
          </a:p>
        </p:txBody>
      </p:sp>
      <p:cxnSp>
        <p:nvCxnSpPr>
          <p:cNvPr id="23" name="Straight Connector 14">
            <a:extLst>
              <a:ext uri="{FF2B5EF4-FFF2-40B4-BE49-F238E27FC236}">
                <a16:creationId xmlns:a16="http://schemas.microsoft.com/office/drawing/2014/main" id="{34EA8DE4-CCC2-431B-8C80-EA90145DB8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826256"/>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4" name="Picture 16">
            <a:extLst>
              <a:ext uri="{FF2B5EF4-FFF2-40B4-BE49-F238E27FC236}">
                <a16:creationId xmlns:a16="http://schemas.microsoft.com/office/drawing/2014/main" id="{4CB4C886-8576-4974-AB93-DE953D243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15050"/>
            <a:ext cx="12192000" cy="742950"/>
          </a:xfrm>
          <a:prstGeom prst="rect">
            <a:avLst/>
          </a:prstGeom>
        </p:spPr>
      </p:pic>
      <p:cxnSp>
        <p:nvCxnSpPr>
          <p:cNvPr id="25" name="Straight Connector 18">
            <a:extLst>
              <a:ext uri="{FF2B5EF4-FFF2-40B4-BE49-F238E27FC236}">
                <a16:creationId xmlns:a16="http://schemas.microsoft.com/office/drawing/2014/main" id="{9F386762-7F04-4308-9C63-5F9B6DD515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5">
            <a:extLst>
              <a:ext uri="{FF2B5EF4-FFF2-40B4-BE49-F238E27FC236}">
                <a16:creationId xmlns:a16="http://schemas.microsoft.com/office/drawing/2014/main" id="{D8F17B97-6CEC-4B58-B17C-DE63C1F78E33}"/>
              </a:ext>
            </a:extLst>
          </p:cNvPr>
          <p:cNvGraphicFramePr>
            <a:graphicFrameLocks noGrp="1"/>
          </p:cNvGraphicFramePr>
          <p:nvPr>
            <p:ph idx="1"/>
            <p:extLst>
              <p:ext uri="{D42A27DB-BD31-4B8C-83A1-F6EECF244321}">
                <p14:modId xmlns:p14="http://schemas.microsoft.com/office/powerpoint/2010/main" val="1299998675"/>
              </p:ext>
            </p:extLst>
          </p:nvPr>
        </p:nvGraphicFramePr>
        <p:xfrm>
          <a:off x="1450975" y="1210727"/>
          <a:ext cx="9604375" cy="2895084"/>
        </p:xfrm>
        <a:graphic>
          <a:graphicData uri="http://schemas.openxmlformats.org/drawingml/2006/table">
            <a:tbl>
              <a:tblPr firstRow="1" firstCol="1" bandRow="1">
                <a:tableStyleId>{8799B23B-EC83-4686-B30A-512413B5E67A}</a:tableStyleId>
              </a:tblPr>
              <a:tblGrid>
                <a:gridCol w="9604375">
                  <a:extLst>
                    <a:ext uri="{9D8B030D-6E8A-4147-A177-3AD203B41FA5}">
                      <a16:colId xmlns:a16="http://schemas.microsoft.com/office/drawing/2014/main" val="1385322559"/>
                    </a:ext>
                  </a:extLst>
                </a:gridCol>
              </a:tblGrid>
              <a:tr h="2895084">
                <a:tc>
                  <a:txBody>
                    <a:bodyPr/>
                    <a:lstStyle/>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err="1">
                          <a:effectLst/>
                        </a:rPr>
                        <a:t>Colnames</a:t>
                      </a:r>
                      <a:r>
                        <a:rPr lang="en-US" sz="1400" dirty="0">
                          <a:effectLst/>
                        </a:rPr>
                        <a:t> (data)</a:t>
                      </a:r>
                      <a:endParaRPr lang="en-US" sz="1700" dirty="0">
                        <a:effectLst/>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 </a:t>
                      </a:r>
                      <a:endParaRPr lang="en-US" sz="1700" dirty="0">
                        <a:effectLst/>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 [1] "Dataflow"                                                                                           "</a:t>
                      </a:r>
                      <a:r>
                        <a:rPr lang="en-US" sz="1400" dirty="0" err="1">
                          <a:effectLst/>
                        </a:rPr>
                        <a:t>Geographic.Area</a:t>
                      </a:r>
                      <a:r>
                        <a:rPr lang="en-US" sz="1400" dirty="0">
                          <a:effectLst/>
                        </a:rPr>
                        <a:t>"                                            </a:t>
                      </a:r>
                      <a:endParaRPr lang="en-US" sz="1700" dirty="0">
                        <a:effectLst/>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 [3] "Indicator"                                                                                            "Sex"                                                        </a:t>
                      </a:r>
                      <a:endParaRPr lang="en-US" sz="1700" dirty="0">
                        <a:effectLst/>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 [5] "Time.Period"                                                                                      "</a:t>
                      </a:r>
                      <a:r>
                        <a:rPr lang="en-US" sz="1400" dirty="0" err="1">
                          <a:effectLst/>
                        </a:rPr>
                        <a:t>Observation.Value</a:t>
                      </a:r>
                      <a:r>
                        <a:rPr lang="en-US" sz="1400" dirty="0">
                          <a:effectLst/>
                        </a:rPr>
                        <a:t>"                                          </a:t>
                      </a:r>
                      <a:endParaRPr lang="en-US" sz="1700" dirty="0">
                        <a:effectLst/>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 [7] "Unit.Multiplier"                                                                                   "</a:t>
                      </a:r>
                      <a:r>
                        <a:rPr lang="en-US" sz="1400" dirty="0" err="1">
                          <a:effectLst/>
                        </a:rPr>
                        <a:t>Unit.of.Measure</a:t>
                      </a:r>
                      <a:r>
                        <a:rPr lang="en-US" sz="1400" dirty="0">
                          <a:effectLst/>
                        </a:rPr>
                        <a:t>"                                            </a:t>
                      </a:r>
                      <a:endParaRPr lang="en-US" sz="1700" dirty="0">
                        <a:effectLst/>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 [9] "Observation.Status"                                                                           "</a:t>
                      </a:r>
                      <a:r>
                        <a:rPr lang="en-US" sz="1400" dirty="0" err="1">
                          <a:effectLst/>
                        </a:rPr>
                        <a:t>Observation.Confidentaility</a:t>
                      </a:r>
                      <a:r>
                        <a:rPr lang="en-US" sz="1400" dirty="0">
                          <a:effectLst/>
                        </a:rPr>
                        <a:t>"                                </a:t>
                      </a:r>
                      <a:endParaRPr lang="en-US" sz="1700" dirty="0">
                        <a:effectLst/>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[11] "</a:t>
                      </a:r>
                      <a:r>
                        <a:rPr lang="en-US" sz="1400" dirty="0" err="1">
                          <a:effectLst/>
                        </a:rPr>
                        <a:t>Lower.Bound</a:t>
                      </a:r>
                      <a:r>
                        <a:rPr lang="en-US" sz="1400" dirty="0">
                          <a:effectLst/>
                        </a:rPr>
                        <a:t>"                                                                                    "</a:t>
                      </a:r>
                      <a:r>
                        <a:rPr lang="en-US" sz="1400" dirty="0" err="1">
                          <a:effectLst/>
                        </a:rPr>
                        <a:t>Upper.Bound</a:t>
                      </a:r>
                      <a:r>
                        <a:rPr lang="en-US" sz="1400" dirty="0">
                          <a:effectLst/>
                        </a:rPr>
                        <a:t>"                                                </a:t>
                      </a:r>
                      <a:endParaRPr lang="en-US" sz="1700" dirty="0">
                        <a:effectLst/>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[13] "</a:t>
                      </a:r>
                      <a:r>
                        <a:rPr lang="en-US" sz="1400" dirty="0" err="1">
                          <a:effectLst/>
                        </a:rPr>
                        <a:t>Weighted.Sample.Size</a:t>
                      </a:r>
                      <a:r>
                        <a:rPr lang="en-US" sz="1400" dirty="0">
                          <a:effectLst/>
                        </a:rPr>
                        <a:t>"                                                                    "</a:t>
                      </a:r>
                      <a:r>
                        <a:rPr lang="en-US" sz="1400" dirty="0" err="1">
                          <a:effectLst/>
                        </a:rPr>
                        <a:t>Observation.Footnote</a:t>
                      </a:r>
                      <a:r>
                        <a:rPr lang="en-US" sz="1400" dirty="0">
                          <a:effectLst/>
                        </a:rPr>
                        <a:t>"                                       </a:t>
                      </a:r>
                      <a:endParaRPr lang="en-US" sz="1700" dirty="0">
                        <a:effectLst/>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[15] "</a:t>
                      </a:r>
                      <a:r>
                        <a:rPr lang="en-US" sz="1400" dirty="0" err="1">
                          <a:effectLst/>
                        </a:rPr>
                        <a:t>Series.Footnote</a:t>
                      </a:r>
                      <a:r>
                        <a:rPr lang="en-US" sz="1400" dirty="0">
                          <a:effectLst/>
                        </a:rPr>
                        <a:t>"                                                                                "</a:t>
                      </a:r>
                      <a:r>
                        <a:rPr lang="en-US" sz="1400" dirty="0" err="1">
                          <a:effectLst/>
                        </a:rPr>
                        <a:t>Data.Source</a:t>
                      </a:r>
                      <a:r>
                        <a:rPr lang="en-US" sz="1400" dirty="0">
                          <a:effectLst/>
                        </a:rPr>
                        <a:t>"                                                </a:t>
                      </a:r>
                      <a:endParaRPr lang="en-US" sz="1700" dirty="0">
                        <a:effectLst/>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[17] "</a:t>
                      </a:r>
                      <a:r>
                        <a:rPr lang="en-US" sz="1400" dirty="0" err="1">
                          <a:effectLst/>
                        </a:rPr>
                        <a:t>Citation.of.or.link.to.the.data.source</a:t>
                      </a:r>
                      <a:r>
                        <a:rPr lang="en-US" sz="1400" dirty="0">
                          <a:effectLst/>
                        </a:rPr>
                        <a:t>"                                              "Custodian"                                                  </a:t>
                      </a:r>
                      <a:endParaRPr lang="en-US" sz="1700" dirty="0">
                        <a:effectLst/>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[19] "</a:t>
                      </a:r>
                      <a:r>
                        <a:rPr lang="en-US" sz="1400" dirty="0" err="1">
                          <a:effectLst/>
                        </a:rPr>
                        <a:t>Time.period.activity.related.to.when.the.data.are.collected</a:t>
                      </a:r>
                      <a:r>
                        <a:rPr lang="en-US" sz="1400" dirty="0">
                          <a:effectLst/>
                        </a:rPr>
                        <a:t>"         "</a:t>
                      </a:r>
                      <a:r>
                        <a:rPr lang="en-US" sz="1400" dirty="0" err="1">
                          <a:effectLst/>
                        </a:rPr>
                        <a:t>Reference.Period</a:t>
                      </a:r>
                      <a:r>
                        <a:rPr lang="en-US" sz="1400" dirty="0">
                          <a:effectLst/>
                        </a:rPr>
                        <a:t>"                                           </a:t>
                      </a:r>
                      <a:endParaRPr lang="en-US" sz="1700" dirty="0">
                        <a:effectLst/>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rPr>
                        <a:t>[21] "</a:t>
                      </a:r>
                      <a:r>
                        <a:rPr lang="en-US" sz="1400" dirty="0" err="1">
                          <a:effectLst/>
                        </a:rPr>
                        <a:t>The.period.of.time.for.which.data.are.provided</a:t>
                      </a:r>
                      <a:r>
                        <a:rPr lang="en-US" sz="1400" dirty="0">
                          <a:effectLst/>
                        </a:rPr>
                        <a:t>"                             "</a:t>
                      </a:r>
                      <a:r>
                        <a:rPr lang="en-US" sz="1400" dirty="0" err="1">
                          <a:effectLst/>
                        </a:rPr>
                        <a:t>Current.Age</a:t>
                      </a:r>
                      <a:r>
                        <a:rPr lang="en-US" sz="1400" dirty="0">
                          <a:effectLst/>
                        </a:rPr>
                        <a:t>"                                                </a:t>
                      </a:r>
                      <a:endParaRPr lang="en-US" sz="1700" dirty="0">
                        <a:effectLst/>
                        <a:latin typeface="Times New Roman" panose="02020603050405020304" pitchFamily="18" charset="0"/>
                        <a:ea typeface="Times New Roman" panose="02020603050405020304" pitchFamily="18" charset="0"/>
                      </a:endParaRPr>
                    </a:p>
                  </a:txBody>
                  <a:tcPr marL="83753" marR="0" marT="0" marB="111670"/>
                </a:tc>
                <a:extLst>
                  <a:ext uri="{0D108BD9-81ED-4DB2-BD59-A6C34878D82A}">
                    <a16:rowId xmlns:a16="http://schemas.microsoft.com/office/drawing/2014/main" val="3965601226"/>
                  </a:ext>
                </a:extLst>
              </a:tr>
            </a:tbl>
          </a:graphicData>
        </a:graphic>
      </p:graphicFrame>
    </p:spTree>
    <p:extLst>
      <p:ext uri="{BB962C8B-B14F-4D97-AF65-F5344CB8AC3E}">
        <p14:creationId xmlns:p14="http://schemas.microsoft.com/office/powerpoint/2010/main" val="3669389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6AE52-A733-4EF9-ADCF-4F67CA7A3BFB}"/>
              </a:ext>
            </a:extLst>
          </p:cNvPr>
          <p:cNvSpPr>
            <a:spLocks noGrp="1"/>
          </p:cNvSpPr>
          <p:nvPr>
            <p:ph type="title"/>
          </p:nvPr>
        </p:nvSpPr>
        <p:spPr/>
        <p:txBody>
          <a:bodyPr/>
          <a:lstStyle/>
          <a:p>
            <a:pPr algn="ctr"/>
            <a:r>
              <a:rPr lang="en-US" dirty="0"/>
              <a:t>Cleaning dataset</a:t>
            </a:r>
          </a:p>
        </p:txBody>
      </p:sp>
      <p:sp>
        <p:nvSpPr>
          <p:cNvPr id="3" name="Content Placeholder 2">
            <a:extLst>
              <a:ext uri="{FF2B5EF4-FFF2-40B4-BE49-F238E27FC236}">
                <a16:creationId xmlns:a16="http://schemas.microsoft.com/office/drawing/2014/main" id="{64BFF4E7-0CA8-443D-91CF-428625BB3C7F}"/>
              </a:ext>
            </a:extLst>
          </p:cNvPr>
          <p:cNvSpPr>
            <a:spLocks noGrp="1"/>
          </p:cNvSpPr>
          <p:nvPr>
            <p:ph idx="1"/>
          </p:nvPr>
        </p:nvSpPr>
        <p:spPr>
          <a:xfrm>
            <a:off x="0" y="2015732"/>
            <a:ext cx="12191999" cy="4037749"/>
          </a:xfrm>
        </p:spPr>
        <p:txBody>
          <a:bodyPr/>
          <a:lstStyle/>
          <a:p>
            <a:pPr>
              <a:spcBef>
                <a:spcPts val="0"/>
              </a:spcBef>
            </a:pPr>
            <a:endParaRPr lang="en-US" dirty="0">
              <a:solidFill>
                <a:srgbClr val="0E101A"/>
              </a:solidFill>
            </a:endParaRPr>
          </a:p>
          <a:p>
            <a:pPr marL="0" indent="0">
              <a:spcBef>
                <a:spcPts val="0"/>
              </a:spcBef>
              <a:buNone/>
            </a:pPr>
            <a:r>
              <a:rPr lang="en-US" dirty="0">
                <a:solidFill>
                  <a:srgbClr val="0E101A"/>
                </a:solidFill>
              </a:rPr>
              <a:t>Extracting and filtering the information that is needed for problem-solving. Quality of the model is highly </a:t>
            </a:r>
            <a:r>
              <a:rPr lang="en-US" dirty="0" err="1">
                <a:solidFill>
                  <a:srgbClr val="0E101A"/>
                </a:solidFill>
              </a:rPr>
              <a:t>dependant</a:t>
            </a:r>
            <a:r>
              <a:rPr lang="en-US" dirty="0">
                <a:solidFill>
                  <a:srgbClr val="0E101A"/>
                </a:solidFill>
              </a:rPr>
              <a:t> on the quality of the data that is given as an input.</a:t>
            </a:r>
          </a:p>
          <a:p>
            <a:pPr marL="0" indent="0">
              <a:spcBef>
                <a:spcPts val="0"/>
              </a:spcBef>
              <a:buNone/>
            </a:pPr>
            <a:endParaRPr lang="en-US" dirty="0">
              <a:solidFill>
                <a:srgbClr val="0E101A"/>
              </a:solidFill>
            </a:endParaRPr>
          </a:p>
          <a:p>
            <a:pPr>
              <a:spcBef>
                <a:spcPts val="0"/>
              </a:spcBef>
            </a:pPr>
            <a:r>
              <a:rPr lang="en-US" dirty="0">
                <a:solidFill>
                  <a:srgbClr val="0E101A"/>
                </a:solidFill>
              </a:rPr>
              <a:t>Identify errors and understand the meaning of every feature.</a:t>
            </a:r>
          </a:p>
          <a:p>
            <a:pPr>
              <a:spcBef>
                <a:spcPts val="0"/>
              </a:spcBef>
            </a:pPr>
            <a:r>
              <a:rPr lang="en-US" dirty="0">
                <a:solidFill>
                  <a:srgbClr val="0E101A"/>
                </a:solidFill>
              </a:rPr>
              <a:t>Look for any missing values(NA) and find a way to fill the missing values.</a:t>
            </a:r>
          </a:p>
          <a:p>
            <a:pPr>
              <a:spcBef>
                <a:spcPts val="0"/>
              </a:spcBef>
            </a:pPr>
            <a:r>
              <a:rPr lang="en-US" dirty="0">
                <a:solidFill>
                  <a:srgbClr val="0E101A"/>
                </a:solidFill>
              </a:rPr>
              <a:t>Remove duplicate or corrupted records.</a:t>
            </a:r>
          </a:p>
          <a:p>
            <a:pPr>
              <a:spcBef>
                <a:spcPts val="0"/>
              </a:spcBef>
            </a:pPr>
            <a:r>
              <a:rPr lang="en-US" dirty="0">
                <a:solidFill>
                  <a:srgbClr val="0E101A"/>
                </a:solidFill>
              </a:rPr>
              <a:t>Character encoding converts a string to numerical representation.</a:t>
            </a:r>
          </a:p>
          <a:p>
            <a:pPr marL="0" indent="0">
              <a:buNone/>
            </a:pPr>
            <a:endParaRPr lang="en-US" dirty="0"/>
          </a:p>
        </p:txBody>
      </p:sp>
    </p:spTree>
    <p:extLst>
      <p:ext uri="{BB962C8B-B14F-4D97-AF65-F5344CB8AC3E}">
        <p14:creationId xmlns:p14="http://schemas.microsoft.com/office/powerpoint/2010/main" val="820465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8CF39A-E8AD-4989-9C57-AAA8402A497D}"/>
              </a:ext>
            </a:extLst>
          </p:cNvPr>
          <p:cNvSpPr>
            <a:spLocks noGrp="1"/>
          </p:cNvSpPr>
          <p:nvPr>
            <p:ph type="title"/>
          </p:nvPr>
        </p:nvSpPr>
        <p:spPr>
          <a:xfrm>
            <a:off x="1451579" y="804519"/>
            <a:ext cx="9603275" cy="1049235"/>
          </a:xfrm>
        </p:spPr>
        <p:txBody>
          <a:bodyPr>
            <a:normAutofit/>
          </a:bodyPr>
          <a:lstStyle/>
          <a:p>
            <a:pPr algn="ctr"/>
            <a:r>
              <a:rPr lang="en-US" dirty="0"/>
              <a:t>Data Correlation</a:t>
            </a:r>
          </a:p>
        </p:txBody>
      </p:sp>
      <p:cxnSp>
        <p:nvCxnSpPr>
          <p:cNvPr id="12" name="Straight Connector 11">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5" name="Content Placeholder 4">
            <a:extLst>
              <a:ext uri="{FF2B5EF4-FFF2-40B4-BE49-F238E27FC236}">
                <a16:creationId xmlns:a16="http://schemas.microsoft.com/office/drawing/2014/main" id="{FE7EE6B0-A8F7-4B2D-BB56-DDAF4339B103}"/>
              </a:ext>
            </a:extLst>
          </p:cNvPr>
          <p:cNvGraphicFramePr>
            <a:graphicFrameLocks noGrp="1"/>
          </p:cNvGraphicFramePr>
          <p:nvPr>
            <p:ph idx="1"/>
            <p:extLst>
              <p:ext uri="{D42A27DB-BD31-4B8C-83A1-F6EECF244321}">
                <p14:modId xmlns:p14="http://schemas.microsoft.com/office/powerpoint/2010/main" val="3068074141"/>
              </p:ext>
            </p:extLst>
          </p:nvPr>
        </p:nvGraphicFramePr>
        <p:xfrm>
          <a:off x="100485" y="2652285"/>
          <a:ext cx="11954667" cy="2855022"/>
        </p:xfrm>
        <a:graphic>
          <a:graphicData uri="http://schemas.openxmlformats.org/drawingml/2006/table">
            <a:tbl>
              <a:tblPr firstRow="1" firstCol="1" bandRow="1">
                <a:tableStyleId>{69012ECD-51FC-41F1-AA8D-1B2483CD663E}</a:tableStyleId>
              </a:tblPr>
              <a:tblGrid>
                <a:gridCol w="1954065">
                  <a:extLst>
                    <a:ext uri="{9D8B030D-6E8A-4147-A177-3AD203B41FA5}">
                      <a16:colId xmlns:a16="http://schemas.microsoft.com/office/drawing/2014/main" val="3984459401"/>
                    </a:ext>
                  </a:extLst>
                </a:gridCol>
                <a:gridCol w="1256042">
                  <a:extLst>
                    <a:ext uri="{9D8B030D-6E8A-4147-A177-3AD203B41FA5}">
                      <a16:colId xmlns:a16="http://schemas.microsoft.com/office/drawing/2014/main" val="3478852718"/>
                    </a:ext>
                  </a:extLst>
                </a:gridCol>
                <a:gridCol w="981246">
                  <a:extLst>
                    <a:ext uri="{9D8B030D-6E8A-4147-A177-3AD203B41FA5}">
                      <a16:colId xmlns:a16="http://schemas.microsoft.com/office/drawing/2014/main" val="2325656921"/>
                    </a:ext>
                  </a:extLst>
                </a:gridCol>
                <a:gridCol w="828804">
                  <a:extLst>
                    <a:ext uri="{9D8B030D-6E8A-4147-A177-3AD203B41FA5}">
                      <a16:colId xmlns:a16="http://schemas.microsoft.com/office/drawing/2014/main" val="2640194138"/>
                    </a:ext>
                  </a:extLst>
                </a:gridCol>
                <a:gridCol w="1250024">
                  <a:extLst>
                    <a:ext uri="{9D8B030D-6E8A-4147-A177-3AD203B41FA5}">
                      <a16:colId xmlns:a16="http://schemas.microsoft.com/office/drawing/2014/main" val="2165749261"/>
                    </a:ext>
                  </a:extLst>
                </a:gridCol>
                <a:gridCol w="1007322">
                  <a:extLst>
                    <a:ext uri="{9D8B030D-6E8A-4147-A177-3AD203B41FA5}">
                      <a16:colId xmlns:a16="http://schemas.microsoft.com/office/drawing/2014/main" val="3357434399"/>
                    </a:ext>
                  </a:extLst>
                </a:gridCol>
                <a:gridCol w="1837729">
                  <a:extLst>
                    <a:ext uri="{9D8B030D-6E8A-4147-A177-3AD203B41FA5}">
                      <a16:colId xmlns:a16="http://schemas.microsoft.com/office/drawing/2014/main" val="3391754469"/>
                    </a:ext>
                  </a:extLst>
                </a:gridCol>
                <a:gridCol w="1103600">
                  <a:extLst>
                    <a:ext uri="{9D8B030D-6E8A-4147-A177-3AD203B41FA5}">
                      <a16:colId xmlns:a16="http://schemas.microsoft.com/office/drawing/2014/main" val="3871811339"/>
                    </a:ext>
                  </a:extLst>
                </a:gridCol>
                <a:gridCol w="1095578">
                  <a:extLst>
                    <a:ext uri="{9D8B030D-6E8A-4147-A177-3AD203B41FA5}">
                      <a16:colId xmlns:a16="http://schemas.microsoft.com/office/drawing/2014/main" val="2227287281"/>
                    </a:ext>
                  </a:extLst>
                </a:gridCol>
                <a:gridCol w="640257">
                  <a:extLst>
                    <a:ext uri="{9D8B030D-6E8A-4147-A177-3AD203B41FA5}">
                      <a16:colId xmlns:a16="http://schemas.microsoft.com/office/drawing/2014/main" val="1932281716"/>
                    </a:ext>
                  </a:extLst>
                </a:gridCol>
              </a:tblGrid>
              <a:tr h="454073">
                <a:tc>
                  <a:txBody>
                    <a:bodyPr/>
                    <a:lstStyle/>
                    <a:p>
                      <a:pPr marL="0" marR="0" algn="r">
                        <a:spcBef>
                          <a:spcPts val="1200"/>
                        </a:spcBef>
                        <a:spcAft>
                          <a:spcPts val="0"/>
                        </a:spcAft>
                      </a:pPr>
                      <a:r>
                        <a:rPr lang="en-US" sz="1000" b="1" dirty="0">
                          <a:solidFill>
                            <a:srgbClr val="000000"/>
                          </a:solidFill>
                          <a:effectLst/>
                        </a:rPr>
                        <a:t>Time Period</a:t>
                      </a:r>
                      <a:endParaRPr lang="en-US" sz="1300" dirty="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b="1">
                          <a:solidFill>
                            <a:srgbClr val="000000"/>
                          </a:solidFill>
                          <a:effectLst/>
                        </a:rPr>
                        <a:t>Observation Value</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b="1">
                          <a:solidFill>
                            <a:srgbClr val="000000"/>
                          </a:solidFill>
                          <a:effectLst/>
                        </a:rPr>
                        <a:t>Lower Bound</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b="1">
                          <a:solidFill>
                            <a:srgbClr val="000000"/>
                          </a:solidFill>
                          <a:effectLst/>
                        </a:rPr>
                        <a:t>Upper Bound</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b="1">
                          <a:solidFill>
                            <a:srgbClr val="000000"/>
                          </a:solidFill>
                          <a:effectLst/>
                        </a:rPr>
                        <a:t>Weighted Sample Size</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b="1">
                          <a:solidFill>
                            <a:srgbClr val="000000"/>
                          </a:solidFill>
                          <a:effectLst/>
                        </a:rPr>
                        <a:t>Series Footnote</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b="1">
                          <a:solidFill>
                            <a:srgbClr val="000000"/>
                          </a:solidFill>
                          <a:effectLst/>
                        </a:rPr>
                        <a:t>Citation of or link to the data source</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b="1">
                          <a:solidFill>
                            <a:srgbClr val="000000"/>
                          </a:solidFill>
                          <a:effectLst/>
                        </a:rPr>
                        <a:t>Custodian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b="1">
                          <a:solidFill>
                            <a:srgbClr val="000000"/>
                          </a:solidFill>
                          <a:effectLst/>
                        </a:rPr>
                        <a:t>Reference Period</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endParaRPr lang="en-US" sz="2000"/>
                    </a:p>
                  </a:txBody>
                  <a:tcPr marL="92821" marR="92821" marT="46410" marB="46410"/>
                </a:tc>
                <a:extLst>
                  <a:ext uri="{0D108BD9-81ED-4DB2-BD59-A6C34878D82A}">
                    <a16:rowId xmlns:a16="http://schemas.microsoft.com/office/drawing/2014/main" val="83114075"/>
                  </a:ext>
                </a:extLst>
              </a:tr>
              <a:tr h="313927">
                <a:tc>
                  <a:txBody>
                    <a:bodyPr/>
                    <a:lstStyle/>
                    <a:p>
                      <a:pPr marL="0" marR="0" algn="r">
                        <a:spcBef>
                          <a:spcPts val="1200"/>
                        </a:spcBef>
                        <a:spcAft>
                          <a:spcPts val="0"/>
                        </a:spcAft>
                      </a:pPr>
                      <a:r>
                        <a:rPr lang="en-US" sz="1000">
                          <a:solidFill>
                            <a:srgbClr val="000000"/>
                          </a:solidFill>
                          <a:effectLst/>
                        </a:rPr>
                        <a:t>Time Period</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1.000000</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-0.127343</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extLst>
                  <a:ext uri="{0D108BD9-81ED-4DB2-BD59-A6C34878D82A}">
                    <a16:rowId xmlns:a16="http://schemas.microsoft.com/office/drawing/2014/main" val="1092894816"/>
                  </a:ext>
                </a:extLst>
              </a:tr>
              <a:tr h="366383">
                <a:tc>
                  <a:txBody>
                    <a:bodyPr/>
                    <a:lstStyle/>
                    <a:p>
                      <a:pPr marL="0" marR="0" algn="r">
                        <a:spcBef>
                          <a:spcPts val="1200"/>
                        </a:spcBef>
                        <a:spcAft>
                          <a:spcPts val="0"/>
                        </a:spcAft>
                      </a:pPr>
                      <a:r>
                        <a:rPr lang="en-US" sz="1000">
                          <a:solidFill>
                            <a:srgbClr val="000000"/>
                          </a:solidFill>
                          <a:effectLst/>
                        </a:rPr>
                        <a:t>Observation Value</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dirty="0">
                          <a:solidFill>
                            <a:srgbClr val="000000"/>
                          </a:solidFill>
                          <a:effectLst/>
                        </a:rPr>
                        <a:t>-0.127343</a:t>
                      </a:r>
                      <a:endParaRPr lang="en-US" sz="1300" dirty="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dirty="0">
                          <a:solidFill>
                            <a:srgbClr val="000000"/>
                          </a:solidFill>
                          <a:effectLst/>
                        </a:rPr>
                        <a:t>1.000000</a:t>
                      </a:r>
                      <a:endParaRPr lang="en-US" sz="1300" dirty="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extLst>
                  <a:ext uri="{0D108BD9-81ED-4DB2-BD59-A6C34878D82A}">
                    <a16:rowId xmlns:a16="http://schemas.microsoft.com/office/drawing/2014/main" val="3815062632"/>
                  </a:ext>
                </a:extLst>
              </a:tr>
              <a:tr h="313927">
                <a:tc>
                  <a:txBody>
                    <a:bodyPr/>
                    <a:lstStyle/>
                    <a:p>
                      <a:pPr marL="0" marR="0" algn="r">
                        <a:spcBef>
                          <a:spcPts val="1200"/>
                        </a:spcBef>
                        <a:spcAft>
                          <a:spcPts val="0"/>
                        </a:spcAft>
                      </a:pPr>
                      <a:r>
                        <a:rPr lang="en-US" sz="1000">
                          <a:solidFill>
                            <a:srgbClr val="000000"/>
                          </a:solidFill>
                          <a:effectLst/>
                        </a:rPr>
                        <a:t>Lower Bound</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extLst>
                  <a:ext uri="{0D108BD9-81ED-4DB2-BD59-A6C34878D82A}">
                    <a16:rowId xmlns:a16="http://schemas.microsoft.com/office/drawing/2014/main" val="1962664130"/>
                  </a:ext>
                </a:extLst>
              </a:tr>
              <a:tr h="313927">
                <a:tc>
                  <a:txBody>
                    <a:bodyPr/>
                    <a:lstStyle/>
                    <a:p>
                      <a:pPr marL="0" marR="0" algn="r">
                        <a:spcBef>
                          <a:spcPts val="1200"/>
                        </a:spcBef>
                        <a:spcAft>
                          <a:spcPts val="0"/>
                        </a:spcAft>
                      </a:pPr>
                      <a:r>
                        <a:rPr lang="en-US" sz="1000">
                          <a:solidFill>
                            <a:srgbClr val="000000"/>
                          </a:solidFill>
                          <a:effectLst/>
                        </a:rPr>
                        <a:t>Upper Bound</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extLst>
                  <a:ext uri="{0D108BD9-81ED-4DB2-BD59-A6C34878D82A}">
                    <a16:rowId xmlns:a16="http://schemas.microsoft.com/office/drawing/2014/main" val="930347997"/>
                  </a:ext>
                </a:extLst>
              </a:tr>
              <a:tr h="313927">
                <a:tc>
                  <a:txBody>
                    <a:bodyPr/>
                    <a:lstStyle/>
                    <a:p>
                      <a:pPr marL="0" marR="0" algn="r">
                        <a:spcBef>
                          <a:spcPts val="1200"/>
                        </a:spcBef>
                        <a:spcAft>
                          <a:spcPts val="0"/>
                        </a:spcAft>
                      </a:pPr>
                      <a:r>
                        <a:rPr lang="en-US" sz="1000">
                          <a:solidFill>
                            <a:srgbClr val="000000"/>
                          </a:solidFill>
                          <a:effectLst/>
                        </a:rPr>
                        <a:t>Weighted Sample Size</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extLst>
                  <a:ext uri="{0D108BD9-81ED-4DB2-BD59-A6C34878D82A}">
                    <a16:rowId xmlns:a16="http://schemas.microsoft.com/office/drawing/2014/main" val="2523172386"/>
                  </a:ext>
                </a:extLst>
              </a:tr>
              <a:tr h="313927">
                <a:tc>
                  <a:txBody>
                    <a:bodyPr/>
                    <a:lstStyle/>
                    <a:p>
                      <a:pPr marL="0" marR="0" algn="r">
                        <a:spcBef>
                          <a:spcPts val="1200"/>
                        </a:spcBef>
                        <a:spcAft>
                          <a:spcPts val="0"/>
                        </a:spcAft>
                      </a:pPr>
                      <a:r>
                        <a:rPr lang="en-US" sz="1000">
                          <a:solidFill>
                            <a:srgbClr val="000000"/>
                          </a:solidFill>
                          <a:effectLst/>
                        </a:rPr>
                        <a:t>Series Footnote</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extLst>
                  <a:ext uri="{0D108BD9-81ED-4DB2-BD59-A6C34878D82A}">
                    <a16:rowId xmlns:a16="http://schemas.microsoft.com/office/drawing/2014/main" val="3266399761"/>
                  </a:ext>
                </a:extLst>
              </a:tr>
              <a:tr h="454073">
                <a:tc>
                  <a:txBody>
                    <a:bodyPr/>
                    <a:lstStyle/>
                    <a:p>
                      <a:pPr marL="0" marR="0" algn="r">
                        <a:spcBef>
                          <a:spcPts val="1200"/>
                        </a:spcBef>
                        <a:spcAft>
                          <a:spcPts val="0"/>
                        </a:spcAft>
                      </a:pPr>
                      <a:r>
                        <a:rPr lang="en-US" sz="1000">
                          <a:solidFill>
                            <a:srgbClr val="000000"/>
                          </a:solidFill>
                          <a:effectLst/>
                        </a:rPr>
                        <a:t>Citation of or link to the data source</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dirty="0">
                          <a:solidFill>
                            <a:srgbClr val="000000"/>
                          </a:solidFill>
                          <a:effectLst/>
                        </a:rPr>
                        <a:t>NaN</a:t>
                      </a:r>
                      <a:endParaRPr lang="en-US" sz="1300" dirty="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dirty="0">
                          <a:solidFill>
                            <a:srgbClr val="000000"/>
                          </a:solidFill>
                          <a:effectLst/>
                        </a:rPr>
                        <a:t>NaN</a:t>
                      </a:r>
                      <a:endParaRPr lang="en-US" sz="1300" dirty="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a:solidFill>
                            <a:srgbClr val="000000"/>
                          </a:solidFill>
                          <a:effectLst/>
                        </a:rPr>
                        <a:t>NaN</a:t>
                      </a:r>
                      <a:endParaRPr lang="en-US" sz="1300">
                        <a:effectLst/>
                        <a:latin typeface="Times New Roman" panose="02020603050405020304" pitchFamily="18" charset="0"/>
                        <a:ea typeface="Times New Roman" panose="02020603050405020304" pitchFamily="18" charset="0"/>
                      </a:endParaRPr>
                    </a:p>
                  </a:txBody>
                  <a:tcPr marL="77351" marR="77351" marT="77351" marB="77351" anchor="ctr"/>
                </a:tc>
                <a:tc>
                  <a:txBody>
                    <a:bodyPr/>
                    <a:lstStyle/>
                    <a:p>
                      <a:pPr marL="0" marR="0" algn="r">
                        <a:spcBef>
                          <a:spcPts val="1200"/>
                        </a:spcBef>
                        <a:spcAft>
                          <a:spcPts val="0"/>
                        </a:spcAft>
                      </a:pPr>
                      <a:r>
                        <a:rPr lang="en-US" sz="1000" dirty="0">
                          <a:solidFill>
                            <a:srgbClr val="000000"/>
                          </a:solidFill>
                          <a:effectLst/>
                        </a:rPr>
                        <a:t>NaN</a:t>
                      </a:r>
                      <a:endParaRPr lang="en-US" sz="1300" dirty="0">
                        <a:effectLst/>
                        <a:latin typeface="Times New Roman" panose="02020603050405020304" pitchFamily="18" charset="0"/>
                        <a:ea typeface="Times New Roman" panose="02020603050405020304" pitchFamily="18" charset="0"/>
                      </a:endParaRPr>
                    </a:p>
                  </a:txBody>
                  <a:tcPr marL="77351" marR="77351" marT="77351" marB="77351" anchor="ctr"/>
                </a:tc>
                <a:extLst>
                  <a:ext uri="{0D108BD9-81ED-4DB2-BD59-A6C34878D82A}">
                    <a16:rowId xmlns:a16="http://schemas.microsoft.com/office/drawing/2014/main" val="3452528511"/>
                  </a:ext>
                </a:extLst>
              </a:tr>
            </a:tbl>
          </a:graphicData>
        </a:graphic>
      </p:graphicFrame>
    </p:spTree>
    <p:extLst>
      <p:ext uri="{BB962C8B-B14F-4D97-AF65-F5344CB8AC3E}">
        <p14:creationId xmlns:p14="http://schemas.microsoft.com/office/powerpoint/2010/main" val="72117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33842-1C14-4D8D-90B2-2C2F2309FE8B}"/>
              </a:ext>
            </a:extLst>
          </p:cNvPr>
          <p:cNvSpPr>
            <a:spLocks noGrp="1"/>
          </p:cNvSpPr>
          <p:nvPr>
            <p:ph type="title"/>
          </p:nvPr>
        </p:nvSpPr>
        <p:spPr>
          <a:xfrm>
            <a:off x="74645" y="0"/>
            <a:ext cx="11971175" cy="1629819"/>
          </a:xfrm>
        </p:spPr>
        <p:txBody>
          <a:bodyPr>
            <a:normAutofit/>
          </a:bodyPr>
          <a:lstStyle/>
          <a:p>
            <a:r>
              <a:rPr lang="en-US" sz="1800" dirty="0"/>
              <a:t>Using R Programing</a:t>
            </a:r>
            <a:br>
              <a:rPr lang="en-US" sz="1800" dirty="0"/>
            </a:br>
            <a:br>
              <a:rPr lang="en-US" sz="1800" dirty="0"/>
            </a:br>
            <a:br>
              <a:rPr lang="en-US" sz="1800" dirty="0"/>
            </a:br>
            <a:r>
              <a:rPr lang="en-US" sz="1800" dirty="0"/>
              <a:t>library(</a:t>
            </a:r>
            <a:r>
              <a:rPr lang="en-US" sz="1800" dirty="0" err="1"/>
              <a:t>Hmisc</a:t>
            </a:r>
            <a:r>
              <a:rPr lang="en-US" sz="1800" dirty="0"/>
              <a:t>)</a:t>
            </a:r>
            <a:br>
              <a:rPr lang="en-US" sz="1800" dirty="0"/>
            </a:br>
            <a:r>
              <a:rPr lang="en-US" sz="1800" dirty="0" err="1"/>
              <a:t>data.rcorr</a:t>
            </a:r>
            <a:r>
              <a:rPr lang="en-US" sz="1800" dirty="0"/>
              <a:t> = </a:t>
            </a:r>
            <a:r>
              <a:rPr lang="en-US" sz="1800" dirty="0" err="1"/>
              <a:t>rcorr</a:t>
            </a:r>
            <a:r>
              <a:rPr lang="en-US" sz="1800" dirty="0"/>
              <a:t>(</a:t>
            </a:r>
            <a:r>
              <a:rPr lang="en-US" sz="1800" dirty="0" err="1"/>
              <a:t>as.matrix</a:t>
            </a:r>
            <a:r>
              <a:rPr lang="en-US" sz="1800" dirty="0"/>
              <a:t>(</a:t>
            </a:r>
            <a:r>
              <a:rPr lang="en-US" sz="1800" dirty="0" err="1"/>
              <a:t>data$Observation.Value</a:t>
            </a:r>
            <a:r>
              <a:rPr lang="en-US" sz="1800" dirty="0"/>
              <a:t>, </a:t>
            </a:r>
            <a:r>
              <a:rPr lang="en-US" sz="1800" dirty="0" err="1"/>
              <a:t>data$Time.Period</a:t>
            </a:r>
            <a:r>
              <a:rPr lang="en-US" sz="1800" dirty="0"/>
              <a:t>))</a:t>
            </a:r>
          </a:p>
        </p:txBody>
      </p:sp>
      <p:graphicFrame>
        <p:nvGraphicFramePr>
          <p:cNvPr id="34" name="Rectangle 5">
            <a:extLst>
              <a:ext uri="{FF2B5EF4-FFF2-40B4-BE49-F238E27FC236}">
                <a16:creationId xmlns:a16="http://schemas.microsoft.com/office/drawing/2014/main" id="{2A114530-5A75-4682-9FAD-D824EDD1191B}"/>
              </a:ext>
            </a:extLst>
          </p:cNvPr>
          <p:cNvGraphicFramePr>
            <a:graphicFrameLocks noGrp="1"/>
          </p:cNvGraphicFramePr>
          <p:nvPr>
            <p:ph idx="1"/>
            <p:extLst>
              <p:ext uri="{D42A27DB-BD31-4B8C-83A1-F6EECF244321}">
                <p14:modId xmlns:p14="http://schemas.microsoft.com/office/powerpoint/2010/main" val="2370065296"/>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1822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E09C-D191-4FA6-8463-2CACCBFEA6A2}"/>
              </a:ext>
            </a:extLst>
          </p:cNvPr>
          <p:cNvSpPr>
            <a:spLocks noGrp="1"/>
          </p:cNvSpPr>
          <p:nvPr>
            <p:ph type="title"/>
          </p:nvPr>
        </p:nvSpPr>
        <p:spPr/>
        <p:txBody>
          <a:bodyPr/>
          <a:lstStyle/>
          <a:p>
            <a:pPr algn="ctr"/>
            <a:r>
              <a:rPr lang="en-US" dirty="0"/>
              <a:t>Pearson correlation</a:t>
            </a:r>
          </a:p>
        </p:txBody>
      </p:sp>
      <p:sp>
        <p:nvSpPr>
          <p:cNvPr id="3" name="Content Placeholder 2">
            <a:extLst>
              <a:ext uri="{FF2B5EF4-FFF2-40B4-BE49-F238E27FC236}">
                <a16:creationId xmlns:a16="http://schemas.microsoft.com/office/drawing/2014/main" id="{A144DFDF-BBA6-4342-A1A9-9349BA85249A}"/>
              </a:ext>
            </a:extLst>
          </p:cNvPr>
          <p:cNvSpPr>
            <a:spLocks noGrp="1"/>
          </p:cNvSpPr>
          <p:nvPr>
            <p:ph idx="1"/>
          </p:nvPr>
        </p:nvSpPr>
        <p:spPr>
          <a:xfrm>
            <a:off x="1" y="2015732"/>
            <a:ext cx="12192000" cy="5336790"/>
          </a:xfrm>
        </p:spPr>
        <p:txBody>
          <a:bodyPr>
            <a:normAutofit/>
          </a:bodyPr>
          <a:lstStyle/>
          <a:p>
            <a:pPr marL="0" indent="0">
              <a:buNone/>
            </a:pPr>
            <a:r>
              <a:rPr lang="en-US" dirty="0" err="1"/>
              <a:t>data.cor</a:t>
            </a:r>
            <a:r>
              <a:rPr lang="en-US" dirty="0"/>
              <a:t>= </a:t>
            </a:r>
            <a:r>
              <a:rPr lang="en-US" dirty="0" err="1"/>
              <a:t>cor</a:t>
            </a:r>
            <a:r>
              <a:rPr lang="en-US" dirty="0"/>
              <a:t>(</a:t>
            </a:r>
            <a:r>
              <a:rPr lang="en-US" dirty="0" err="1"/>
              <a:t>data$Observation.Value</a:t>
            </a:r>
            <a:r>
              <a:rPr lang="en-US" dirty="0"/>
              <a:t>, </a:t>
            </a:r>
            <a:r>
              <a:rPr lang="en-US" dirty="0" err="1"/>
              <a:t>data$Time.Period</a:t>
            </a:r>
            <a:r>
              <a:rPr lang="en-US" dirty="0"/>
              <a:t>, method = c("</a:t>
            </a:r>
            <a:r>
              <a:rPr lang="en-US" dirty="0" err="1"/>
              <a:t>pearson</a:t>
            </a:r>
            <a:r>
              <a:rPr lang="en-US" dirty="0"/>
              <a:t>"))</a:t>
            </a:r>
          </a:p>
          <a:p>
            <a:pPr marL="0" indent="0">
              <a:buNone/>
            </a:pPr>
            <a:r>
              <a:rPr lang="en-US" dirty="0"/>
              <a:t>Result: -0,1273432 indicates a negative correlation</a:t>
            </a:r>
          </a:p>
          <a:p>
            <a:pPr marL="0" indent="0">
              <a:buNone/>
            </a:pPr>
            <a:r>
              <a:rPr lang="en-US" dirty="0"/>
              <a:t>In statistics, as a result, a perfect negative correlation is represented by the value -1, </a:t>
            </a:r>
          </a:p>
          <a:p>
            <a:pPr marL="0" indent="0">
              <a:buNone/>
            </a:pPr>
            <a:r>
              <a:rPr lang="en-US" dirty="0"/>
              <a:t>0 indicates no relationship, </a:t>
            </a:r>
          </a:p>
          <a:p>
            <a:pPr marL="0" indent="0">
              <a:buNone/>
            </a:pPr>
            <a:r>
              <a:rPr lang="en-US" dirty="0"/>
              <a:t>and  +1 indicates a perfect positive correlation</a:t>
            </a:r>
          </a:p>
          <a:p>
            <a:pPr marL="0" indent="0">
              <a:buNone/>
            </a:pPr>
            <a:endParaRPr lang="en-US" dirty="0"/>
          </a:p>
          <a:p>
            <a:pPr marL="0" indent="0">
              <a:buNone/>
            </a:pPr>
            <a:r>
              <a:rPr lang="en-US" dirty="0"/>
              <a:t>The negative correlation is a relationship between two variables in which one variable increases as the other decreases, and vice versa.</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1">
            <a:extLst>
              <a:ext uri="{FF2B5EF4-FFF2-40B4-BE49-F238E27FC236}">
                <a16:creationId xmlns:a16="http://schemas.microsoft.com/office/drawing/2014/main" id="{D60037B8-6ADC-411B-A0D0-29ACAB091756}"/>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rgbClr val="000000"/>
                </a:solidFill>
                <a:effectLst/>
                <a:latin typeface="Lucida Console" panose="020B0609040504020204" pitchFamily="49" charset="0"/>
              </a:rPr>
              <a:t>[1] -0.1273432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05327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94C25-F70C-4208-AD56-4C8085580B9E}"/>
              </a:ext>
            </a:extLst>
          </p:cNvPr>
          <p:cNvSpPr>
            <a:spLocks noGrp="1"/>
          </p:cNvSpPr>
          <p:nvPr>
            <p:ph type="title"/>
          </p:nvPr>
        </p:nvSpPr>
        <p:spPr/>
        <p:txBody>
          <a:bodyPr/>
          <a:lstStyle/>
          <a:p>
            <a:pPr algn="ctr"/>
            <a:r>
              <a:rPr lang="en-US" dirty="0"/>
              <a:t>Regression Analysis</a:t>
            </a:r>
          </a:p>
        </p:txBody>
      </p:sp>
      <p:sp>
        <p:nvSpPr>
          <p:cNvPr id="3" name="Content Placeholder 2">
            <a:extLst>
              <a:ext uri="{FF2B5EF4-FFF2-40B4-BE49-F238E27FC236}">
                <a16:creationId xmlns:a16="http://schemas.microsoft.com/office/drawing/2014/main" id="{0A6C6054-52A0-4824-B0D7-2FE61A970B78}"/>
              </a:ext>
            </a:extLst>
          </p:cNvPr>
          <p:cNvSpPr>
            <a:spLocks noGrp="1"/>
          </p:cNvSpPr>
          <p:nvPr>
            <p:ph idx="1"/>
          </p:nvPr>
        </p:nvSpPr>
        <p:spPr>
          <a:xfrm>
            <a:off x="195943" y="2015732"/>
            <a:ext cx="11765902" cy="3450613"/>
          </a:xfrm>
        </p:spPr>
        <p:txBody>
          <a:bodyPr>
            <a:normAutofit fontScale="92500" lnSpcReduction="20000"/>
          </a:bodyPr>
          <a:lstStyle/>
          <a:p>
            <a:pPr marL="0" indent="0">
              <a:buNone/>
            </a:pPr>
            <a:r>
              <a:rPr lang="en-US" dirty="0"/>
              <a:t>Run a regression analysis where Time.Period predicts Observation.Value.</a:t>
            </a:r>
          </a:p>
          <a:p>
            <a:pPr marL="0" indent="0">
              <a:buNone/>
            </a:pPr>
            <a:endParaRPr lang="en-US" dirty="0"/>
          </a:p>
          <a:p>
            <a:pPr marL="0" indent="0">
              <a:buNone/>
            </a:pPr>
            <a:r>
              <a:rPr lang="en-US" dirty="0"/>
              <a:t>mod &lt;- </a:t>
            </a:r>
            <a:r>
              <a:rPr lang="en-US" dirty="0" err="1"/>
              <a:t>lm</a:t>
            </a:r>
            <a:r>
              <a:rPr lang="en-US" dirty="0"/>
              <a:t>(Time.Period ~ Observation.Value, data)</a:t>
            </a:r>
          </a:p>
          <a:p>
            <a:pPr marL="0" indent="0">
              <a:buNone/>
            </a:pPr>
            <a:r>
              <a:rPr lang="en-US" dirty="0"/>
              <a:t>mod</a:t>
            </a:r>
          </a:p>
          <a:p>
            <a:pPr marL="0" indent="0">
              <a:buNone/>
            </a:pPr>
            <a:r>
              <a:rPr lang="en-US" b="1" dirty="0"/>
              <a:t>Result:</a:t>
            </a:r>
          </a:p>
          <a:p>
            <a:pPr marL="0" indent="0">
              <a:buNone/>
            </a:pPr>
            <a:r>
              <a:rPr lang="fr-FR" dirty="0"/>
              <a:t>Coefficients:</a:t>
            </a:r>
          </a:p>
          <a:p>
            <a:pPr marL="0" indent="0">
              <a:buNone/>
            </a:pPr>
            <a:r>
              <a:rPr lang="fr-FR" dirty="0"/>
              <a:t>      (Intercept)  </a:t>
            </a:r>
            <a:r>
              <a:rPr lang="fr-FR" dirty="0" err="1"/>
              <a:t>Observation.Value</a:t>
            </a:r>
            <a:r>
              <a:rPr lang="fr-FR" dirty="0"/>
              <a:t>  </a:t>
            </a:r>
          </a:p>
          <a:p>
            <a:pPr marL="0" indent="0">
              <a:buNone/>
            </a:pPr>
            <a:r>
              <a:rPr lang="fr-FR" dirty="0"/>
              <a:t>        2.016e+03         -3.708e-03 </a:t>
            </a:r>
            <a:endParaRPr lang="en-US" dirty="0"/>
          </a:p>
        </p:txBody>
      </p:sp>
    </p:spTree>
    <p:extLst>
      <p:ext uri="{BB962C8B-B14F-4D97-AF65-F5344CB8AC3E}">
        <p14:creationId xmlns:p14="http://schemas.microsoft.com/office/powerpoint/2010/main" val="4034011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13E13-75B7-4350-892B-5776E4543CA0}"/>
              </a:ext>
            </a:extLst>
          </p:cNvPr>
          <p:cNvSpPr>
            <a:spLocks noGrp="1"/>
          </p:cNvSpPr>
          <p:nvPr>
            <p:ph type="title"/>
          </p:nvPr>
        </p:nvSpPr>
        <p:spPr/>
        <p:txBody>
          <a:bodyPr/>
          <a:lstStyle/>
          <a:p>
            <a:r>
              <a:rPr lang="en-US" dirty="0"/>
              <a:t>Predicting model using R</a:t>
            </a:r>
          </a:p>
        </p:txBody>
      </p:sp>
      <p:sp>
        <p:nvSpPr>
          <p:cNvPr id="3" name="Content Placeholder 2">
            <a:extLst>
              <a:ext uri="{FF2B5EF4-FFF2-40B4-BE49-F238E27FC236}">
                <a16:creationId xmlns:a16="http://schemas.microsoft.com/office/drawing/2014/main" id="{2B24470C-4D54-4FA5-9DAD-4CB3EA417B86}"/>
              </a:ext>
            </a:extLst>
          </p:cNvPr>
          <p:cNvSpPr>
            <a:spLocks noGrp="1"/>
          </p:cNvSpPr>
          <p:nvPr>
            <p:ph idx="1"/>
          </p:nvPr>
        </p:nvSpPr>
        <p:spPr/>
        <p:txBody>
          <a:bodyPr/>
          <a:lstStyle/>
          <a:p>
            <a:pPr marL="0" indent="0">
              <a:buNone/>
            </a:pPr>
            <a:r>
              <a:rPr lang="en-US" dirty="0"/>
              <a:t>predict(mod, Time.Period=Observation.Value)</a:t>
            </a:r>
          </a:p>
          <a:p>
            <a:pPr marL="0" indent="0">
              <a:buNone/>
            </a:pPr>
            <a:endParaRPr lang="en-US" dirty="0"/>
          </a:p>
        </p:txBody>
      </p:sp>
      <p:graphicFrame>
        <p:nvGraphicFramePr>
          <p:cNvPr id="4" name="Table 3">
            <a:extLst>
              <a:ext uri="{FF2B5EF4-FFF2-40B4-BE49-F238E27FC236}">
                <a16:creationId xmlns:a16="http://schemas.microsoft.com/office/drawing/2014/main" id="{D73D6082-D9F2-4937-BB5C-A1D1BA05939E}"/>
              </a:ext>
            </a:extLst>
          </p:cNvPr>
          <p:cNvGraphicFramePr>
            <a:graphicFrameLocks noGrp="1"/>
          </p:cNvGraphicFramePr>
          <p:nvPr>
            <p:extLst>
              <p:ext uri="{D42A27DB-BD31-4B8C-83A1-F6EECF244321}">
                <p14:modId xmlns:p14="http://schemas.microsoft.com/office/powerpoint/2010/main" val="2464398433"/>
              </p:ext>
            </p:extLst>
          </p:nvPr>
        </p:nvGraphicFramePr>
        <p:xfrm>
          <a:off x="2039302" y="3715544"/>
          <a:ext cx="8427720" cy="1524000"/>
        </p:xfrm>
        <a:graphic>
          <a:graphicData uri="http://schemas.openxmlformats.org/drawingml/2006/table">
            <a:tbl>
              <a:tblPr/>
              <a:tblGrid>
                <a:gridCol w="8427720">
                  <a:extLst>
                    <a:ext uri="{9D8B030D-6E8A-4147-A177-3AD203B41FA5}">
                      <a16:colId xmlns:a16="http://schemas.microsoft.com/office/drawing/2014/main" val="1844190413"/>
                    </a:ext>
                  </a:extLst>
                </a:gridCol>
              </a:tblGrid>
              <a:tr h="0">
                <a:tc>
                  <a:txBody>
                    <a:bodyPr/>
                    <a:lstStyle/>
                    <a:p>
                      <a:pPr algn="l" fontAlgn="t"/>
                      <a:r>
                        <a:rPr lang="en-US" sz="1000" dirty="0">
                          <a:solidFill>
                            <a:srgbClr val="0000FF"/>
                          </a:solidFill>
                          <a:effectLst/>
                          <a:latin typeface="Lucida Console" panose="020B0609040504020204" pitchFamily="49" charset="0"/>
                        </a:rPr>
                        <a:t>&gt; predict(mod, Time.Period=Observation.Value) </a:t>
                      </a:r>
                      <a:r>
                        <a:rPr lang="en-US" sz="1000" dirty="0">
                          <a:effectLst/>
                          <a:latin typeface="Lucida Console" panose="020B0609040504020204" pitchFamily="49" charset="0"/>
                        </a:rPr>
                        <a:t>1 2 3 4 5 6 7 8 9 10 11 12 13 14 2016.231 2016.217 2016.211 2016.102 2016.267 2015.997 2016.078 2016.222 2016.217 2016.238 2016.267 2016.126 2016.133 2015.946 15 16 17 18 19 20 21 22 23 24 25 26 27 28 2016.027 2015.910 2016.241 2015.962 2016.022 2016.201 2016.180 2015.950 2016.268 2016.232 2016.102 2016.130 2015.917 2015.975 29 30 31 32 33 34 35 36 37 38 39 2016.085 2016.189 2015.974 2016.019 2016.215 2016.169 2015.922 2015.969 2015.947 2015.977 2016.165 </a:t>
                      </a:r>
                    </a:p>
                  </a:txBody>
                  <a:tcPr marL="45720" marR="0" marT="0" marB="60960">
                    <a:lnL>
                      <a:noFill/>
                    </a:lnL>
                    <a:lnR>
                      <a:noFill/>
                    </a:lnR>
                    <a:lnT>
                      <a:noFill/>
                    </a:lnT>
                    <a:lnB>
                      <a:noFill/>
                    </a:lnB>
                    <a:solidFill>
                      <a:srgbClr val="FFFFFF"/>
                    </a:solidFill>
                  </a:tcPr>
                </a:tc>
                <a:extLst>
                  <a:ext uri="{0D108BD9-81ED-4DB2-BD59-A6C34878D82A}">
                    <a16:rowId xmlns:a16="http://schemas.microsoft.com/office/drawing/2014/main" val="1762621904"/>
                  </a:ext>
                </a:extLst>
              </a:tr>
              <a:tr h="0">
                <a:tc>
                  <a:txBody>
                    <a:bodyPr/>
                    <a:lstStyle/>
                    <a:p>
                      <a:pPr algn="l" fontAlgn="t"/>
                      <a:endParaRPr lang="en-US" sz="1000" dirty="0">
                        <a:effectLst/>
                        <a:latin typeface="Lucida Console" panose="020B0609040504020204" pitchFamily="49" charset="0"/>
                      </a:endParaRPr>
                    </a:p>
                  </a:txBody>
                  <a:tcPr marL="45720" marR="0" marT="0" marB="60960">
                    <a:lnL>
                      <a:noFill/>
                    </a:lnL>
                    <a:lnR>
                      <a:noFill/>
                    </a:lnR>
                    <a:lnT>
                      <a:noFill/>
                    </a:lnT>
                    <a:lnB>
                      <a:noFill/>
                    </a:lnB>
                    <a:solidFill>
                      <a:srgbClr val="FFFFFF"/>
                    </a:solidFill>
                  </a:tcPr>
                </a:tc>
                <a:extLst>
                  <a:ext uri="{0D108BD9-81ED-4DB2-BD59-A6C34878D82A}">
                    <a16:rowId xmlns:a16="http://schemas.microsoft.com/office/drawing/2014/main" val="3499651117"/>
                  </a:ext>
                </a:extLst>
              </a:tr>
              <a:tr h="0">
                <a:tc>
                  <a:txBody>
                    <a:bodyPr/>
                    <a:lstStyle/>
                    <a:p>
                      <a:endParaRPr lang="en-US" dirty="0"/>
                    </a:p>
                  </a:txBody>
                  <a:tcPr marL="45720" marR="0" marT="0" marB="60960">
                    <a:lnL>
                      <a:noFill/>
                    </a:lnL>
                    <a:lnR>
                      <a:noFill/>
                    </a:lnR>
                    <a:lnT>
                      <a:noFill/>
                    </a:lnT>
                    <a:lnB>
                      <a:noFill/>
                    </a:lnB>
                    <a:solidFill>
                      <a:srgbClr val="FFFFFF"/>
                    </a:solidFill>
                  </a:tcPr>
                </a:tc>
                <a:extLst>
                  <a:ext uri="{0D108BD9-81ED-4DB2-BD59-A6C34878D82A}">
                    <a16:rowId xmlns:a16="http://schemas.microsoft.com/office/drawing/2014/main" val="1171823576"/>
                  </a:ext>
                </a:extLst>
              </a:tr>
              <a:tr h="0">
                <a:tc>
                  <a:txBody>
                    <a:bodyPr/>
                    <a:lstStyle/>
                    <a:p>
                      <a:pPr algn="l" fontAlgn="t"/>
                      <a:r>
                        <a:rPr lang="en-US" sz="1000" dirty="0">
                          <a:solidFill>
                            <a:srgbClr val="0000FF"/>
                          </a:solidFill>
                          <a:effectLst/>
                          <a:latin typeface="Lucida Console" panose="020B0609040504020204" pitchFamily="49" charset="0"/>
                        </a:rPr>
                        <a:t>&gt; </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1078334875"/>
                  </a:ext>
                </a:extLst>
              </a:tr>
            </a:tbl>
          </a:graphicData>
        </a:graphic>
      </p:graphicFrame>
    </p:spTree>
    <p:extLst>
      <p:ext uri="{BB962C8B-B14F-4D97-AF65-F5344CB8AC3E}">
        <p14:creationId xmlns:p14="http://schemas.microsoft.com/office/powerpoint/2010/main" val="3600395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93" name="Picture 19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4" name="Straight Connector 193">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6" name="Rectangle 195">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E219972-21B8-45C3-A33D-7380FEE129DB}"/>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dirty="0"/>
              <a:t>Histogram</a:t>
            </a:r>
          </a:p>
        </p:txBody>
      </p:sp>
      <p:cxnSp>
        <p:nvCxnSpPr>
          <p:cNvPr id="198" name="Straight Connector 197">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99" name="Group 198">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00" name="Rectangle 199">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1" name="Rectangle 200">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02" name="Rectangle 201">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descr="A picture containing drawing&#10;&#10;Description automatically generated">
            <a:extLst>
              <a:ext uri="{FF2B5EF4-FFF2-40B4-BE49-F238E27FC236}">
                <a16:creationId xmlns:a16="http://schemas.microsoft.com/office/drawing/2014/main" id="{A7AC21AC-CFE4-4B31-9D0B-7213FC401A3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043262" y="1116345"/>
            <a:ext cx="5433143" cy="3866172"/>
          </a:xfrm>
          <a:prstGeom prst="rect">
            <a:avLst/>
          </a:prstGeom>
          <a:noFill/>
          <a:extLst>
            <a:ext uri="{909E8E84-426E-40DD-AFC4-6F175D3DCCD1}">
              <a14:hiddenFill xmlns:a14="http://schemas.microsoft.com/office/drawing/2010/main">
                <a:solidFill>
                  <a:srgbClr val="FFFFFF"/>
                </a:solidFill>
              </a14:hiddenFill>
            </a:ext>
          </a:extLst>
        </p:spPr>
      </p:pic>
      <p:pic>
        <p:nvPicPr>
          <p:cNvPr id="203" name="Picture 202">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4" name="Straight Connector 203">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042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E219972-21B8-45C3-A33D-7380FEE129DB}"/>
              </a:ext>
            </a:extLst>
          </p:cNvPr>
          <p:cNvSpPr>
            <a:spLocks noGrp="1"/>
          </p:cNvSpPr>
          <p:nvPr>
            <p:ph type="title"/>
          </p:nvPr>
        </p:nvSpPr>
        <p:spPr>
          <a:xfrm>
            <a:off x="7555992" y="707476"/>
            <a:ext cx="3157577" cy="668534"/>
          </a:xfrm>
        </p:spPr>
        <p:txBody>
          <a:bodyPr vert="horz" lIns="91440" tIns="45720" rIns="91440" bIns="0" rtlCol="0" anchor="t">
            <a:normAutofit/>
          </a:bodyPr>
          <a:lstStyle/>
          <a:p>
            <a:r>
              <a:rPr lang="en-US" sz="2800" dirty="0"/>
              <a:t>Histogram</a:t>
            </a:r>
          </a:p>
        </p:txBody>
      </p:sp>
      <p:cxnSp>
        <p:nvCxnSpPr>
          <p:cNvPr id="77" name="Straight Connector 76">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9"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0242" name="Picture 2">
            <a:extLst>
              <a:ext uri="{FF2B5EF4-FFF2-40B4-BE49-F238E27FC236}">
                <a16:creationId xmlns:a16="http://schemas.microsoft.com/office/drawing/2014/main" id="{E60EA403-1285-4C7A-BC3D-182C7E3BAF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36348" y="1383259"/>
            <a:ext cx="5761020" cy="4155489"/>
          </a:xfrm>
          <a:prstGeom prst="rect">
            <a:avLst/>
          </a:prstGeom>
          <a:noFill/>
          <a:extLst>
            <a:ext uri="{909E8E84-426E-40DD-AFC4-6F175D3DCCD1}">
              <a14:hiddenFill xmlns:a14="http://schemas.microsoft.com/office/drawing/2010/main">
                <a:solidFill>
                  <a:srgbClr val="FFFFFF"/>
                </a:solidFill>
              </a14:hiddenFill>
            </a:ext>
          </a:extLst>
        </p:spPr>
      </p:pic>
      <p:sp>
        <p:nvSpPr>
          <p:cNvPr id="10246" name="Content Placeholder 10245">
            <a:extLst>
              <a:ext uri="{FF2B5EF4-FFF2-40B4-BE49-F238E27FC236}">
                <a16:creationId xmlns:a16="http://schemas.microsoft.com/office/drawing/2014/main" id="{E1F2DA3E-AF4C-4BD9-A0FA-FFD46439466F}"/>
              </a:ext>
            </a:extLst>
          </p:cNvPr>
          <p:cNvSpPr>
            <a:spLocks noGrp="1"/>
          </p:cNvSpPr>
          <p:nvPr>
            <p:ph idx="1"/>
          </p:nvPr>
        </p:nvSpPr>
        <p:spPr>
          <a:xfrm>
            <a:off x="7554138" y="2273608"/>
            <a:ext cx="3159432" cy="3940925"/>
          </a:xfrm>
        </p:spPr>
        <p:txBody>
          <a:bodyPr>
            <a:normAutofit/>
          </a:bodyPr>
          <a:lstStyle/>
          <a:p>
            <a:pPr marL="0" indent="0">
              <a:buNone/>
            </a:pPr>
            <a:endParaRPr lang="en-US" dirty="0"/>
          </a:p>
        </p:txBody>
      </p:sp>
    </p:spTree>
    <p:extLst>
      <p:ext uri="{BB962C8B-B14F-4D97-AF65-F5344CB8AC3E}">
        <p14:creationId xmlns:p14="http://schemas.microsoft.com/office/powerpoint/2010/main" val="2919279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3037F-96B9-4BCD-93B0-CC2CE65C6F14}"/>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DF1456D9-B99B-40CF-A938-5BB82AC3500A}"/>
              </a:ext>
            </a:extLst>
          </p:cNvPr>
          <p:cNvSpPr>
            <a:spLocks noGrp="1"/>
          </p:cNvSpPr>
          <p:nvPr>
            <p:ph idx="1"/>
          </p:nvPr>
        </p:nvSpPr>
        <p:spPr>
          <a:xfrm>
            <a:off x="0" y="2015732"/>
            <a:ext cx="12191999" cy="4037749"/>
          </a:xfrm>
        </p:spPr>
        <p:txBody>
          <a:bodyPr/>
          <a:lstStyle/>
          <a:p>
            <a:pPr marL="0" indent="0">
              <a:buNone/>
            </a:pPr>
            <a:r>
              <a:rPr lang="en-US" dirty="0"/>
              <a:t>My previous analysis indicates that my data has 22 variables that I am going to describe them by drawing their histogram as well.   Also, I am going to study the relationship between variables x and y known as correlation in a statistical study. I will create two scatter plots comparing two variables by providing analysis on correlation and causation, covariance, Pearson's correlation, and Non-linear relationships for the report. To the end of the study, I will conduct a test hypothesis.</a:t>
            </a:r>
          </a:p>
        </p:txBody>
      </p:sp>
    </p:spTree>
    <p:extLst>
      <p:ext uri="{BB962C8B-B14F-4D97-AF65-F5344CB8AC3E}">
        <p14:creationId xmlns:p14="http://schemas.microsoft.com/office/powerpoint/2010/main" val="2681802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55C28167-1FC3-4B0A-8D4D-3C300C4D45A9}"/>
              </a:ext>
            </a:extLst>
          </p:cNvPr>
          <p:cNvSpPr>
            <a:spLocks noGrp="1"/>
          </p:cNvSpPr>
          <p:nvPr>
            <p:ph type="title"/>
          </p:nvPr>
        </p:nvSpPr>
        <p:spPr>
          <a:xfrm>
            <a:off x="860612" y="1138228"/>
            <a:ext cx="3793685" cy="3858767"/>
          </a:xfrm>
        </p:spPr>
        <p:txBody>
          <a:bodyPr anchor="ctr">
            <a:normAutofit/>
          </a:bodyPr>
          <a:lstStyle/>
          <a:p>
            <a:r>
              <a:rPr lang="en-US" sz="3600"/>
              <a:t>Scatter plot using R</a:t>
            </a:r>
          </a:p>
        </p:txBody>
      </p:sp>
      <p:grpSp>
        <p:nvGrpSpPr>
          <p:cNvPr id="14" name="Group 13">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5" name="Rectangle 14">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F3674E-26AC-4B68-ABB5-50EFE743EDE1}"/>
              </a:ext>
            </a:extLst>
          </p:cNvPr>
          <p:cNvSpPr>
            <a:spLocks noGrp="1"/>
          </p:cNvSpPr>
          <p:nvPr>
            <p:ph idx="1"/>
          </p:nvPr>
        </p:nvSpPr>
        <p:spPr>
          <a:xfrm>
            <a:off x="5584483" y="1138228"/>
            <a:ext cx="5440680" cy="3858768"/>
          </a:xfrm>
        </p:spPr>
        <p:txBody>
          <a:bodyPr anchor="ctr">
            <a:normAutofit/>
          </a:bodyPr>
          <a:lstStyle/>
          <a:p>
            <a:r>
              <a:rPr lang="en-US">
                <a:solidFill>
                  <a:srgbClr val="000000"/>
                </a:solidFill>
              </a:rPr>
              <a:t>library(ggplot2) </a:t>
            </a:r>
          </a:p>
          <a:p>
            <a:r>
              <a:rPr lang="en-US">
                <a:solidFill>
                  <a:srgbClr val="000000"/>
                </a:solidFill>
              </a:rPr>
              <a:t>ggplot2 &lt;- ggplot(data, aes(x = Observation.Value, y = Time.Period)) + geom_point()</a:t>
            </a:r>
          </a:p>
          <a:p>
            <a:r>
              <a:rPr lang="en-US">
                <a:solidFill>
                  <a:srgbClr val="000000"/>
                </a:solidFill>
              </a:rPr>
              <a:t>ggplot2</a:t>
            </a:r>
          </a:p>
          <a:p>
            <a:pPr marL="0" indent="0">
              <a:buNone/>
            </a:pPr>
            <a:endParaRPr lang="en-US">
              <a:solidFill>
                <a:srgbClr val="000000"/>
              </a:solidFill>
            </a:endParaRPr>
          </a:p>
        </p:txBody>
      </p:sp>
      <p:pic>
        <p:nvPicPr>
          <p:cNvPr id="20" name="Picture 19">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2" name="Straight Connector 21">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4" name="AutoShape 2">
            <a:extLst>
              <a:ext uri="{FF2B5EF4-FFF2-40B4-BE49-F238E27FC236}">
                <a16:creationId xmlns:a16="http://schemas.microsoft.com/office/drawing/2014/main" id="{7FDE394E-4343-4BB3-9BB5-6C005D4692B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59171B9A-32D2-450F-9517-0C5B3EA98BF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51370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83" name="Group 82">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84" name="Rectangle 83">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D7E9426-0D51-4C1E-A41A-CFCCD853808E}"/>
              </a:ext>
            </a:extLst>
          </p:cNvPr>
          <p:cNvSpPr>
            <a:spLocks noGrp="1"/>
          </p:cNvSpPr>
          <p:nvPr>
            <p:ph type="title"/>
          </p:nvPr>
        </p:nvSpPr>
        <p:spPr>
          <a:xfrm>
            <a:off x="7218030" y="804520"/>
            <a:ext cx="3520367" cy="1049235"/>
          </a:xfrm>
        </p:spPr>
        <p:txBody>
          <a:bodyPr vert="horz" lIns="91440" tIns="45720" rIns="91440" bIns="0" rtlCol="0">
            <a:normAutofit/>
          </a:bodyPr>
          <a:lstStyle/>
          <a:p>
            <a:r>
              <a:rPr lang="en-US"/>
              <a:t>Scatter plot </a:t>
            </a:r>
          </a:p>
        </p:txBody>
      </p:sp>
      <p:pic>
        <p:nvPicPr>
          <p:cNvPr id="4" name="Content Placeholder 3" descr="A close up of a white wall&#10;&#10;Description automatically generated">
            <a:extLst>
              <a:ext uri="{FF2B5EF4-FFF2-40B4-BE49-F238E27FC236}">
                <a16:creationId xmlns:a16="http://schemas.microsoft.com/office/drawing/2014/main" id="{F96351ED-CDA9-4E9B-8CD4-0669052D9E6F}"/>
              </a:ext>
            </a:extLst>
          </p:cNvPr>
          <p:cNvPicPr>
            <a:picLocks noChangeAspect="1"/>
          </p:cNvPicPr>
          <p:nvPr/>
        </p:nvPicPr>
        <p:blipFill>
          <a:blip r:embed="rId2"/>
          <a:stretch>
            <a:fillRect/>
          </a:stretch>
        </p:blipFill>
        <p:spPr>
          <a:xfrm>
            <a:off x="1271223" y="1342534"/>
            <a:ext cx="4825148" cy="3413793"/>
          </a:xfrm>
          <a:prstGeom prst="rect">
            <a:avLst/>
          </a:prstGeom>
        </p:spPr>
      </p:pic>
      <p:sp>
        <p:nvSpPr>
          <p:cNvPr id="48" name="Content Placeholder 47">
            <a:extLst>
              <a:ext uri="{FF2B5EF4-FFF2-40B4-BE49-F238E27FC236}">
                <a16:creationId xmlns:a16="http://schemas.microsoft.com/office/drawing/2014/main" id="{9CAA63E8-5AE9-4E96-93B0-A1E120F2E9A3}"/>
              </a:ext>
            </a:extLst>
          </p:cNvPr>
          <p:cNvSpPr>
            <a:spLocks noGrp="1"/>
          </p:cNvSpPr>
          <p:nvPr>
            <p:ph idx="1"/>
          </p:nvPr>
        </p:nvSpPr>
        <p:spPr>
          <a:xfrm>
            <a:off x="7218029" y="2015732"/>
            <a:ext cx="3520368" cy="3450613"/>
          </a:xfrm>
        </p:spPr>
        <p:txBody>
          <a:bodyPr>
            <a:normAutofit/>
          </a:bodyPr>
          <a:lstStyle/>
          <a:p>
            <a:pPr marL="0" indent="0">
              <a:buNone/>
            </a:pPr>
            <a:r>
              <a:rPr lang="en-US" dirty="0"/>
              <a:t>Data visualization with ggplot2</a:t>
            </a:r>
          </a:p>
          <a:p>
            <a:r>
              <a:rPr lang="en-US" dirty="0"/>
              <a:t>library(ggplot2) </a:t>
            </a:r>
          </a:p>
          <a:p>
            <a:r>
              <a:rPr lang="en-US" dirty="0"/>
              <a:t>ggplot2 &lt;- </a:t>
            </a:r>
            <a:r>
              <a:rPr lang="en-US" dirty="0" err="1"/>
              <a:t>ggplot</a:t>
            </a:r>
            <a:r>
              <a:rPr lang="en-US" dirty="0"/>
              <a:t>(data, </a:t>
            </a:r>
            <a:r>
              <a:rPr lang="en-US" dirty="0" err="1"/>
              <a:t>aes</a:t>
            </a:r>
            <a:r>
              <a:rPr lang="en-US" dirty="0"/>
              <a:t>(x = </a:t>
            </a:r>
            <a:r>
              <a:rPr lang="en-US" dirty="0" err="1"/>
              <a:t>Observation.Value</a:t>
            </a:r>
            <a:r>
              <a:rPr lang="en-US" dirty="0"/>
              <a:t>, y = Time.Period)) + </a:t>
            </a:r>
            <a:r>
              <a:rPr lang="en-US" dirty="0" err="1"/>
              <a:t>geom_point</a:t>
            </a:r>
            <a:r>
              <a:rPr lang="en-US" dirty="0"/>
              <a:t>()</a:t>
            </a:r>
          </a:p>
          <a:p>
            <a:r>
              <a:rPr lang="en-US" dirty="0"/>
              <a:t>ggplot2</a:t>
            </a:r>
          </a:p>
          <a:p>
            <a:pPr marL="0" indent="0">
              <a:buNone/>
            </a:pPr>
            <a:endParaRPr lang="en-US" dirty="0"/>
          </a:p>
        </p:txBody>
      </p:sp>
      <p:pic>
        <p:nvPicPr>
          <p:cNvPr id="91" name="Picture 90">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3" name="Straight Connector 92">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426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3" name="Group 12">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14" name="Rectangle 13">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AAC294AA-0B31-400A-AC16-9A2EEE79958E}"/>
              </a:ext>
            </a:extLst>
          </p:cNvPr>
          <p:cNvSpPr>
            <a:spLocks noGrp="1"/>
          </p:cNvSpPr>
          <p:nvPr>
            <p:ph type="title"/>
          </p:nvPr>
        </p:nvSpPr>
        <p:spPr>
          <a:xfrm>
            <a:off x="7218030" y="804521"/>
            <a:ext cx="4183978" cy="873924"/>
          </a:xfrm>
        </p:spPr>
        <p:txBody>
          <a:bodyPr>
            <a:normAutofit/>
          </a:bodyPr>
          <a:lstStyle/>
          <a:p>
            <a:r>
              <a:rPr lang="en-US" sz="2400" dirty="0"/>
              <a:t>Explore  Statistic : Eda using linear model </a:t>
            </a:r>
          </a:p>
        </p:txBody>
      </p:sp>
      <p:pic>
        <p:nvPicPr>
          <p:cNvPr id="4" name="Picture 3" descr="A close up of a white wall&#10;&#10;Description automatically generated">
            <a:extLst>
              <a:ext uri="{FF2B5EF4-FFF2-40B4-BE49-F238E27FC236}">
                <a16:creationId xmlns:a16="http://schemas.microsoft.com/office/drawing/2014/main" id="{0CDFBAA7-3B8F-47FC-8DE0-504B220032C0}"/>
              </a:ext>
            </a:extLst>
          </p:cNvPr>
          <p:cNvPicPr>
            <a:picLocks noChangeAspect="1"/>
          </p:cNvPicPr>
          <p:nvPr/>
        </p:nvPicPr>
        <p:blipFill>
          <a:blip r:embed="rId2"/>
          <a:stretch>
            <a:fillRect/>
          </a:stretch>
        </p:blipFill>
        <p:spPr>
          <a:xfrm>
            <a:off x="1271223" y="1342535"/>
            <a:ext cx="4825148" cy="3413792"/>
          </a:xfrm>
          <a:prstGeom prst="rect">
            <a:avLst/>
          </a:prstGeom>
        </p:spPr>
      </p:pic>
      <p:sp>
        <p:nvSpPr>
          <p:cNvPr id="3" name="Content Placeholder 2">
            <a:extLst>
              <a:ext uri="{FF2B5EF4-FFF2-40B4-BE49-F238E27FC236}">
                <a16:creationId xmlns:a16="http://schemas.microsoft.com/office/drawing/2014/main" id="{E6422A91-A424-4786-83A2-78D706204ABA}"/>
              </a:ext>
            </a:extLst>
          </p:cNvPr>
          <p:cNvSpPr>
            <a:spLocks noGrp="1"/>
          </p:cNvSpPr>
          <p:nvPr>
            <p:ph idx="1"/>
          </p:nvPr>
        </p:nvSpPr>
        <p:spPr>
          <a:xfrm>
            <a:off x="7218029" y="2015732"/>
            <a:ext cx="4902436" cy="3450613"/>
          </a:xfrm>
        </p:spPr>
        <p:txBody>
          <a:bodyPr>
            <a:normAutofit/>
          </a:bodyPr>
          <a:lstStyle/>
          <a:p>
            <a:pPr marL="0" indent="0">
              <a:buNone/>
            </a:pPr>
            <a:endParaRPr lang="en-US" dirty="0"/>
          </a:p>
          <a:p>
            <a:pPr marL="0" indent="0">
              <a:buNone/>
            </a:pPr>
            <a:r>
              <a:rPr lang="en-US" dirty="0"/>
              <a:t>ggplot2 &lt;- </a:t>
            </a:r>
            <a:r>
              <a:rPr lang="en-US" dirty="0" err="1"/>
              <a:t>ggplot</a:t>
            </a:r>
            <a:r>
              <a:rPr lang="en-US" dirty="0"/>
              <a:t>(data, </a:t>
            </a:r>
            <a:r>
              <a:rPr lang="en-US" dirty="0" err="1"/>
              <a:t>aes</a:t>
            </a:r>
            <a:r>
              <a:rPr lang="en-US" dirty="0"/>
              <a:t>(x = Observation.Value, y = Time.Period)) +     </a:t>
            </a:r>
          </a:p>
          <a:p>
            <a:pPr marL="0" indent="0">
              <a:buNone/>
            </a:pPr>
            <a:r>
              <a:rPr lang="en-US" dirty="0"/>
              <a:t>  </a:t>
            </a:r>
            <a:r>
              <a:rPr lang="en-US" dirty="0" err="1"/>
              <a:t>geom_point</a:t>
            </a:r>
            <a:r>
              <a:rPr lang="en-US" dirty="0"/>
              <a:t>(alpha = 0.6) + </a:t>
            </a:r>
            <a:r>
              <a:rPr lang="en-US" dirty="0" err="1"/>
              <a:t>stat_smooth</a:t>
            </a:r>
            <a:r>
              <a:rPr lang="en-US" dirty="0"/>
              <a:t>(method = "</a:t>
            </a:r>
            <a:r>
              <a:rPr lang="en-US" dirty="0" err="1"/>
              <a:t>lm</a:t>
            </a:r>
            <a:r>
              <a:rPr lang="en-US" dirty="0"/>
              <a:t>", col = "red", se = FALSE)</a:t>
            </a:r>
          </a:p>
          <a:p>
            <a:pPr marL="0" indent="0">
              <a:buNone/>
            </a:pPr>
            <a:r>
              <a:rPr lang="en-US" dirty="0"/>
              <a:t>ggplot2</a:t>
            </a:r>
          </a:p>
          <a:p>
            <a:pPr marL="0" indent="0">
              <a:buNone/>
            </a:pPr>
            <a:endParaRPr lang="en-US" dirty="0"/>
          </a:p>
          <a:p>
            <a:pPr marL="0" indent="0">
              <a:buNone/>
            </a:pPr>
            <a:endParaRPr lang="en-US" dirty="0"/>
          </a:p>
        </p:txBody>
      </p:sp>
      <p:pic>
        <p:nvPicPr>
          <p:cNvPr id="21" name="Picture 20">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7474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376A-AEF8-4986-A8F4-29B8F505B1F8}"/>
              </a:ext>
            </a:extLst>
          </p:cNvPr>
          <p:cNvSpPr>
            <a:spLocks noGrp="1"/>
          </p:cNvSpPr>
          <p:nvPr>
            <p:ph type="title"/>
          </p:nvPr>
        </p:nvSpPr>
        <p:spPr/>
        <p:txBody>
          <a:bodyPr/>
          <a:lstStyle/>
          <a:p>
            <a:r>
              <a:rPr lang="en-US" dirty="0"/>
              <a:t>Hypothesis</a:t>
            </a:r>
          </a:p>
        </p:txBody>
      </p:sp>
      <p:sp>
        <p:nvSpPr>
          <p:cNvPr id="3" name="Content Placeholder 2">
            <a:extLst>
              <a:ext uri="{FF2B5EF4-FFF2-40B4-BE49-F238E27FC236}">
                <a16:creationId xmlns:a16="http://schemas.microsoft.com/office/drawing/2014/main" id="{1695165C-D1D6-47BD-B778-8B35DE4BB105}"/>
              </a:ext>
            </a:extLst>
          </p:cNvPr>
          <p:cNvSpPr>
            <a:spLocks noGrp="1"/>
          </p:cNvSpPr>
          <p:nvPr>
            <p:ph idx="1"/>
          </p:nvPr>
        </p:nvSpPr>
        <p:spPr>
          <a:xfrm>
            <a:off x="1" y="2015733"/>
            <a:ext cx="11054854" cy="2826856"/>
          </a:xfrm>
        </p:spPr>
        <p:txBody>
          <a:bodyPr/>
          <a:lstStyle/>
          <a:p>
            <a:pPr marL="457200" lvl="1" indent="0">
              <a:buNone/>
            </a:pPr>
            <a:endParaRPr lang="en-US" dirty="0"/>
          </a:p>
          <a:p>
            <a:pPr marL="457200" lvl="1" indent="0">
              <a:buNone/>
            </a:pPr>
            <a:r>
              <a:rPr lang="en-US" dirty="0"/>
              <a:t>How many countries are planning to eliminate the type (infibulation) for girls aged 0-14 years who have undergone female genital mutilation (FGM)?</a:t>
            </a:r>
          </a:p>
          <a:p>
            <a:pPr marL="457200" lvl="1" indent="0">
              <a:buNone/>
            </a:pPr>
            <a:endParaRPr lang="en-US" dirty="0"/>
          </a:p>
          <a:p>
            <a:pPr marL="457200" lvl="1" indent="0">
              <a:buNone/>
            </a:pPr>
            <a:r>
              <a:rPr lang="en-US" dirty="0"/>
              <a:t>When these countries involved are going to action the plan to eliminate infibulation? </a:t>
            </a:r>
          </a:p>
          <a:p>
            <a:pPr marL="457200" lvl="1" indent="0">
              <a:buNone/>
            </a:pPr>
            <a:endParaRPr lang="en-US" dirty="0"/>
          </a:p>
          <a:p>
            <a:pPr marL="457200" lvl="1" indent="0">
              <a:buNone/>
            </a:pPr>
            <a:r>
              <a:rPr lang="en-US" dirty="0"/>
              <a:t>How to stop it?</a:t>
            </a:r>
          </a:p>
        </p:txBody>
      </p:sp>
    </p:spTree>
    <p:extLst>
      <p:ext uri="{BB962C8B-B14F-4D97-AF65-F5344CB8AC3E}">
        <p14:creationId xmlns:p14="http://schemas.microsoft.com/office/powerpoint/2010/main" val="3895307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BF07C18-2E26-4AAD-8340-EB92C5987411}"/>
              </a:ext>
            </a:extLst>
          </p:cNvPr>
          <p:cNvSpPr>
            <a:spLocks noGrp="1"/>
          </p:cNvSpPr>
          <p:nvPr>
            <p:ph type="title"/>
          </p:nvPr>
        </p:nvSpPr>
        <p:spPr>
          <a:xfrm>
            <a:off x="860612" y="1138228"/>
            <a:ext cx="3793685" cy="3858767"/>
          </a:xfrm>
        </p:spPr>
        <p:txBody>
          <a:bodyPr anchor="ctr">
            <a:normAutofit/>
          </a:bodyPr>
          <a:lstStyle/>
          <a:p>
            <a:r>
              <a:rPr lang="en-US" sz="3600" dirty="0">
                <a:latin typeface="Times New Roman" panose="02020603050405020304" pitchFamily="18" charset="0"/>
                <a:cs typeface="Times New Roman" panose="02020603050405020304" pitchFamily="18" charset="0"/>
              </a:rPr>
              <a:t>Main Topic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FGM</a:t>
            </a:r>
          </a:p>
        </p:txBody>
      </p:sp>
      <p:grpSp>
        <p:nvGrpSpPr>
          <p:cNvPr id="19" name="Group 18">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20" name="Rectangle 19">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Rectangle 22">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899CEA-2438-4146-9E17-7FEF7ADE9084}"/>
              </a:ext>
            </a:extLst>
          </p:cNvPr>
          <p:cNvSpPr>
            <a:spLocks noGrp="1"/>
          </p:cNvSpPr>
          <p:nvPr>
            <p:ph idx="1"/>
          </p:nvPr>
        </p:nvSpPr>
        <p:spPr>
          <a:xfrm>
            <a:off x="5584483" y="809044"/>
            <a:ext cx="5440680" cy="3662472"/>
          </a:xfrm>
        </p:spPr>
        <p:txBody>
          <a:bodyPr anchor="ctr">
            <a:normAutofit/>
          </a:bodyPr>
          <a:lstStyle/>
          <a:p>
            <a:pPr marL="0" indent="0">
              <a:buNone/>
            </a:pPr>
            <a:endParaRPr lang="en-US" dirty="0">
              <a:solidFill>
                <a:srgbClr val="000000"/>
              </a:solidFill>
            </a:endParaRPr>
          </a:p>
          <a:p>
            <a:pPr marL="0" indent="0">
              <a:buNone/>
            </a:pPr>
            <a:r>
              <a:rPr lang="en-US" dirty="0">
                <a:solidFill>
                  <a:srgbClr val="000000"/>
                </a:solidFill>
                <a:latin typeface="Times New Roman" panose="02020603050405020304" pitchFamily="18" charset="0"/>
                <a:cs typeface="Times New Roman" panose="02020603050405020304" pitchFamily="18" charset="0"/>
              </a:rPr>
              <a:t>The report consists of female genital mutilation (FGM) Data Analysis. This topic is found under "Tableau Community Forums"  with a large dataset, but I am going to limit my review to some areas. The data of female genital mutilation (FGM) are founded by UNICEF(United Nations International Children's Fund).</a:t>
            </a:r>
          </a:p>
        </p:txBody>
      </p:sp>
      <p:pic>
        <p:nvPicPr>
          <p:cNvPr id="25" name="Picture 24">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0466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A16E-2760-4D9B-A64A-D84EE297D776}"/>
              </a:ext>
            </a:extLst>
          </p:cNvPr>
          <p:cNvSpPr>
            <a:spLocks noGrp="1"/>
          </p:cNvSpPr>
          <p:nvPr>
            <p:ph type="title"/>
          </p:nvPr>
        </p:nvSpPr>
        <p:spPr>
          <a:xfrm>
            <a:off x="1451579" y="804519"/>
            <a:ext cx="9603275" cy="1049235"/>
          </a:xfrm>
        </p:spPr>
        <p:txBody>
          <a:bodyPr>
            <a:normAutofit/>
          </a:bodyPr>
          <a:lstStyle/>
          <a:p>
            <a:r>
              <a:rPr lang="en-US" sz="2800" dirty="0"/>
              <a:t>What is FGM ? And what are the four types FGM?</a:t>
            </a:r>
          </a:p>
        </p:txBody>
      </p:sp>
      <p:sp>
        <p:nvSpPr>
          <p:cNvPr id="3" name="Content Placeholder 2">
            <a:extLst>
              <a:ext uri="{FF2B5EF4-FFF2-40B4-BE49-F238E27FC236}">
                <a16:creationId xmlns:a16="http://schemas.microsoft.com/office/drawing/2014/main" id="{D0A42E18-0D8B-437D-A09C-26D55C4A747B}"/>
              </a:ext>
            </a:extLst>
          </p:cNvPr>
          <p:cNvSpPr>
            <a:spLocks noGrp="1"/>
          </p:cNvSpPr>
          <p:nvPr>
            <p:ph idx="1"/>
          </p:nvPr>
        </p:nvSpPr>
        <p:spPr/>
        <p:txBody>
          <a:bodyPr/>
          <a:lstStyle/>
          <a:p>
            <a:pPr marL="0" indent="0">
              <a:buNone/>
            </a:pPr>
            <a:r>
              <a:rPr lang="en-US" dirty="0"/>
              <a:t> FGM is called female circumcision, which means female genital cutting. The FGM is including any procedure involving the removal or injury of part or all external female genitalia without any medical reasons. This practice is most commonly used around the world, for example, in the Middle East, Africa, and Asia. Also, the practice of FGM is discovered in the USA in the immigrant communities and metropolitan areas. There are four types of female genital mutilation: clitoridectomy, excision, infibulation, and a harmful one. The last one is harmful because of the pressure of pricking, piercing, incising, scraping, and cauterization. </a:t>
            </a:r>
          </a:p>
        </p:txBody>
      </p:sp>
    </p:spTree>
    <p:extLst>
      <p:ext uri="{BB962C8B-B14F-4D97-AF65-F5344CB8AC3E}">
        <p14:creationId xmlns:p14="http://schemas.microsoft.com/office/powerpoint/2010/main" val="1038193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7EB53-247A-4D7F-9826-D80248232162}"/>
              </a:ext>
            </a:extLst>
          </p:cNvPr>
          <p:cNvSpPr>
            <a:spLocks noGrp="1"/>
          </p:cNvSpPr>
          <p:nvPr>
            <p:ph type="title"/>
          </p:nvPr>
        </p:nvSpPr>
        <p:spPr/>
        <p:txBody>
          <a:bodyPr/>
          <a:lstStyle/>
          <a:p>
            <a:pPr algn="ctr"/>
            <a:r>
              <a:rPr lang="en-US" dirty="0"/>
              <a:t>Questions</a:t>
            </a:r>
          </a:p>
        </p:txBody>
      </p:sp>
      <p:sp>
        <p:nvSpPr>
          <p:cNvPr id="3" name="Content Placeholder 2">
            <a:extLst>
              <a:ext uri="{FF2B5EF4-FFF2-40B4-BE49-F238E27FC236}">
                <a16:creationId xmlns:a16="http://schemas.microsoft.com/office/drawing/2014/main" id="{138A5ED4-0257-4642-961F-B6B17B7966BD}"/>
              </a:ext>
            </a:extLst>
          </p:cNvPr>
          <p:cNvSpPr>
            <a:spLocks noGrp="1"/>
          </p:cNvSpPr>
          <p:nvPr>
            <p:ph idx="1"/>
          </p:nvPr>
        </p:nvSpPr>
        <p:spPr>
          <a:xfrm>
            <a:off x="1294362" y="1853754"/>
            <a:ext cx="9603275" cy="3450613"/>
          </a:xfrm>
        </p:spPr>
        <p:txBody>
          <a:bodyPr/>
          <a:lstStyle/>
          <a:p>
            <a:pPr marL="0" marR="0" indent="0">
              <a:spcBef>
                <a:spcPts val="0"/>
              </a:spcBef>
              <a:spcAft>
                <a:spcPts val="0"/>
              </a:spcAft>
              <a:buNone/>
            </a:pPr>
            <a:endParaRPr lang="en-US" dirty="0">
              <a:latin typeface="Times New Roman" panose="02020603050405020304" pitchFamily="18" charset="0"/>
              <a:ea typeface="Times New Roman" panose="02020603050405020304" pitchFamily="18" charset="0"/>
            </a:endParaRPr>
          </a:p>
          <a:p>
            <a:pPr marL="0" marR="0" indent="0">
              <a:spcBef>
                <a:spcPts val="0"/>
              </a:spcBef>
              <a:spcAft>
                <a:spcPts val="0"/>
              </a:spcAft>
              <a:buNone/>
            </a:pPr>
            <a:r>
              <a:rPr lang="en-US" dirty="0">
                <a:latin typeface="Times New Roman" panose="02020603050405020304" pitchFamily="18" charset="0"/>
                <a:ea typeface="Times New Roman" panose="02020603050405020304" pitchFamily="18" charset="0"/>
              </a:rPr>
              <a:t>How many girls aged 0-14 years have undergone female genital mutilation (FGM)?</a:t>
            </a:r>
          </a:p>
          <a:p>
            <a:pPr marL="0" marR="0" indent="0">
              <a:spcBef>
                <a:spcPts val="0"/>
              </a:spcBef>
              <a:spcAft>
                <a:spcPts val="0"/>
              </a:spcAft>
              <a:buNone/>
            </a:pPr>
            <a:r>
              <a:rPr lang="en-US" dirty="0">
                <a:latin typeface="Times New Roman" panose="02020603050405020304" pitchFamily="18" charset="0"/>
                <a:ea typeface="Times New Roman" panose="02020603050405020304" pitchFamily="18" charset="0"/>
              </a:rPr>
              <a:t>How many percentage of girls and women  from aged 15-49 years have undergone female genital mutilation (FGM)?</a:t>
            </a:r>
          </a:p>
          <a:p>
            <a:pPr marL="0" marR="0" indent="0">
              <a:spcBef>
                <a:spcPts val="0"/>
              </a:spcBef>
              <a:spcAft>
                <a:spcPts val="0"/>
              </a:spcAft>
              <a:buNone/>
            </a:pPr>
            <a:r>
              <a:rPr lang="en-US" dirty="0">
                <a:latin typeface="Times New Roman" panose="02020603050405020304" pitchFamily="18" charset="0"/>
                <a:ea typeface="Times New Roman" panose="02020603050405020304" pitchFamily="18" charset="0"/>
              </a:rPr>
              <a:t>How many percentage of women from aged 15-49 years think that FGM should be eliminated?</a:t>
            </a:r>
          </a:p>
          <a:p>
            <a:pPr marL="0" marR="0" indent="0">
              <a:spcBef>
                <a:spcPts val="0"/>
              </a:spcBef>
              <a:spcAft>
                <a:spcPts val="0"/>
              </a:spcAft>
              <a:buNone/>
            </a:pPr>
            <a:r>
              <a:rPr lang="en-US" dirty="0">
                <a:latin typeface="Times New Roman" panose="02020603050405020304" pitchFamily="18" charset="0"/>
                <a:ea typeface="Times New Roman" panose="02020603050405020304" pitchFamily="18" charset="0"/>
              </a:rPr>
              <a:t>How many percentage of boys and men from aged 15-49 years think that FGM should be eliminated</a:t>
            </a:r>
          </a:p>
        </p:txBody>
      </p:sp>
    </p:spTree>
    <p:extLst>
      <p:ext uri="{BB962C8B-B14F-4D97-AF65-F5344CB8AC3E}">
        <p14:creationId xmlns:p14="http://schemas.microsoft.com/office/powerpoint/2010/main" val="1311159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7CE98-4529-4815-B2C1-186EE0B90734}"/>
              </a:ext>
            </a:extLst>
          </p:cNvPr>
          <p:cNvSpPr>
            <a:spLocks noGrp="1"/>
          </p:cNvSpPr>
          <p:nvPr>
            <p:ph type="title"/>
          </p:nvPr>
        </p:nvSpPr>
        <p:spPr/>
        <p:txBody>
          <a:bodyPr/>
          <a:lstStyle/>
          <a:p>
            <a:pPr algn="ctr"/>
            <a:r>
              <a:rPr lang="en-US" dirty="0"/>
              <a:t>Where is found Dataset?</a:t>
            </a:r>
          </a:p>
        </p:txBody>
      </p:sp>
      <p:sp>
        <p:nvSpPr>
          <p:cNvPr id="3" name="Content Placeholder 2">
            <a:extLst>
              <a:ext uri="{FF2B5EF4-FFF2-40B4-BE49-F238E27FC236}">
                <a16:creationId xmlns:a16="http://schemas.microsoft.com/office/drawing/2014/main" id="{F7C22C08-1947-4786-AAA6-AA1E43568D41}"/>
              </a:ext>
            </a:extLst>
          </p:cNvPr>
          <p:cNvSpPr>
            <a:spLocks noGrp="1"/>
          </p:cNvSpPr>
          <p:nvPr>
            <p:ph idx="1"/>
          </p:nvPr>
        </p:nvSpPr>
        <p:spPr>
          <a:xfrm>
            <a:off x="1334278" y="2015732"/>
            <a:ext cx="9720576" cy="3450613"/>
          </a:xfrm>
        </p:spPr>
        <p:txBody>
          <a:bodyPr/>
          <a:lstStyle/>
          <a:p>
            <a:pPr marL="0" indent="0">
              <a:buNone/>
            </a:pPr>
            <a:r>
              <a:rPr lang="en-US" u="sng" dirty="0">
                <a:hlinkClick r:id="rId2"/>
              </a:rPr>
              <a:t>https://community.tableau.com/docs/DOC-10635</a:t>
            </a:r>
            <a:endParaRPr lang="en-US" u="sng" dirty="0"/>
          </a:p>
          <a:p>
            <a:pPr marL="0" indent="0">
              <a:buNone/>
            </a:pPr>
            <a:endParaRPr lang="en-US" dirty="0"/>
          </a:p>
          <a:p>
            <a:pPr marL="0" indent="0">
              <a:buNone/>
            </a:pPr>
            <a:r>
              <a:rPr lang="en-US" dirty="0"/>
              <a:t>The dataset used is from the above link, and it is found initially under "Tableau Community Forums" and generated by UNICEF(United Nations International Children's Fund).</a:t>
            </a:r>
          </a:p>
        </p:txBody>
      </p:sp>
    </p:spTree>
    <p:extLst>
      <p:ext uri="{BB962C8B-B14F-4D97-AF65-F5344CB8AC3E}">
        <p14:creationId xmlns:p14="http://schemas.microsoft.com/office/powerpoint/2010/main" val="890143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E1515-65AC-496A-9F0D-A4AA8BAE26E1}"/>
              </a:ext>
            </a:extLst>
          </p:cNvPr>
          <p:cNvSpPr>
            <a:spLocks noGrp="1"/>
          </p:cNvSpPr>
          <p:nvPr>
            <p:ph type="title"/>
          </p:nvPr>
        </p:nvSpPr>
        <p:spPr>
          <a:xfrm>
            <a:off x="0" y="279918"/>
            <a:ext cx="12192000" cy="1399592"/>
          </a:xfrm>
        </p:spPr>
        <p:txBody>
          <a:bodyPr>
            <a:normAutofit fontScale="90000"/>
          </a:bodyPr>
          <a:lstStyle/>
          <a:p>
            <a:pPr algn="ct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Importing dataset using Jupyter Notebook</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11F4A734-914E-4D03-B7C6-883953997724}"/>
              </a:ext>
            </a:extLst>
          </p:cNvPr>
          <p:cNvGraphicFramePr>
            <a:graphicFrameLocks noGrp="1"/>
          </p:cNvGraphicFramePr>
          <p:nvPr>
            <p:ph idx="1"/>
            <p:extLst>
              <p:ext uri="{D42A27DB-BD31-4B8C-83A1-F6EECF244321}">
                <p14:modId xmlns:p14="http://schemas.microsoft.com/office/powerpoint/2010/main" val="2173562992"/>
              </p:ext>
            </p:extLst>
          </p:nvPr>
        </p:nvGraphicFramePr>
        <p:xfrm>
          <a:off x="1" y="1884785"/>
          <a:ext cx="12192004" cy="4919067"/>
        </p:xfrm>
        <a:graphic>
          <a:graphicData uri="http://schemas.openxmlformats.org/drawingml/2006/table">
            <a:tbl>
              <a:tblPr/>
              <a:tblGrid>
                <a:gridCol w="1045028">
                  <a:extLst>
                    <a:ext uri="{9D8B030D-6E8A-4147-A177-3AD203B41FA5}">
                      <a16:colId xmlns:a16="http://schemas.microsoft.com/office/drawing/2014/main" val="1075968600"/>
                    </a:ext>
                  </a:extLst>
                </a:gridCol>
                <a:gridCol w="1171700">
                  <a:extLst>
                    <a:ext uri="{9D8B030D-6E8A-4147-A177-3AD203B41FA5}">
                      <a16:colId xmlns:a16="http://schemas.microsoft.com/office/drawing/2014/main" val="100385416"/>
                    </a:ext>
                  </a:extLst>
                </a:gridCol>
                <a:gridCol w="1108364">
                  <a:extLst>
                    <a:ext uri="{9D8B030D-6E8A-4147-A177-3AD203B41FA5}">
                      <a16:colId xmlns:a16="http://schemas.microsoft.com/office/drawing/2014/main" val="176675582"/>
                    </a:ext>
                  </a:extLst>
                </a:gridCol>
                <a:gridCol w="1108364">
                  <a:extLst>
                    <a:ext uri="{9D8B030D-6E8A-4147-A177-3AD203B41FA5}">
                      <a16:colId xmlns:a16="http://schemas.microsoft.com/office/drawing/2014/main" val="2406514226"/>
                    </a:ext>
                  </a:extLst>
                </a:gridCol>
                <a:gridCol w="1108364">
                  <a:extLst>
                    <a:ext uri="{9D8B030D-6E8A-4147-A177-3AD203B41FA5}">
                      <a16:colId xmlns:a16="http://schemas.microsoft.com/office/drawing/2014/main" val="356913379"/>
                    </a:ext>
                  </a:extLst>
                </a:gridCol>
                <a:gridCol w="1108364">
                  <a:extLst>
                    <a:ext uri="{9D8B030D-6E8A-4147-A177-3AD203B41FA5}">
                      <a16:colId xmlns:a16="http://schemas.microsoft.com/office/drawing/2014/main" val="1739360804"/>
                    </a:ext>
                  </a:extLst>
                </a:gridCol>
                <a:gridCol w="1108364">
                  <a:extLst>
                    <a:ext uri="{9D8B030D-6E8A-4147-A177-3AD203B41FA5}">
                      <a16:colId xmlns:a16="http://schemas.microsoft.com/office/drawing/2014/main" val="2053327277"/>
                    </a:ext>
                  </a:extLst>
                </a:gridCol>
                <a:gridCol w="1108364">
                  <a:extLst>
                    <a:ext uri="{9D8B030D-6E8A-4147-A177-3AD203B41FA5}">
                      <a16:colId xmlns:a16="http://schemas.microsoft.com/office/drawing/2014/main" val="1462268225"/>
                    </a:ext>
                  </a:extLst>
                </a:gridCol>
                <a:gridCol w="1108364">
                  <a:extLst>
                    <a:ext uri="{9D8B030D-6E8A-4147-A177-3AD203B41FA5}">
                      <a16:colId xmlns:a16="http://schemas.microsoft.com/office/drawing/2014/main" val="3399985409"/>
                    </a:ext>
                  </a:extLst>
                </a:gridCol>
                <a:gridCol w="1108364">
                  <a:extLst>
                    <a:ext uri="{9D8B030D-6E8A-4147-A177-3AD203B41FA5}">
                      <a16:colId xmlns:a16="http://schemas.microsoft.com/office/drawing/2014/main" val="1197661924"/>
                    </a:ext>
                  </a:extLst>
                </a:gridCol>
                <a:gridCol w="1108364">
                  <a:extLst>
                    <a:ext uri="{9D8B030D-6E8A-4147-A177-3AD203B41FA5}">
                      <a16:colId xmlns:a16="http://schemas.microsoft.com/office/drawing/2014/main" val="3304117123"/>
                    </a:ext>
                  </a:extLst>
                </a:gridCol>
              </a:tblGrid>
              <a:tr h="2173243">
                <a:tc>
                  <a:txBody>
                    <a:bodyPr/>
                    <a:lstStyle/>
                    <a:p>
                      <a:pPr algn="r" fontAlgn="ctr"/>
                      <a:endParaRPr lang="en-US" sz="1400" b="1" dirty="0">
                        <a:effectLst/>
                      </a:endParaRPr>
                    </a:p>
                  </a:txBody>
                  <a:tcPr marL="69878" marR="69878" marT="34939" marB="34939" anchor="ctr">
                    <a:lnL>
                      <a:noFill/>
                    </a:lnL>
                    <a:lnR>
                      <a:noFill/>
                    </a:lnR>
                    <a:lnT>
                      <a:noFill/>
                    </a:lnT>
                    <a:lnB>
                      <a:noFill/>
                    </a:lnB>
                  </a:tcPr>
                </a:tc>
                <a:tc>
                  <a:txBody>
                    <a:bodyPr/>
                    <a:lstStyle/>
                    <a:p>
                      <a:pPr algn="r" fontAlgn="ctr"/>
                      <a:r>
                        <a:rPr lang="en-US" sz="1400" b="1" dirty="0">
                          <a:effectLst/>
                        </a:rPr>
                        <a:t>Time Period</a:t>
                      </a:r>
                    </a:p>
                  </a:txBody>
                  <a:tcPr marL="69878" marR="69878" marT="34939" marB="34939" anchor="ctr">
                    <a:lnL>
                      <a:noFill/>
                    </a:lnL>
                    <a:lnR>
                      <a:noFill/>
                    </a:lnR>
                    <a:lnT>
                      <a:noFill/>
                    </a:lnT>
                    <a:lnB>
                      <a:noFill/>
                    </a:lnB>
                  </a:tcPr>
                </a:tc>
                <a:tc>
                  <a:txBody>
                    <a:bodyPr/>
                    <a:lstStyle/>
                    <a:p>
                      <a:pPr algn="r" fontAlgn="ctr"/>
                      <a:r>
                        <a:rPr lang="en-US" sz="1400" b="1">
                          <a:effectLst/>
                        </a:rPr>
                        <a:t>Observation Value</a:t>
                      </a:r>
                    </a:p>
                  </a:txBody>
                  <a:tcPr marL="69878" marR="69878" marT="34939" marB="34939" anchor="ctr">
                    <a:lnL>
                      <a:noFill/>
                    </a:lnL>
                    <a:lnR>
                      <a:noFill/>
                    </a:lnR>
                    <a:lnT>
                      <a:noFill/>
                    </a:lnT>
                    <a:lnB>
                      <a:noFill/>
                    </a:lnB>
                  </a:tcPr>
                </a:tc>
                <a:tc>
                  <a:txBody>
                    <a:bodyPr/>
                    <a:lstStyle/>
                    <a:p>
                      <a:pPr algn="r" fontAlgn="ctr"/>
                      <a:r>
                        <a:rPr lang="en-US" sz="1400" b="1" dirty="0">
                          <a:effectLst/>
                        </a:rPr>
                        <a:t>Unit Multiplier</a:t>
                      </a:r>
                    </a:p>
                  </a:txBody>
                  <a:tcPr marL="69878" marR="69878" marT="34939" marB="34939" anchor="ctr">
                    <a:lnL>
                      <a:noFill/>
                    </a:lnL>
                    <a:lnR>
                      <a:noFill/>
                    </a:lnR>
                    <a:lnT>
                      <a:noFill/>
                    </a:lnT>
                    <a:lnB>
                      <a:noFill/>
                    </a:lnB>
                  </a:tcPr>
                </a:tc>
                <a:tc>
                  <a:txBody>
                    <a:bodyPr/>
                    <a:lstStyle/>
                    <a:p>
                      <a:pPr algn="r" fontAlgn="ctr"/>
                      <a:r>
                        <a:rPr lang="en-US" sz="1400" b="1" dirty="0">
                          <a:effectLst/>
                        </a:rPr>
                        <a:t>Lower Bound</a:t>
                      </a:r>
                    </a:p>
                  </a:txBody>
                  <a:tcPr marL="69878" marR="69878" marT="34939" marB="34939" anchor="ctr">
                    <a:lnL>
                      <a:noFill/>
                    </a:lnL>
                    <a:lnR>
                      <a:noFill/>
                    </a:lnR>
                    <a:lnT>
                      <a:noFill/>
                    </a:lnT>
                    <a:lnB>
                      <a:noFill/>
                    </a:lnB>
                  </a:tcPr>
                </a:tc>
                <a:tc>
                  <a:txBody>
                    <a:bodyPr/>
                    <a:lstStyle/>
                    <a:p>
                      <a:pPr algn="r" fontAlgn="ctr"/>
                      <a:r>
                        <a:rPr lang="en-US" sz="1400" b="1" dirty="0">
                          <a:effectLst/>
                        </a:rPr>
                        <a:t>Upper Bound</a:t>
                      </a:r>
                    </a:p>
                  </a:txBody>
                  <a:tcPr marL="69878" marR="69878" marT="34939" marB="34939" anchor="ctr">
                    <a:lnL>
                      <a:noFill/>
                    </a:lnL>
                    <a:lnR>
                      <a:noFill/>
                    </a:lnR>
                    <a:lnT>
                      <a:noFill/>
                    </a:lnT>
                    <a:lnB>
                      <a:noFill/>
                    </a:lnB>
                  </a:tcPr>
                </a:tc>
                <a:tc>
                  <a:txBody>
                    <a:bodyPr/>
                    <a:lstStyle/>
                    <a:p>
                      <a:pPr algn="r" fontAlgn="ctr"/>
                      <a:r>
                        <a:rPr lang="en-US" sz="1400" b="1">
                          <a:effectLst/>
                        </a:rPr>
                        <a:t>Weighted Sample Size</a:t>
                      </a:r>
                    </a:p>
                  </a:txBody>
                  <a:tcPr marL="69878" marR="69878" marT="34939" marB="34939" anchor="ctr">
                    <a:lnL>
                      <a:noFill/>
                    </a:lnL>
                    <a:lnR>
                      <a:noFill/>
                    </a:lnR>
                    <a:lnT>
                      <a:noFill/>
                    </a:lnT>
                    <a:lnB>
                      <a:noFill/>
                    </a:lnB>
                  </a:tcPr>
                </a:tc>
                <a:tc>
                  <a:txBody>
                    <a:bodyPr/>
                    <a:lstStyle/>
                    <a:p>
                      <a:pPr algn="r" fontAlgn="ctr"/>
                      <a:r>
                        <a:rPr lang="en-US" sz="1400" b="1">
                          <a:effectLst/>
                        </a:rPr>
                        <a:t>Series Footnote</a:t>
                      </a:r>
                    </a:p>
                  </a:txBody>
                  <a:tcPr marL="69878" marR="69878" marT="34939" marB="34939" anchor="ctr">
                    <a:lnL>
                      <a:noFill/>
                    </a:lnL>
                    <a:lnR>
                      <a:noFill/>
                    </a:lnR>
                    <a:lnT>
                      <a:noFill/>
                    </a:lnT>
                    <a:lnB>
                      <a:noFill/>
                    </a:lnB>
                  </a:tcPr>
                </a:tc>
                <a:tc>
                  <a:txBody>
                    <a:bodyPr/>
                    <a:lstStyle/>
                    <a:p>
                      <a:pPr algn="r" fontAlgn="ctr"/>
                      <a:r>
                        <a:rPr lang="en-US" sz="1400" b="1">
                          <a:effectLst/>
                        </a:rPr>
                        <a:t>Citation of or link to the data source</a:t>
                      </a:r>
                    </a:p>
                  </a:txBody>
                  <a:tcPr marL="69878" marR="69878" marT="34939" marB="34939" anchor="ctr">
                    <a:lnL>
                      <a:noFill/>
                    </a:lnL>
                    <a:lnR>
                      <a:noFill/>
                    </a:lnR>
                    <a:lnT>
                      <a:noFill/>
                    </a:lnT>
                    <a:lnB>
                      <a:noFill/>
                    </a:lnB>
                  </a:tcPr>
                </a:tc>
                <a:tc>
                  <a:txBody>
                    <a:bodyPr/>
                    <a:lstStyle/>
                    <a:p>
                      <a:pPr algn="r" fontAlgn="ctr"/>
                      <a:r>
                        <a:rPr lang="en-US" sz="1400" b="1">
                          <a:effectLst/>
                        </a:rPr>
                        <a:t>Custodian</a:t>
                      </a:r>
                    </a:p>
                  </a:txBody>
                  <a:tcPr marL="69878" marR="69878" marT="34939" marB="34939" anchor="ctr">
                    <a:lnL>
                      <a:noFill/>
                    </a:lnL>
                    <a:lnR>
                      <a:noFill/>
                    </a:lnR>
                    <a:lnT>
                      <a:noFill/>
                    </a:lnT>
                    <a:lnB>
                      <a:noFill/>
                    </a:lnB>
                  </a:tcPr>
                </a:tc>
                <a:tc>
                  <a:txBody>
                    <a:bodyPr/>
                    <a:lstStyle/>
                    <a:p>
                      <a:pPr algn="r" fontAlgn="ctr"/>
                      <a:r>
                        <a:rPr lang="en-US" sz="1400" b="1">
                          <a:effectLst/>
                        </a:rPr>
                        <a:t>Reference Period</a:t>
                      </a:r>
                    </a:p>
                  </a:txBody>
                  <a:tcPr marL="69878" marR="69878" marT="34939" marB="34939" anchor="ctr">
                    <a:lnL>
                      <a:noFill/>
                    </a:lnL>
                    <a:lnR>
                      <a:noFill/>
                    </a:lnR>
                    <a:lnT>
                      <a:noFill/>
                    </a:lnT>
                    <a:lnB>
                      <a:noFill/>
                    </a:lnB>
                  </a:tcPr>
                </a:tc>
                <a:extLst>
                  <a:ext uri="{0D108BD9-81ED-4DB2-BD59-A6C34878D82A}">
                    <a16:rowId xmlns:a16="http://schemas.microsoft.com/office/drawing/2014/main" val="1742671548"/>
                  </a:ext>
                </a:extLst>
              </a:tr>
              <a:tr h="607414">
                <a:tc>
                  <a:txBody>
                    <a:bodyPr/>
                    <a:lstStyle/>
                    <a:p>
                      <a:pPr algn="r" fontAlgn="ctr"/>
                      <a:r>
                        <a:rPr lang="en-US" sz="1400">
                          <a:effectLst/>
                        </a:rPr>
                        <a:t>count</a:t>
                      </a:r>
                    </a:p>
                  </a:txBody>
                  <a:tcPr marL="69878" marR="69878" marT="34939" marB="34939" anchor="ctr">
                    <a:lnL>
                      <a:noFill/>
                    </a:lnL>
                    <a:lnR>
                      <a:noFill/>
                    </a:lnR>
                    <a:lnT>
                      <a:noFill/>
                    </a:lnT>
                    <a:lnB>
                      <a:noFill/>
                    </a:lnB>
                    <a:solidFill>
                      <a:srgbClr val="F5F5F5"/>
                    </a:solidFill>
                  </a:tcPr>
                </a:tc>
                <a:tc>
                  <a:txBody>
                    <a:bodyPr/>
                    <a:lstStyle/>
                    <a:p>
                      <a:pPr algn="r" fontAlgn="ctr"/>
                      <a:r>
                        <a:rPr lang="en-US" sz="1400">
                          <a:effectLst/>
                        </a:rPr>
                        <a:t>39.000000</a:t>
                      </a:r>
                    </a:p>
                  </a:txBody>
                  <a:tcPr marL="69878" marR="69878" marT="34939" marB="34939" anchor="ctr">
                    <a:lnL>
                      <a:noFill/>
                    </a:lnL>
                    <a:lnR>
                      <a:noFill/>
                    </a:lnR>
                    <a:lnT>
                      <a:noFill/>
                    </a:lnT>
                    <a:lnB>
                      <a:noFill/>
                    </a:lnB>
                    <a:solidFill>
                      <a:srgbClr val="F5F5F5"/>
                    </a:solidFill>
                  </a:tcPr>
                </a:tc>
                <a:tc>
                  <a:txBody>
                    <a:bodyPr/>
                    <a:lstStyle/>
                    <a:p>
                      <a:pPr algn="r" fontAlgn="ctr"/>
                      <a:r>
                        <a:rPr lang="en-US" sz="1400">
                          <a:effectLst/>
                        </a:rPr>
                        <a:t>39.000000</a:t>
                      </a:r>
                    </a:p>
                  </a:txBody>
                  <a:tcPr marL="69878" marR="69878" marT="34939" marB="34939" anchor="ctr">
                    <a:lnL>
                      <a:noFill/>
                    </a:lnL>
                    <a:lnR>
                      <a:noFill/>
                    </a:lnR>
                    <a:lnT>
                      <a:noFill/>
                    </a:lnT>
                    <a:lnB>
                      <a:noFill/>
                    </a:lnB>
                    <a:solidFill>
                      <a:srgbClr val="F5F5F5"/>
                    </a:solidFill>
                  </a:tcPr>
                </a:tc>
                <a:tc>
                  <a:txBody>
                    <a:bodyPr/>
                    <a:lstStyle/>
                    <a:p>
                      <a:pPr algn="r" fontAlgn="ctr"/>
                      <a:r>
                        <a:rPr lang="en-US" sz="1400" dirty="0">
                          <a:effectLst/>
                        </a:rPr>
                        <a:t>0.0</a:t>
                      </a:r>
                    </a:p>
                  </a:txBody>
                  <a:tcPr marL="69878" marR="69878" marT="34939" marB="34939" anchor="ctr">
                    <a:lnL>
                      <a:noFill/>
                    </a:lnL>
                    <a:lnR>
                      <a:noFill/>
                    </a:lnR>
                    <a:lnT>
                      <a:noFill/>
                    </a:lnT>
                    <a:lnB>
                      <a:noFill/>
                    </a:lnB>
                    <a:solidFill>
                      <a:srgbClr val="F5F5F5"/>
                    </a:solidFill>
                  </a:tcPr>
                </a:tc>
                <a:tc>
                  <a:txBody>
                    <a:bodyPr/>
                    <a:lstStyle/>
                    <a:p>
                      <a:pPr algn="r" fontAlgn="ctr"/>
                      <a:r>
                        <a:rPr lang="en-US" sz="1400" dirty="0">
                          <a:effectLst/>
                        </a:rPr>
                        <a:t>0.0</a:t>
                      </a:r>
                    </a:p>
                  </a:txBody>
                  <a:tcPr marL="69878" marR="69878" marT="34939" marB="34939" anchor="ctr">
                    <a:lnL>
                      <a:noFill/>
                    </a:lnL>
                    <a:lnR>
                      <a:noFill/>
                    </a:lnR>
                    <a:lnT>
                      <a:noFill/>
                    </a:lnT>
                    <a:lnB>
                      <a:noFill/>
                    </a:lnB>
                    <a:solidFill>
                      <a:srgbClr val="F5F5F5"/>
                    </a:solidFill>
                  </a:tcPr>
                </a:tc>
                <a:tc>
                  <a:txBody>
                    <a:bodyPr/>
                    <a:lstStyle/>
                    <a:p>
                      <a:pPr algn="r" fontAlgn="ctr"/>
                      <a:r>
                        <a:rPr lang="en-US" sz="1400">
                          <a:effectLst/>
                        </a:rPr>
                        <a:t>0.0</a:t>
                      </a:r>
                    </a:p>
                  </a:txBody>
                  <a:tcPr marL="69878" marR="69878" marT="34939" marB="34939" anchor="ctr">
                    <a:lnL>
                      <a:noFill/>
                    </a:lnL>
                    <a:lnR>
                      <a:noFill/>
                    </a:lnR>
                    <a:lnT>
                      <a:noFill/>
                    </a:lnT>
                    <a:lnB>
                      <a:noFill/>
                    </a:lnB>
                    <a:solidFill>
                      <a:srgbClr val="F5F5F5"/>
                    </a:solidFill>
                  </a:tcPr>
                </a:tc>
                <a:tc>
                  <a:txBody>
                    <a:bodyPr/>
                    <a:lstStyle/>
                    <a:p>
                      <a:pPr algn="r" fontAlgn="ctr"/>
                      <a:r>
                        <a:rPr lang="en-US" sz="1400">
                          <a:effectLst/>
                        </a:rPr>
                        <a:t>0.0</a:t>
                      </a:r>
                    </a:p>
                  </a:txBody>
                  <a:tcPr marL="69878" marR="69878" marT="34939" marB="34939" anchor="ctr">
                    <a:lnL>
                      <a:noFill/>
                    </a:lnL>
                    <a:lnR>
                      <a:noFill/>
                    </a:lnR>
                    <a:lnT>
                      <a:noFill/>
                    </a:lnT>
                    <a:lnB>
                      <a:noFill/>
                    </a:lnB>
                    <a:solidFill>
                      <a:srgbClr val="F5F5F5"/>
                    </a:solidFill>
                  </a:tcPr>
                </a:tc>
                <a:tc>
                  <a:txBody>
                    <a:bodyPr/>
                    <a:lstStyle/>
                    <a:p>
                      <a:pPr algn="r" fontAlgn="ctr"/>
                      <a:r>
                        <a:rPr lang="en-US" sz="1400">
                          <a:effectLst/>
                        </a:rPr>
                        <a:t>0.0</a:t>
                      </a:r>
                    </a:p>
                  </a:txBody>
                  <a:tcPr marL="69878" marR="69878" marT="34939" marB="34939" anchor="ctr">
                    <a:lnL>
                      <a:noFill/>
                    </a:lnL>
                    <a:lnR>
                      <a:noFill/>
                    </a:lnR>
                    <a:lnT>
                      <a:noFill/>
                    </a:lnT>
                    <a:lnB>
                      <a:noFill/>
                    </a:lnB>
                    <a:solidFill>
                      <a:srgbClr val="F5F5F5"/>
                    </a:solidFill>
                  </a:tcPr>
                </a:tc>
                <a:tc>
                  <a:txBody>
                    <a:bodyPr/>
                    <a:lstStyle/>
                    <a:p>
                      <a:pPr algn="r" fontAlgn="ctr"/>
                      <a:r>
                        <a:rPr lang="en-US" sz="1400">
                          <a:effectLst/>
                        </a:rPr>
                        <a:t>0.0</a:t>
                      </a:r>
                    </a:p>
                  </a:txBody>
                  <a:tcPr marL="69878" marR="69878" marT="34939" marB="34939" anchor="ctr">
                    <a:lnL>
                      <a:noFill/>
                    </a:lnL>
                    <a:lnR>
                      <a:noFill/>
                    </a:lnR>
                    <a:lnT>
                      <a:noFill/>
                    </a:lnT>
                    <a:lnB>
                      <a:noFill/>
                    </a:lnB>
                    <a:solidFill>
                      <a:srgbClr val="F5F5F5"/>
                    </a:solidFill>
                  </a:tcPr>
                </a:tc>
                <a:tc>
                  <a:txBody>
                    <a:bodyPr/>
                    <a:lstStyle/>
                    <a:p>
                      <a:pPr algn="r" fontAlgn="ctr"/>
                      <a:r>
                        <a:rPr lang="en-US" sz="1400">
                          <a:effectLst/>
                        </a:rPr>
                        <a:t>0.0</a:t>
                      </a:r>
                    </a:p>
                  </a:txBody>
                  <a:tcPr marL="69878" marR="69878" marT="34939" marB="34939" anchor="ctr">
                    <a:lnL>
                      <a:noFill/>
                    </a:lnL>
                    <a:lnR>
                      <a:noFill/>
                    </a:lnR>
                    <a:lnT>
                      <a:noFill/>
                    </a:lnT>
                    <a:lnB>
                      <a:noFill/>
                    </a:lnB>
                    <a:solidFill>
                      <a:srgbClr val="F5F5F5"/>
                    </a:solidFill>
                  </a:tcPr>
                </a:tc>
                <a:tc>
                  <a:txBody>
                    <a:bodyPr/>
                    <a:lstStyle/>
                    <a:p>
                      <a:pPr algn="r" fontAlgn="ctr"/>
                      <a:r>
                        <a:rPr lang="en-US" sz="1400" dirty="0">
                          <a:effectLst/>
                        </a:rPr>
                        <a:t>0.0</a:t>
                      </a:r>
                    </a:p>
                  </a:txBody>
                  <a:tcPr marL="69878" marR="69878" marT="34939" marB="34939" anchor="ctr">
                    <a:lnL>
                      <a:noFill/>
                    </a:lnL>
                    <a:lnR>
                      <a:noFill/>
                    </a:lnR>
                    <a:lnT>
                      <a:noFill/>
                    </a:lnT>
                    <a:lnB>
                      <a:noFill/>
                    </a:lnB>
                    <a:solidFill>
                      <a:srgbClr val="F5F5F5"/>
                    </a:solidFill>
                  </a:tcPr>
                </a:tc>
                <a:extLst>
                  <a:ext uri="{0D108BD9-81ED-4DB2-BD59-A6C34878D82A}">
                    <a16:rowId xmlns:a16="http://schemas.microsoft.com/office/drawing/2014/main" val="3022429881"/>
                  </a:ext>
                </a:extLst>
              </a:tr>
              <a:tr h="607414">
                <a:tc>
                  <a:txBody>
                    <a:bodyPr/>
                    <a:lstStyle/>
                    <a:p>
                      <a:pPr algn="r" fontAlgn="ctr"/>
                      <a:r>
                        <a:rPr lang="en-US" sz="1400">
                          <a:effectLst/>
                        </a:rPr>
                        <a:t>mean</a:t>
                      </a:r>
                    </a:p>
                  </a:txBody>
                  <a:tcPr marL="69878" marR="69878" marT="34939" marB="34939" anchor="ctr">
                    <a:lnL>
                      <a:noFill/>
                    </a:lnL>
                    <a:lnR>
                      <a:noFill/>
                    </a:lnR>
                    <a:lnT>
                      <a:noFill/>
                    </a:lnT>
                    <a:lnB>
                      <a:noFill/>
                    </a:lnB>
                  </a:tcPr>
                </a:tc>
                <a:tc>
                  <a:txBody>
                    <a:bodyPr/>
                    <a:lstStyle/>
                    <a:p>
                      <a:pPr algn="r" fontAlgn="ctr"/>
                      <a:r>
                        <a:rPr lang="en-US" sz="1400">
                          <a:effectLst/>
                        </a:rPr>
                        <a:t>2016.102564</a:t>
                      </a:r>
                    </a:p>
                  </a:txBody>
                  <a:tcPr marL="69878" marR="69878" marT="34939" marB="34939" anchor="ctr">
                    <a:lnL>
                      <a:noFill/>
                    </a:lnL>
                    <a:lnR>
                      <a:noFill/>
                    </a:lnR>
                    <a:lnT>
                      <a:noFill/>
                    </a:lnT>
                    <a:lnB>
                      <a:noFill/>
                    </a:lnB>
                  </a:tcPr>
                </a:tc>
                <a:tc>
                  <a:txBody>
                    <a:bodyPr/>
                    <a:lstStyle/>
                    <a:p>
                      <a:pPr algn="r" fontAlgn="ctr"/>
                      <a:r>
                        <a:rPr lang="en-US" sz="1400">
                          <a:effectLst/>
                        </a:rPr>
                        <a:t>44.851282</a:t>
                      </a:r>
                    </a:p>
                  </a:txBody>
                  <a:tcPr marL="69878" marR="69878" marT="34939" marB="34939" anchor="ctr">
                    <a:lnL>
                      <a:noFill/>
                    </a:lnL>
                    <a:lnR>
                      <a:noFill/>
                    </a:lnR>
                    <a:lnT>
                      <a:noFill/>
                    </a:lnT>
                    <a:lnB>
                      <a:noFill/>
                    </a:lnB>
                  </a:tcPr>
                </a:tc>
                <a:tc>
                  <a:txBody>
                    <a:bodyPr/>
                    <a:lstStyle/>
                    <a:p>
                      <a:pPr algn="r" fontAlgn="ctr"/>
                      <a:r>
                        <a:rPr lang="en-US" sz="1400" dirty="0">
                          <a:effectLst/>
                        </a:rPr>
                        <a:t>NaN</a:t>
                      </a:r>
                    </a:p>
                  </a:txBody>
                  <a:tcPr marL="69878" marR="69878" marT="34939" marB="34939" anchor="ctr">
                    <a:lnL>
                      <a:noFill/>
                    </a:lnL>
                    <a:lnR>
                      <a:noFill/>
                    </a:lnR>
                    <a:lnT>
                      <a:noFill/>
                    </a:lnT>
                    <a:lnB>
                      <a:noFill/>
                    </a:lnB>
                  </a:tcPr>
                </a:tc>
                <a:tc>
                  <a:txBody>
                    <a:bodyPr/>
                    <a:lstStyle/>
                    <a:p>
                      <a:pPr algn="r" fontAlgn="ctr"/>
                      <a:r>
                        <a:rPr lang="en-US" sz="1400" dirty="0">
                          <a:effectLst/>
                        </a:rPr>
                        <a:t>NaN</a:t>
                      </a:r>
                    </a:p>
                  </a:txBody>
                  <a:tcPr marL="69878" marR="69878" marT="34939" marB="34939" anchor="ctr">
                    <a:lnL>
                      <a:noFill/>
                    </a:lnL>
                    <a:lnR>
                      <a:noFill/>
                    </a:lnR>
                    <a:lnT>
                      <a:noFill/>
                    </a:lnT>
                    <a:lnB>
                      <a:noFill/>
                    </a:lnB>
                  </a:tcPr>
                </a:tc>
                <a:tc>
                  <a:txBody>
                    <a:bodyPr/>
                    <a:lstStyle/>
                    <a:p>
                      <a:pPr algn="r" fontAlgn="ctr"/>
                      <a:r>
                        <a:rPr lang="en-US" sz="1400" dirty="0">
                          <a:effectLst/>
                        </a:rPr>
                        <a:t>NaN</a:t>
                      </a:r>
                    </a:p>
                  </a:txBody>
                  <a:tcPr marL="69878" marR="69878" marT="34939" marB="34939" anchor="ctr">
                    <a:lnL>
                      <a:noFill/>
                    </a:lnL>
                    <a:lnR>
                      <a:noFill/>
                    </a:lnR>
                    <a:lnT>
                      <a:noFill/>
                    </a:lnT>
                    <a:lnB>
                      <a:noFill/>
                    </a:lnB>
                  </a:tcPr>
                </a:tc>
                <a:tc>
                  <a:txBody>
                    <a:bodyPr/>
                    <a:lstStyle/>
                    <a:p>
                      <a:pPr algn="r" fontAlgn="ctr"/>
                      <a:r>
                        <a:rPr lang="en-US" sz="1400" dirty="0">
                          <a:effectLst/>
                        </a:rPr>
                        <a:t>NaN</a:t>
                      </a:r>
                    </a:p>
                  </a:txBody>
                  <a:tcPr marL="69878" marR="69878" marT="34939" marB="34939" anchor="ctr">
                    <a:lnL>
                      <a:noFill/>
                    </a:lnL>
                    <a:lnR>
                      <a:noFill/>
                    </a:lnR>
                    <a:lnT>
                      <a:noFill/>
                    </a:lnT>
                    <a:lnB>
                      <a:noFill/>
                    </a:lnB>
                  </a:tcPr>
                </a:tc>
                <a:tc>
                  <a:txBody>
                    <a:bodyPr/>
                    <a:lstStyle/>
                    <a:p>
                      <a:pPr algn="r" fontAlgn="ctr"/>
                      <a:r>
                        <a:rPr lang="en-US" sz="1400" dirty="0">
                          <a:effectLst/>
                        </a:rPr>
                        <a:t>NaN</a:t>
                      </a:r>
                    </a:p>
                  </a:txBody>
                  <a:tcPr marL="69878" marR="69878" marT="34939" marB="34939" anchor="ctr">
                    <a:lnL>
                      <a:noFill/>
                    </a:lnL>
                    <a:lnR>
                      <a:noFill/>
                    </a:lnR>
                    <a:lnT>
                      <a:noFill/>
                    </a:lnT>
                    <a:lnB>
                      <a:noFill/>
                    </a:lnB>
                  </a:tcPr>
                </a:tc>
                <a:tc>
                  <a:txBody>
                    <a:bodyPr/>
                    <a:lstStyle/>
                    <a:p>
                      <a:pPr algn="r" fontAlgn="ctr"/>
                      <a:r>
                        <a:rPr lang="en-US" sz="1400" dirty="0">
                          <a:effectLst/>
                        </a:rPr>
                        <a:t>NaN</a:t>
                      </a:r>
                    </a:p>
                  </a:txBody>
                  <a:tcPr marL="69878" marR="69878" marT="34939" marB="34939" anchor="ctr">
                    <a:lnL>
                      <a:noFill/>
                    </a:lnL>
                    <a:lnR>
                      <a:noFill/>
                    </a:lnR>
                    <a:lnT>
                      <a:noFill/>
                    </a:lnT>
                    <a:lnB>
                      <a:noFill/>
                    </a:lnB>
                  </a:tcPr>
                </a:tc>
                <a:tc>
                  <a:txBody>
                    <a:bodyPr/>
                    <a:lstStyle/>
                    <a:p>
                      <a:pPr algn="r" fontAlgn="ctr"/>
                      <a:r>
                        <a:rPr lang="en-US" sz="1400" dirty="0">
                          <a:effectLst/>
                        </a:rPr>
                        <a:t>NaN</a:t>
                      </a:r>
                    </a:p>
                  </a:txBody>
                  <a:tcPr marL="69878" marR="69878" marT="34939" marB="34939" anchor="ctr">
                    <a:lnL>
                      <a:noFill/>
                    </a:lnL>
                    <a:lnR>
                      <a:noFill/>
                    </a:lnR>
                    <a:lnT>
                      <a:noFill/>
                    </a:lnT>
                    <a:lnB>
                      <a:noFill/>
                    </a:lnB>
                  </a:tcPr>
                </a:tc>
                <a:tc>
                  <a:txBody>
                    <a:bodyPr/>
                    <a:lstStyle/>
                    <a:p>
                      <a:pPr algn="r" fontAlgn="ctr"/>
                      <a:r>
                        <a:rPr lang="en-US" sz="1400" dirty="0">
                          <a:effectLst/>
                        </a:rPr>
                        <a:t>NaN</a:t>
                      </a:r>
                    </a:p>
                  </a:txBody>
                  <a:tcPr marL="69878" marR="69878" marT="34939" marB="34939" anchor="ctr">
                    <a:lnL>
                      <a:noFill/>
                    </a:lnL>
                    <a:lnR>
                      <a:noFill/>
                    </a:lnR>
                    <a:lnT>
                      <a:noFill/>
                    </a:lnT>
                    <a:lnB>
                      <a:noFill/>
                    </a:lnB>
                  </a:tcPr>
                </a:tc>
                <a:extLst>
                  <a:ext uri="{0D108BD9-81ED-4DB2-BD59-A6C34878D82A}">
                    <a16:rowId xmlns:a16="http://schemas.microsoft.com/office/drawing/2014/main" val="3963650309"/>
                  </a:ext>
                </a:extLst>
              </a:tr>
              <a:tr h="607414">
                <a:tc>
                  <a:txBody>
                    <a:bodyPr/>
                    <a:lstStyle/>
                    <a:p>
                      <a:pPr algn="r" fontAlgn="ctr"/>
                      <a:r>
                        <a:rPr lang="en-US" sz="1400">
                          <a:effectLst/>
                        </a:rPr>
                        <a:t>std</a:t>
                      </a:r>
                    </a:p>
                  </a:txBody>
                  <a:tcPr marL="69878" marR="69878" marT="34939" marB="34939" anchor="ctr">
                    <a:lnL>
                      <a:noFill/>
                    </a:lnL>
                    <a:lnR>
                      <a:noFill/>
                    </a:lnR>
                    <a:lnT>
                      <a:noFill/>
                    </a:lnT>
                    <a:lnB>
                      <a:noFill/>
                    </a:lnB>
                    <a:solidFill>
                      <a:srgbClr val="F5F5F5"/>
                    </a:solidFill>
                  </a:tcPr>
                </a:tc>
                <a:tc>
                  <a:txBody>
                    <a:bodyPr/>
                    <a:lstStyle/>
                    <a:p>
                      <a:pPr algn="r" fontAlgn="ctr"/>
                      <a:r>
                        <a:rPr lang="en-US" sz="1400">
                          <a:effectLst/>
                        </a:rPr>
                        <a:t>0.940181</a:t>
                      </a:r>
                    </a:p>
                  </a:txBody>
                  <a:tcPr marL="69878" marR="69878" marT="34939" marB="34939" anchor="ctr">
                    <a:lnL>
                      <a:noFill/>
                    </a:lnL>
                    <a:lnR>
                      <a:noFill/>
                    </a:lnR>
                    <a:lnT>
                      <a:noFill/>
                    </a:lnT>
                    <a:lnB>
                      <a:noFill/>
                    </a:lnB>
                    <a:solidFill>
                      <a:srgbClr val="F5F5F5"/>
                    </a:solidFill>
                  </a:tcPr>
                </a:tc>
                <a:tc>
                  <a:txBody>
                    <a:bodyPr/>
                    <a:lstStyle/>
                    <a:p>
                      <a:pPr algn="r" fontAlgn="ctr"/>
                      <a:r>
                        <a:rPr lang="en-US" sz="1400">
                          <a:effectLst/>
                        </a:rPr>
                        <a:t>32.289862</a:t>
                      </a:r>
                    </a:p>
                  </a:txBody>
                  <a:tcPr marL="69878" marR="69878" marT="34939" marB="34939" anchor="ctr">
                    <a:lnL>
                      <a:noFill/>
                    </a:lnL>
                    <a:lnR>
                      <a:noFill/>
                    </a:lnR>
                    <a:lnT>
                      <a:noFill/>
                    </a:lnT>
                    <a:lnB>
                      <a:noFill/>
                    </a:lnB>
                    <a:solidFill>
                      <a:srgbClr val="F5F5F5"/>
                    </a:solidFill>
                  </a:tcPr>
                </a:tc>
                <a:tc>
                  <a:txBody>
                    <a:bodyPr/>
                    <a:lstStyle/>
                    <a:p>
                      <a:pPr algn="r" fontAlgn="ctr"/>
                      <a:r>
                        <a:rPr lang="en-US" sz="1400" dirty="0">
                          <a:effectLst/>
                        </a:rPr>
                        <a:t>NaN</a:t>
                      </a:r>
                    </a:p>
                  </a:txBody>
                  <a:tcPr marL="69878" marR="69878" marT="34939" marB="34939" anchor="ctr">
                    <a:lnL>
                      <a:noFill/>
                    </a:lnL>
                    <a:lnR>
                      <a:noFill/>
                    </a:lnR>
                    <a:lnT>
                      <a:noFill/>
                    </a:lnT>
                    <a:lnB>
                      <a:noFill/>
                    </a:lnB>
                    <a:solidFill>
                      <a:srgbClr val="F5F5F5"/>
                    </a:solidFill>
                  </a:tcPr>
                </a:tc>
                <a:tc>
                  <a:txBody>
                    <a:bodyPr/>
                    <a:lstStyle/>
                    <a:p>
                      <a:pPr algn="r" fontAlgn="ctr"/>
                      <a:r>
                        <a:rPr lang="en-US" sz="1400" dirty="0">
                          <a:effectLst/>
                        </a:rPr>
                        <a:t>NaN</a:t>
                      </a:r>
                    </a:p>
                  </a:txBody>
                  <a:tcPr marL="69878" marR="69878" marT="34939" marB="34939" anchor="ctr">
                    <a:lnL>
                      <a:noFill/>
                    </a:lnL>
                    <a:lnR>
                      <a:noFill/>
                    </a:lnR>
                    <a:lnT>
                      <a:noFill/>
                    </a:lnT>
                    <a:lnB>
                      <a:noFill/>
                    </a:lnB>
                    <a:solidFill>
                      <a:srgbClr val="F5F5F5"/>
                    </a:solidFill>
                  </a:tcPr>
                </a:tc>
                <a:tc>
                  <a:txBody>
                    <a:bodyPr/>
                    <a:lstStyle/>
                    <a:p>
                      <a:pPr algn="r" fontAlgn="ctr"/>
                      <a:r>
                        <a:rPr lang="en-US" sz="1400" dirty="0">
                          <a:effectLst/>
                        </a:rPr>
                        <a:t>NaN</a:t>
                      </a:r>
                    </a:p>
                  </a:txBody>
                  <a:tcPr marL="69878" marR="69878" marT="34939" marB="34939" anchor="ctr">
                    <a:lnL>
                      <a:noFill/>
                    </a:lnL>
                    <a:lnR>
                      <a:noFill/>
                    </a:lnR>
                    <a:lnT>
                      <a:noFill/>
                    </a:lnT>
                    <a:lnB>
                      <a:noFill/>
                    </a:lnB>
                    <a:solidFill>
                      <a:srgbClr val="F5F5F5"/>
                    </a:solidFill>
                  </a:tcPr>
                </a:tc>
                <a:tc>
                  <a:txBody>
                    <a:bodyPr/>
                    <a:lstStyle/>
                    <a:p>
                      <a:pPr algn="r" fontAlgn="ctr"/>
                      <a:r>
                        <a:rPr lang="en-US" sz="1400" dirty="0">
                          <a:effectLst/>
                        </a:rPr>
                        <a:t>NaN</a:t>
                      </a:r>
                    </a:p>
                  </a:txBody>
                  <a:tcPr marL="69878" marR="69878" marT="34939" marB="34939" anchor="ctr">
                    <a:lnL>
                      <a:noFill/>
                    </a:lnL>
                    <a:lnR>
                      <a:noFill/>
                    </a:lnR>
                    <a:lnT>
                      <a:noFill/>
                    </a:lnT>
                    <a:lnB>
                      <a:noFill/>
                    </a:lnB>
                    <a:solidFill>
                      <a:srgbClr val="F5F5F5"/>
                    </a:solidFill>
                  </a:tcPr>
                </a:tc>
                <a:tc>
                  <a:txBody>
                    <a:bodyPr/>
                    <a:lstStyle/>
                    <a:p>
                      <a:pPr algn="r" fontAlgn="ctr"/>
                      <a:r>
                        <a:rPr lang="en-US" sz="1400" dirty="0">
                          <a:effectLst/>
                        </a:rPr>
                        <a:t>NaN</a:t>
                      </a:r>
                    </a:p>
                  </a:txBody>
                  <a:tcPr marL="69878" marR="69878" marT="34939" marB="34939" anchor="ctr">
                    <a:lnL>
                      <a:noFill/>
                    </a:lnL>
                    <a:lnR>
                      <a:noFill/>
                    </a:lnR>
                    <a:lnT>
                      <a:noFill/>
                    </a:lnT>
                    <a:lnB>
                      <a:noFill/>
                    </a:lnB>
                    <a:solidFill>
                      <a:srgbClr val="F5F5F5"/>
                    </a:solidFill>
                  </a:tcPr>
                </a:tc>
                <a:tc>
                  <a:txBody>
                    <a:bodyPr/>
                    <a:lstStyle/>
                    <a:p>
                      <a:pPr algn="r" fontAlgn="ctr"/>
                      <a:r>
                        <a:rPr lang="en-US" sz="1400" dirty="0">
                          <a:effectLst/>
                        </a:rPr>
                        <a:t>NaN</a:t>
                      </a:r>
                    </a:p>
                  </a:txBody>
                  <a:tcPr marL="69878" marR="69878" marT="34939" marB="34939" anchor="ctr">
                    <a:lnL>
                      <a:noFill/>
                    </a:lnL>
                    <a:lnR>
                      <a:noFill/>
                    </a:lnR>
                    <a:lnT>
                      <a:noFill/>
                    </a:lnT>
                    <a:lnB>
                      <a:noFill/>
                    </a:lnB>
                    <a:solidFill>
                      <a:srgbClr val="F5F5F5"/>
                    </a:solidFill>
                  </a:tcPr>
                </a:tc>
                <a:tc>
                  <a:txBody>
                    <a:bodyPr/>
                    <a:lstStyle/>
                    <a:p>
                      <a:pPr algn="r" fontAlgn="ctr"/>
                      <a:r>
                        <a:rPr lang="en-US" sz="1400" dirty="0">
                          <a:effectLst/>
                        </a:rPr>
                        <a:t>NaN</a:t>
                      </a:r>
                    </a:p>
                  </a:txBody>
                  <a:tcPr marL="69878" marR="69878" marT="34939" marB="34939" anchor="ctr">
                    <a:lnL>
                      <a:noFill/>
                    </a:lnL>
                    <a:lnR>
                      <a:noFill/>
                    </a:lnR>
                    <a:lnT>
                      <a:noFill/>
                    </a:lnT>
                    <a:lnB>
                      <a:noFill/>
                    </a:lnB>
                    <a:solidFill>
                      <a:srgbClr val="F5F5F5"/>
                    </a:solidFill>
                  </a:tcPr>
                </a:tc>
                <a:tc>
                  <a:txBody>
                    <a:bodyPr/>
                    <a:lstStyle/>
                    <a:p>
                      <a:pPr algn="r" fontAlgn="ctr"/>
                      <a:r>
                        <a:rPr lang="en-US" sz="1400" dirty="0">
                          <a:effectLst/>
                        </a:rPr>
                        <a:t>NaN</a:t>
                      </a:r>
                    </a:p>
                  </a:txBody>
                  <a:tcPr marL="69878" marR="69878" marT="34939" marB="34939" anchor="ctr">
                    <a:lnL>
                      <a:noFill/>
                    </a:lnL>
                    <a:lnR>
                      <a:noFill/>
                    </a:lnR>
                    <a:lnT>
                      <a:noFill/>
                    </a:lnT>
                    <a:lnB>
                      <a:noFill/>
                    </a:lnB>
                    <a:solidFill>
                      <a:srgbClr val="F5F5F5"/>
                    </a:solidFill>
                  </a:tcPr>
                </a:tc>
                <a:extLst>
                  <a:ext uri="{0D108BD9-81ED-4DB2-BD59-A6C34878D82A}">
                    <a16:rowId xmlns:a16="http://schemas.microsoft.com/office/drawing/2014/main" val="3354207708"/>
                  </a:ext>
                </a:extLst>
              </a:tr>
              <a:tr h="289835">
                <a:tc>
                  <a:txBody>
                    <a:bodyPr/>
                    <a:lstStyle/>
                    <a:p>
                      <a:pPr algn="r" fontAlgn="ctr"/>
                      <a:r>
                        <a:rPr lang="en-US" sz="1400">
                          <a:effectLst/>
                        </a:rPr>
                        <a:t>min</a:t>
                      </a:r>
                    </a:p>
                  </a:txBody>
                  <a:tcPr marL="69878" marR="69878" marT="34939" marB="34939" anchor="ctr">
                    <a:lnL>
                      <a:noFill/>
                    </a:lnL>
                    <a:lnR>
                      <a:noFill/>
                    </a:lnR>
                    <a:lnT>
                      <a:noFill/>
                    </a:lnT>
                    <a:lnB>
                      <a:noFill/>
                    </a:lnB>
                  </a:tcPr>
                </a:tc>
                <a:tc>
                  <a:txBody>
                    <a:bodyPr/>
                    <a:lstStyle/>
                    <a:p>
                      <a:pPr algn="r" fontAlgn="ctr"/>
                      <a:r>
                        <a:rPr lang="en-US" sz="1400">
                          <a:effectLst/>
                        </a:rPr>
                        <a:t>2015.000000</a:t>
                      </a:r>
                    </a:p>
                  </a:txBody>
                  <a:tcPr marL="69878" marR="69878" marT="34939" marB="34939" anchor="ctr">
                    <a:lnL>
                      <a:noFill/>
                    </a:lnL>
                    <a:lnR>
                      <a:noFill/>
                    </a:lnR>
                    <a:lnT>
                      <a:noFill/>
                    </a:lnT>
                    <a:lnB>
                      <a:noFill/>
                    </a:lnB>
                  </a:tcPr>
                </a:tc>
                <a:tc>
                  <a:txBody>
                    <a:bodyPr/>
                    <a:lstStyle/>
                    <a:p>
                      <a:pPr algn="r" fontAlgn="ctr"/>
                      <a:r>
                        <a:rPr lang="en-US" sz="1400">
                          <a:effectLst/>
                        </a:rPr>
                        <a:t>0.300000</a:t>
                      </a:r>
                    </a:p>
                  </a:txBody>
                  <a:tcPr marL="69878" marR="69878" marT="34939" marB="34939" anchor="ctr">
                    <a:lnL>
                      <a:noFill/>
                    </a:lnL>
                    <a:lnR>
                      <a:noFill/>
                    </a:lnR>
                    <a:lnT>
                      <a:noFill/>
                    </a:lnT>
                    <a:lnB>
                      <a:noFill/>
                    </a:lnB>
                  </a:tcPr>
                </a:tc>
                <a:tc>
                  <a:txBody>
                    <a:bodyPr/>
                    <a:lstStyle/>
                    <a:p>
                      <a:pPr algn="r" fontAlgn="ctr"/>
                      <a:r>
                        <a:rPr lang="en-US" sz="1400" dirty="0">
                          <a:effectLst/>
                        </a:rPr>
                        <a:t>NaN</a:t>
                      </a:r>
                    </a:p>
                  </a:txBody>
                  <a:tcPr marL="69878" marR="69878" marT="34939" marB="34939" anchor="ctr">
                    <a:lnL>
                      <a:noFill/>
                    </a:lnL>
                    <a:lnR>
                      <a:noFill/>
                    </a:lnR>
                    <a:lnT>
                      <a:noFill/>
                    </a:lnT>
                    <a:lnB>
                      <a:noFill/>
                    </a:lnB>
                  </a:tcPr>
                </a:tc>
                <a:tc>
                  <a:txBody>
                    <a:bodyPr/>
                    <a:lstStyle/>
                    <a:p>
                      <a:pPr algn="r" fontAlgn="ctr"/>
                      <a:r>
                        <a:rPr lang="en-US" sz="1400" dirty="0">
                          <a:effectLst/>
                        </a:rPr>
                        <a:t>NaN</a:t>
                      </a:r>
                    </a:p>
                  </a:txBody>
                  <a:tcPr marL="69878" marR="69878" marT="34939" marB="34939" anchor="ctr">
                    <a:lnL>
                      <a:noFill/>
                    </a:lnL>
                    <a:lnR>
                      <a:noFill/>
                    </a:lnR>
                    <a:lnT>
                      <a:noFill/>
                    </a:lnT>
                    <a:lnB>
                      <a:noFill/>
                    </a:lnB>
                  </a:tcPr>
                </a:tc>
                <a:tc>
                  <a:txBody>
                    <a:bodyPr/>
                    <a:lstStyle/>
                    <a:p>
                      <a:pPr algn="r" fontAlgn="ctr"/>
                      <a:r>
                        <a:rPr lang="en-US" sz="1400" dirty="0">
                          <a:effectLst/>
                        </a:rPr>
                        <a:t>NaN</a:t>
                      </a:r>
                    </a:p>
                  </a:txBody>
                  <a:tcPr marL="69878" marR="69878" marT="34939" marB="34939" anchor="ctr">
                    <a:lnL>
                      <a:noFill/>
                    </a:lnL>
                    <a:lnR>
                      <a:noFill/>
                    </a:lnR>
                    <a:lnT>
                      <a:noFill/>
                    </a:lnT>
                    <a:lnB>
                      <a:noFill/>
                    </a:lnB>
                  </a:tcPr>
                </a:tc>
                <a:tc>
                  <a:txBody>
                    <a:bodyPr/>
                    <a:lstStyle/>
                    <a:p>
                      <a:pPr algn="r" fontAlgn="ctr"/>
                      <a:r>
                        <a:rPr lang="en-US" sz="1400" dirty="0">
                          <a:effectLst/>
                        </a:rPr>
                        <a:t>NaN</a:t>
                      </a:r>
                    </a:p>
                  </a:txBody>
                  <a:tcPr marL="69878" marR="69878" marT="34939" marB="34939" anchor="ctr">
                    <a:lnL>
                      <a:noFill/>
                    </a:lnL>
                    <a:lnR>
                      <a:noFill/>
                    </a:lnR>
                    <a:lnT>
                      <a:noFill/>
                    </a:lnT>
                    <a:lnB>
                      <a:noFill/>
                    </a:lnB>
                  </a:tcPr>
                </a:tc>
                <a:tc>
                  <a:txBody>
                    <a:bodyPr/>
                    <a:lstStyle/>
                    <a:p>
                      <a:pPr algn="r" fontAlgn="ctr"/>
                      <a:r>
                        <a:rPr lang="en-US" sz="1400" dirty="0">
                          <a:effectLst/>
                        </a:rPr>
                        <a:t>NaN</a:t>
                      </a:r>
                    </a:p>
                  </a:txBody>
                  <a:tcPr marL="69878" marR="69878" marT="34939" marB="34939" anchor="ctr">
                    <a:lnL>
                      <a:noFill/>
                    </a:lnL>
                    <a:lnR>
                      <a:noFill/>
                    </a:lnR>
                    <a:lnT>
                      <a:noFill/>
                    </a:lnT>
                    <a:lnB>
                      <a:noFill/>
                    </a:lnB>
                  </a:tcPr>
                </a:tc>
                <a:tc>
                  <a:txBody>
                    <a:bodyPr/>
                    <a:lstStyle/>
                    <a:p>
                      <a:pPr algn="r" fontAlgn="ctr"/>
                      <a:r>
                        <a:rPr lang="en-US" sz="1400" dirty="0">
                          <a:effectLst/>
                        </a:rPr>
                        <a:t>NaN</a:t>
                      </a:r>
                    </a:p>
                  </a:txBody>
                  <a:tcPr marL="69878" marR="69878" marT="34939" marB="34939" anchor="ctr">
                    <a:lnL>
                      <a:noFill/>
                    </a:lnL>
                    <a:lnR>
                      <a:noFill/>
                    </a:lnR>
                    <a:lnT>
                      <a:noFill/>
                    </a:lnT>
                    <a:lnB>
                      <a:noFill/>
                    </a:lnB>
                  </a:tcPr>
                </a:tc>
                <a:tc>
                  <a:txBody>
                    <a:bodyPr/>
                    <a:lstStyle/>
                    <a:p>
                      <a:pPr algn="r" fontAlgn="ctr"/>
                      <a:r>
                        <a:rPr lang="en-US" sz="1400" dirty="0">
                          <a:effectLst/>
                        </a:rPr>
                        <a:t>NaN</a:t>
                      </a:r>
                    </a:p>
                  </a:txBody>
                  <a:tcPr marL="69878" marR="69878" marT="34939" marB="34939" anchor="ctr">
                    <a:lnL>
                      <a:noFill/>
                    </a:lnL>
                    <a:lnR>
                      <a:noFill/>
                    </a:lnR>
                    <a:lnT>
                      <a:noFill/>
                    </a:lnT>
                    <a:lnB>
                      <a:noFill/>
                    </a:lnB>
                  </a:tcPr>
                </a:tc>
                <a:tc>
                  <a:txBody>
                    <a:bodyPr/>
                    <a:lstStyle/>
                    <a:p>
                      <a:pPr algn="r" fontAlgn="ctr"/>
                      <a:r>
                        <a:rPr lang="en-US" sz="1400" dirty="0">
                          <a:effectLst/>
                        </a:rPr>
                        <a:t>NaN</a:t>
                      </a:r>
                    </a:p>
                  </a:txBody>
                  <a:tcPr marL="69878" marR="69878" marT="34939" marB="34939" anchor="ctr">
                    <a:lnL>
                      <a:noFill/>
                    </a:lnL>
                    <a:lnR>
                      <a:noFill/>
                    </a:lnR>
                    <a:lnT>
                      <a:noFill/>
                    </a:lnT>
                    <a:lnB>
                      <a:noFill/>
                    </a:lnB>
                  </a:tcPr>
                </a:tc>
                <a:extLst>
                  <a:ext uri="{0D108BD9-81ED-4DB2-BD59-A6C34878D82A}">
                    <a16:rowId xmlns:a16="http://schemas.microsoft.com/office/drawing/2014/main" val="3208051543"/>
                  </a:ext>
                </a:extLst>
              </a:tr>
              <a:tr h="633747">
                <a:tc>
                  <a:txBody>
                    <a:bodyPr/>
                    <a:lstStyle/>
                    <a:p>
                      <a:pPr algn="r" fontAlgn="ctr"/>
                      <a:r>
                        <a:rPr lang="en-US" sz="1400">
                          <a:effectLst/>
                        </a:rPr>
                        <a:t>25%</a:t>
                      </a:r>
                    </a:p>
                  </a:txBody>
                  <a:tcPr marL="69878" marR="69878" marT="34939" marB="34939" anchor="ctr">
                    <a:lnL>
                      <a:noFill/>
                    </a:lnL>
                    <a:lnR>
                      <a:noFill/>
                    </a:lnR>
                    <a:lnT>
                      <a:noFill/>
                    </a:lnT>
                    <a:lnB>
                      <a:noFill/>
                    </a:lnB>
                    <a:solidFill>
                      <a:srgbClr val="F5F5F5"/>
                    </a:solidFill>
                  </a:tcPr>
                </a:tc>
                <a:tc>
                  <a:txBody>
                    <a:bodyPr/>
                    <a:lstStyle/>
                    <a:p>
                      <a:pPr algn="r" fontAlgn="ctr"/>
                      <a:r>
                        <a:rPr lang="en-US" sz="1400">
                          <a:effectLst/>
                        </a:rPr>
                        <a:t>2015.000000</a:t>
                      </a:r>
                    </a:p>
                  </a:txBody>
                  <a:tcPr marL="69878" marR="69878" marT="34939" marB="34939" anchor="ctr">
                    <a:lnL>
                      <a:noFill/>
                    </a:lnL>
                    <a:lnR>
                      <a:noFill/>
                    </a:lnR>
                    <a:lnT>
                      <a:noFill/>
                    </a:lnT>
                    <a:lnB>
                      <a:noFill/>
                    </a:lnB>
                    <a:solidFill>
                      <a:srgbClr val="F5F5F5"/>
                    </a:solidFill>
                  </a:tcPr>
                </a:tc>
                <a:tc>
                  <a:txBody>
                    <a:bodyPr/>
                    <a:lstStyle/>
                    <a:p>
                      <a:pPr algn="r" fontAlgn="ctr"/>
                      <a:r>
                        <a:rPr lang="en-US" sz="1400">
                          <a:effectLst/>
                        </a:rPr>
                        <a:t>14.250000</a:t>
                      </a:r>
                    </a:p>
                  </a:txBody>
                  <a:tcPr marL="69878" marR="69878" marT="34939" marB="34939" anchor="ctr">
                    <a:lnL>
                      <a:noFill/>
                    </a:lnL>
                    <a:lnR>
                      <a:noFill/>
                    </a:lnR>
                    <a:lnT>
                      <a:noFill/>
                    </a:lnT>
                    <a:lnB>
                      <a:noFill/>
                    </a:lnB>
                    <a:solidFill>
                      <a:srgbClr val="F5F5F5"/>
                    </a:solidFill>
                  </a:tcPr>
                </a:tc>
                <a:tc>
                  <a:txBody>
                    <a:bodyPr/>
                    <a:lstStyle/>
                    <a:p>
                      <a:pPr algn="r" fontAlgn="ctr"/>
                      <a:r>
                        <a:rPr lang="en-US" sz="1400" dirty="0">
                          <a:effectLst/>
                        </a:rPr>
                        <a:t>NaN</a:t>
                      </a:r>
                    </a:p>
                  </a:txBody>
                  <a:tcPr marL="69878" marR="69878" marT="34939" marB="34939" anchor="ctr">
                    <a:lnL>
                      <a:noFill/>
                    </a:lnL>
                    <a:lnR>
                      <a:noFill/>
                    </a:lnR>
                    <a:lnT>
                      <a:noFill/>
                    </a:lnT>
                    <a:lnB>
                      <a:noFill/>
                    </a:lnB>
                    <a:solidFill>
                      <a:srgbClr val="F5F5F5"/>
                    </a:solidFill>
                  </a:tcPr>
                </a:tc>
                <a:tc>
                  <a:txBody>
                    <a:bodyPr/>
                    <a:lstStyle/>
                    <a:p>
                      <a:pPr algn="r" fontAlgn="ctr"/>
                      <a:r>
                        <a:rPr lang="en-US" sz="1400" dirty="0">
                          <a:effectLst/>
                        </a:rPr>
                        <a:t>NaN</a:t>
                      </a:r>
                    </a:p>
                  </a:txBody>
                  <a:tcPr marL="69878" marR="69878" marT="34939" marB="34939" anchor="ctr">
                    <a:lnL>
                      <a:noFill/>
                    </a:lnL>
                    <a:lnR>
                      <a:noFill/>
                    </a:lnR>
                    <a:lnT>
                      <a:noFill/>
                    </a:lnT>
                    <a:lnB>
                      <a:noFill/>
                    </a:lnB>
                    <a:solidFill>
                      <a:srgbClr val="F5F5F5"/>
                    </a:solidFill>
                  </a:tcPr>
                </a:tc>
                <a:tc>
                  <a:txBody>
                    <a:bodyPr/>
                    <a:lstStyle/>
                    <a:p>
                      <a:pPr algn="r" fontAlgn="ctr"/>
                      <a:r>
                        <a:rPr lang="en-US" sz="1400" dirty="0">
                          <a:effectLst/>
                        </a:rPr>
                        <a:t>NaN</a:t>
                      </a:r>
                    </a:p>
                  </a:txBody>
                  <a:tcPr marL="69878" marR="69878" marT="34939" marB="34939" anchor="ctr">
                    <a:lnL>
                      <a:noFill/>
                    </a:lnL>
                    <a:lnR>
                      <a:noFill/>
                    </a:lnR>
                    <a:lnT>
                      <a:noFill/>
                    </a:lnT>
                    <a:lnB>
                      <a:noFill/>
                    </a:lnB>
                    <a:solidFill>
                      <a:srgbClr val="F5F5F5"/>
                    </a:solidFill>
                  </a:tcPr>
                </a:tc>
                <a:tc>
                  <a:txBody>
                    <a:bodyPr/>
                    <a:lstStyle/>
                    <a:p>
                      <a:pPr algn="r" fontAlgn="ctr"/>
                      <a:r>
                        <a:rPr lang="en-US" sz="1400" dirty="0">
                          <a:effectLst/>
                        </a:rPr>
                        <a:t>NaN</a:t>
                      </a:r>
                    </a:p>
                  </a:txBody>
                  <a:tcPr marL="69878" marR="69878" marT="34939" marB="34939" anchor="ctr">
                    <a:lnL>
                      <a:noFill/>
                    </a:lnL>
                    <a:lnR>
                      <a:noFill/>
                    </a:lnR>
                    <a:lnT>
                      <a:noFill/>
                    </a:lnT>
                    <a:lnB>
                      <a:noFill/>
                    </a:lnB>
                    <a:solidFill>
                      <a:srgbClr val="F5F5F5"/>
                    </a:solidFill>
                  </a:tcPr>
                </a:tc>
                <a:tc>
                  <a:txBody>
                    <a:bodyPr/>
                    <a:lstStyle/>
                    <a:p>
                      <a:pPr algn="r" fontAlgn="ctr"/>
                      <a:r>
                        <a:rPr lang="en-US" sz="1400" dirty="0">
                          <a:effectLst/>
                        </a:rPr>
                        <a:t>NaN</a:t>
                      </a:r>
                    </a:p>
                  </a:txBody>
                  <a:tcPr marL="69878" marR="69878" marT="34939" marB="34939" anchor="ctr">
                    <a:lnL>
                      <a:noFill/>
                    </a:lnL>
                    <a:lnR>
                      <a:noFill/>
                    </a:lnR>
                    <a:lnT>
                      <a:noFill/>
                    </a:lnT>
                    <a:lnB>
                      <a:noFill/>
                    </a:lnB>
                    <a:solidFill>
                      <a:srgbClr val="F5F5F5"/>
                    </a:solidFill>
                  </a:tcPr>
                </a:tc>
                <a:tc>
                  <a:txBody>
                    <a:bodyPr/>
                    <a:lstStyle/>
                    <a:p>
                      <a:pPr algn="r" fontAlgn="ctr"/>
                      <a:r>
                        <a:rPr lang="en-US" sz="1400" dirty="0">
                          <a:effectLst/>
                        </a:rPr>
                        <a:t>NaN</a:t>
                      </a:r>
                    </a:p>
                  </a:txBody>
                  <a:tcPr marL="69878" marR="69878" marT="34939" marB="34939" anchor="ctr">
                    <a:lnL>
                      <a:noFill/>
                    </a:lnL>
                    <a:lnR>
                      <a:noFill/>
                    </a:lnR>
                    <a:lnT>
                      <a:noFill/>
                    </a:lnT>
                    <a:lnB>
                      <a:noFill/>
                    </a:lnB>
                    <a:solidFill>
                      <a:srgbClr val="F5F5F5"/>
                    </a:solidFill>
                  </a:tcPr>
                </a:tc>
                <a:tc>
                  <a:txBody>
                    <a:bodyPr/>
                    <a:lstStyle/>
                    <a:p>
                      <a:pPr algn="r" fontAlgn="ctr"/>
                      <a:r>
                        <a:rPr lang="en-US" sz="1400" dirty="0">
                          <a:effectLst/>
                        </a:rPr>
                        <a:t>NaN</a:t>
                      </a:r>
                    </a:p>
                  </a:txBody>
                  <a:tcPr marL="69878" marR="69878" marT="34939" marB="34939" anchor="ctr">
                    <a:lnL>
                      <a:noFill/>
                    </a:lnL>
                    <a:lnR>
                      <a:noFill/>
                    </a:lnR>
                    <a:lnT>
                      <a:noFill/>
                    </a:lnT>
                    <a:lnB>
                      <a:noFill/>
                    </a:lnB>
                    <a:solidFill>
                      <a:srgbClr val="F5F5F5"/>
                    </a:solidFill>
                  </a:tcPr>
                </a:tc>
                <a:tc>
                  <a:txBody>
                    <a:bodyPr/>
                    <a:lstStyle/>
                    <a:p>
                      <a:pPr algn="r" fontAlgn="ctr"/>
                      <a:r>
                        <a:rPr lang="en-US" sz="1400" dirty="0">
                          <a:effectLst/>
                        </a:rPr>
                        <a:t>NaN</a:t>
                      </a:r>
                    </a:p>
                  </a:txBody>
                  <a:tcPr marL="69878" marR="69878" marT="34939" marB="34939" anchor="ctr">
                    <a:lnL>
                      <a:noFill/>
                    </a:lnL>
                    <a:lnR>
                      <a:noFill/>
                    </a:lnR>
                    <a:lnT>
                      <a:noFill/>
                    </a:lnT>
                    <a:lnB>
                      <a:noFill/>
                    </a:lnB>
                    <a:solidFill>
                      <a:srgbClr val="F5F5F5"/>
                    </a:solidFill>
                  </a:tcPr>
                </a:tc>
                <a:extLst>
                  <a:ext uri="{0D108BD9-81ED-4DB2-BD59-A6C34878D82A}">
                    <a16:rowId xmlns:a16="http://schemas.microsoft.com/office/drawing/2014/main" val="3359537860"/>
                  </a:ext>
                </a:extLst>
              </a:tr>
            </a:tbl>
          </a:graphicData>
        </a:graphic>
      </p:graphicFrame>
    </p:spTree>
    <p:extLst>
      <p:ext uri="{BB962C8B-B14F-4D97-AF65-F5344CB8AC3E}">
        <p14:creationId xmlns:p14="http://schemas.microsoft.com/office/powerpoint/2010/main" val="3835432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9942-3B6E-42AD-9342-EB89058373F6}"/>
              </a:ext>
            </a:extLst>
          </p:cNvPr>
          <p:cNvSpPr>
            <a:spLocks noGrp="1"/>
          </p:cNvSpPr>
          <p:nvPr>
            <p:ph type="title"/>
          </p:nvPr>
        </p:nvSpPr>
        <p:spPr>
          <a:xfrm>
            <a:off x="503852" y="804519"/>
            <a:ext cx="10767527" cy="837669"/>
          </a:xfrm>
        </p:spPr>
        <p:txBody>
          <a:bodyPr>
            <a:normAutofit fontScale="90000"/>
          </a:bodyPr>
          <a:lstStyle/>
          <a:p>
            <a:pPr algn="ctr"/>
            <a:br>
              <a:rPr lang="en-US" sz="2700" dirty="0"/>
            </a:br>
            <a:r>
              <a:rPr lang="en-US" sz="2700" dirty="0"/>
              <a:t>Get a list of column in the dataset </a:t>
            </a:r>
            <a:br>
              <a:rPr lang="en-US" dirty="0"/>
            </a:br>
            <a:r>
              <a:rPr lang="en-US" dirty="0"/>
              <a:t> </a:t>
            </a:r>
          </a:p>
        </p:txBody>
      </p:sp>
      <p:sp>
        <p:nvSpPr>
          <p:cNvPr id="3" name="Content Placeholder 2">
            <a:extLst>
              <a:ext uri="{FF2B5EF4-FFF2-40B4-BE49-F238E27FC236}">
                <a16:creationId xmlns:a16="http://schemas.microsoft.com/office/drawing/2014/main" id="{937906EF-AD93-4342-8FA6-F5B9FBBE60C9}"/>
              </a:ext>
            </a:extLst>
          </p:cNvPr>
          <p:cNvSpPr>
            <a:spLocks noGrp="1"/>
          </p:cNvSpPr>
          <p:nvPr>
            <p:ph idx="1"/>
          </p:nvPr>
        </p:nvSpPr>
        <p:spPr>
          <a:xfrm>
            <a:off x="15552" y="2099708"/>
            <a:ext cx="12120464" cy="4037749"/>
          </a:xfrm>
        </p:spPr>
        <p:txBody>
          <a:bodyPr>
            <a:normAutofit fontScale="85000" lnSpcReduction="20000"/>
          </a:bodyPr>
          <a:lstStyle/>
          <a:p>
            <a:pPr marL="0" indent="0">
              <a:buNone/>
            </a:pPr>
            <a:r>
              <a:rPr lang="en-US" dirty="0"/>
              <a:t>Index(['Dataflow', 'Geographic Area', 'Indicator', 'Sex', 'Time Period',</a:t>
            </a:r>
          </a:p>
          <a:p>
            <a:pPr marL="0" indent="0">
              <a:buNone/>
            </a:pPr>
            <a:r>
              <a:rPr lang="en-US" dirty="0"/>
              <a:t>       'Observation Value', 'Unit Multiplier', 'Unit of Measure',</a:t>
            </a:r>
          </a:p>
          <a:p>
            <a:pPr marL="0" indent="0">
              <a:buNone/>
            </a:pPr>
            <a:r>
              <a:rPr lang="en-US" dirty="0"/>
              <a:t>       'Observation Status', 'Observation </a:t>
            </a:r>
            <a:r>
              <a:rPr lang="en-US" dirty="0" err="1"/>
              <a:t>Confidentaility</a:t>
            </a:r>
            <a:r>
              <a:rPr lang="en-US" dirty="0"/>
              <a:t>', 'Lower Bound',</a:t>
            </a:r>
          </a:p>
          <a:p>
            <a:pPr marL="0" indent="0">
              <a:buNone/>
            </a:pPr>
            <a:r>
              <a:rPr lang="en-US" dirty="0"/>
              <a:t>       'Upper Bound', 'Weighted Sample Size', 'Observation Footnote',</a:t>
            </a:r>
          </a:p>
          <a:p>
            <a:pPr marL="0" indent="0">
              <a:buNone/>
            </a:pPr>
            <a:r>
              <a:rPr lang="en-US" dirty="0"/>
              <a:t>       'Series Footnote', 'Data Source',</a:t>
            </a:r>
          </a:p>
          <a:p>
            <a:pPr marL="0" indent="0">
              <a:buNone/>
            </a:pPr>
            <a:r>
              <a:rPr lang="en-US" dirty="0"/>
              <a:t>       'Citation of or link to the data source', 'Custodian',</a:t>
            </a:r>
          </a:p>
          <a:p>
            <a:pPr marL="0" indent="0">
              <a:buNone/>
            </a:pPr>
            <a:r>
              <a:rPr lang="en-US" dirty="0"/>
              <a:t>       'Time period activity related to when the data are collected',</a:t>
            </a:r>
          </a:p>
          <a:p>
            <a:pPr marL="0" indent="0">
              <a:buNone/>
            </a:pPr>
            <a:r>
              <a:rPr lang="en-US" dirty="0"/>
              <a:t>       'Reference Period', 'The period of time for which data are provided',</a:t>
            </a:r>
          </a:p>
          <a:p>
            <a:pPr marL="0" indent="0">
              <a:buNone/>
            </a:pPr>
            <a:r>
              <a:rPr lang="en-US" dirty="0"/>
              <a:t>       'Current Age'],</a:t>
            </a:r>
          </a:p>
          <a:p>
            <a:pPr marL="0" indent="0">
              <a:buNone/>
            </a:pPr>
            <a:r>
              <a:rPr lang="en-US" dirty="0"/>
              <a:t>      </a:t>
            </a:r>
            <a:r>
              <a:rPr lang="en-US" dirty="0" err="1"/>
              <a:t>dtype</a:t>
            </a:r>
            <a:r>
              <a:rPr lang="en-US" dirty="0"/>
              <a:t>='object')</a:t>
            </a:r>
          </a:p>
        </p:txBody>
      </p:sp>
    </p:spTree>
    <p:extLst>
      <p:ext uri="{BB962C8B-B14F-4D97-AF65-F5344CB8AC3E}">
        <p14:creationId xmlns:p14="http://schemas.microsoft.com/office/powerpoint/2010/main" val="595339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8145E-826B-4B9B-BC99-1ED4DF5B5BF2}"/>
              </a:ext>
            </a:extLst>
          </p:cNvPr>
          <p:cNvSpPr>
            <a:spLocks noGrp="1"/>
          </p:cNvSpPr>
          <p:nvPr>
            <p:ph type="title"/>
          </p:nvPr>
        </p:nvSpPr>
        <p:spPr>
          <a:xfrm>
            <a:off x="873081" y="0"/>
            <a:ext cx="9603275" cy="662473"/>
          </a:xfrm>
        </p:spPr>
        <p:txBody>
          <a:bodyPr>
            <a:normAutofit/>
          </a:bodyPr>
          <a:lstStyle/>
          <a:p>
            <a:pPr algn="ctr"/>
            <a:r>
              <a:rPr lang="en-US" sz="2800" dirty="0">
                <a:latin typeface="Times New Roman" panose="02020603050405020304" pitchFamily="18" charset="0"/>
                <a:cs typeface="Times New Roman" panose="02020603050405020304" pitchFamily="18" charset="0"/>
              </a:rPr>
              <a:t>EXPLORE THE DATA</a:t>
            </a:r>
          </a:p>
        </p:txBody>
      </p:sp>
      <p:graphicFrame>
        <p:nvGraphicFramePr>
          <p:cNvPr id="4" name="Content Placeholder 3">
            <a:extLst>
              <a:ext uri="{FF2B5EF4-FFF2-40B4-BE49-F238E27FC236}">
                <a16:creationId xmlns:a16="http://schemas.microsoft.com/office/drawing/2014/main" id="{940291BA-4D16-453E-BA55-D05FCF1AE669}"/>
              </a:ext>
            </a:extLst>
          </p:cNvPr>
          <p:cNvGraphicFramePr>
            <a:graphicFrameLocks noGrp="1"/>
          </p:cNvGraphicFramePr>
          <p:nvPr>
            <p:ph idx="1"/>
            <p:extLst>
              <p:ext uri="{D42A27DB-BD31-4B8C-83A1-F6EECF244321}">
                <p14:modId xmlns:p14="http://schemas.microsoft.com/office/powerpoint/2010/main" val="3284863583"/>
              </p:ext>
            </p:extLst>
          </p:nvPr>
        </p:nvGraphicFramePr>
        <p:xfrm>
          <a:off x="-18661" y="1091682"/>
          <a:ext cx="12279085" cy="6106770"/>
        </p:xfrm>
        <a:graphic>
          <a:graphicData uri="http://schemas.openxmlformats.org/drawingml/2006/table">
            <a:tbl>
              <a:tblPr firstRow="1" firstCol="1" bandRow="1"/>
              <a:tblGrid>
                <a:gridCol w="12279085">
                  <a:extLst>
                    <a:ext uri="{9D8B030D-6E8A-4147-A177-3AD203B41FA5}">
                      <a16:colId xmlns:a16="http://schemas.microsoft.com/office/drawing/2014/main" val="663923566"/>
                    </a:ext>
                  </a:extLst>
                </a:gridCol>
              </a:tblGrid>
              <a:tr h="4231246">
                <a:tc>
                  <a:txBody>
                    <a:bodyPr/>
                    <a:lstStyle/>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8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8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8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The following result using code from R programming: glimpse(data)</a:t>
                      </a: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8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8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8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Observations: 39</a:t>
                      </a:r>
                      <a:endParaRPr lang="en-US" sz="1200" dirty="0">
                        <a:effectLst/>
                        <a:latin typeface="Times New Roman" panose="02020603050405020304" pitchFamily="18" charset="0"/>
                        <a:ea typeface="Times New Roman" panose="02020603050405020304" pitchFamily="18" charset="0"/>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Variables: 22</a:t>
                      </a:r>
                      <a:endParaRPr lang="en-US" sz="1200" dirty="0">
                        <a:effectLst/>
                        <a:latin typeface="Times New Roman" panose="02020603050405020304" pitchFamily="18" charset="0"/>
                        <a:ea typeface="Times New Roman" panose="02020603050405020304" pitchFamily="18" charset="0"/>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Dataflow                                                    </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&lt;</a:t>
                      </a:r>
                      <a:r>
                        <a:rPr lang="en-US" sz="1200" i="1"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fct</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&gt;</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Cross-sector Indicators, Cross-sector Indicators, Cross-sect...</a:t>
                      </a:r>
                      <a:endParaRPr lang="en-US" sz="1200" dirty="0">
                        <a:effectLst/>
                        <a:latin typeface="Times New Roman" panose="02020603050405020304" pitchFamily="18" charset="0"/>
                        <a:ea typeface="Times New Roman" panose="02020603050405020304" pitchFamily="18" charset="0"/>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Geographic.Area</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&lt;</a:t>
                      </a:r>
                      <a:r>
                        <a:rPr lang="en-US" sz="1200" i="1"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fct</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&gt;</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CÃ´te</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d'Ivoire, Egypt, Ethiopia, Guinea, Iraq, Mali, Maurita...</a:t>
                      </a:r>
                      <a:endParaRPr lang="en-US" sz="1200" dirty="0">
                        <a:effectLst/>
                        <a:latin typeface="Times New Roman" panose="02020603050405020304" pitchFamily="18" charset="0"/>
                        <a:ea typeface="Times New Roman" panose="02020603050405020304" pitchFamily="18" charset="0"/>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Indicator                                                   </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&lt;</a:t>
                      </a:r>
                      <a:r>
                        <a:rPr lang="en-US" sz="1200" i="1"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fct</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&gt;</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Percentage of girls (aged 0-14 years) who have undergone fem...</a:t>
                      </a:r>
                      <a:endParaRPr lang="en-US" sz="1200" dirty="0">
                        <a:effectLst/>
                        <a:latin typeface="Times New Roman" panose="02020603050405020304" pitchFamily="18" charset="0"/>
                        <a:ea typeface="Times New Roman" panose="02020603050405020304" pitchFamily="18" charset="0"/>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Sex                                                         </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&lt;</a:t>
                      </a:r>
                      <a:r>
                        <a:rPr lang="en-US" sz="1200" i="1"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fct</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&gt;</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Total, Total, Total, Total, Total, Total, Total, Total, </a:t>
                      </a:r>
                      <a:r>
                        <a:rPr lang="en-US" sz="1200"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Tota</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a:t>
                      </a:r>
                      <a:endParaRPr lang="en-US" sz="1200" dirty="0">
                        <a:effectLst/>
                        <a:latin typeface="Times New Roman" panose="02020603050405020304" pitchFamily="18" charset="0"/>
                        <a:ea typeface="Times New Roman" panose="02020603050405020304" pitchFamily="18" charset="0"/>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Time.Period                                                 </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&lt;int&gt;</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2016, 2015, 2016, 2016, 2018, 2015, 2015, 2017, 2017, 2017, ...</a:t>
                      </a:r>
                      <a:endParaRPr lang="en-US" sz="1200" dirty="0">
                        <a:effectLst/>
                        <a:latin typeface="Times New Roman" panose="02020603050405020304" pitchFamily="18" charset="0"/>
                        <a:ea typeface="Times New Roman" panose="02020603050405020304" pitchFamily="18" charset="0"/>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Observation.Value</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&lt;</a:t>
                      </a:r>
                      <a:r>
                        <a:rPr lang="en-US" sz="1200" i="1"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dbl</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&gt;</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10.1, 14.1, 15.7, 45.1, 0.5, 73.2, 51.4, 12.7, 13.9, 8.4, 0....</a:t>
                      </a:r>
                      <a:endParaRPr lang="en-US" sz="1200" dirty="0">
                        <a:effectLst/>
                        <a:latin typeface="Times New Roman" panose="02020603050405020304" pitchFamily="18" charset="0"/>
                        <a:ea typeface="Times New Roman" panose="02020603050405020304" pitchFamily="18" charset="0"/>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Unit.Multiplier                                             </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&lt;</a:t>
                      </a:r>
                      <a:r>
                        <a:rPr lang="en-US" sz="1200" i="1"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lgl</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&gt;</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NA, NA, NA, NA, NA, NA, NA, NA, NA, NA, NA, NA, NA, NA, NA, ...</a:t>
                      </a:r>
                      <a:endParaRPr lang="en-US" sz="1200" dirty="0">
                        <a:effectLst/>
                        <a:latin typeface="Times New Roman" panose="02020603050405020304" pitchFamily="18" charset="0"/>
                        <a:ea typeface="Times New Roman" panose="02020603050405020304" pitchFamily="18" charset="0"/>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Unit.of.Measure</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&lt;</a:t>
                      </a:r>
                      <a:r>
                        <a:rPr lang="en-US" sz="1200" i="1"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fct</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&gt;</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 %, %, %, %, %, %, %, %, %, %, %, %, %, %, %, %, %, %, %, ...</a:t>
                      </a:r>
                      <a:endParaRPr lang="en-US" sz="1200" dirty="0">
                        <a:effectLst/>
                        <a:latin typeface="Times New Roman" panose="02020603050405020304" pitchFamily="18" charset="0"/>
                        <a:ea typeface="Times New Roman" panose="02020603050405020304" pitchFamily="18" charset="0"/>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Observation.Status                                          </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&lt;</a:t>
                      </a:r>
                      <a:r>
                        <a:rPr lang="en-US" sz="1200" i="1"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fct</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&gt;</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Reanalysed</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Reported, Reported, </a:t>
                      </a:r>
                      <a:r>
                        <a:rPr lang="en-US" sz="1200"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Reanalysed</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Reported, </a:t>
                      </a:r>
                      <a:r>
                        <a:rPr lang="en-US" sz="1200"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Reanal</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a:t>
                      </a:r>
                      <a:endParaRPr lang="en-US" sz="1200" dirty="0">
                        <a:effectLst/>
                        <a:latin typeface="Times New Roman" panose="02020603050405020304" pitchFamily="18" charset="0"/>
                        <a:ea typeface="Times New Roman" panose="02020603050405020304" pitchFamily="18" charset="0"/>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Observation.Confidentaility</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&lt;</a:t>
                      </a:r>
                      <a:r>
                        <a:rPr lang="en-US" sz="1200" i="1"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fct</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&gt;</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Free, Free, Free, Free, Free, Free, Free, Free, Free, Free, ...</a:t>
                      </a:r>
                      <a:endParaRPr lang="en-US" sz="1200" dirty="0">
                        <a:effectLst/>
                        <a:latin typeface="Times New Roman" panose="02020603050405020304" pitchFamily="18" charset="0"/>
                        <a:ea typeface="Times New Roman" panose="02020603050405020304" pitchFamily="18" charset="0"/>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Lower.Bound</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&lt;</a:t>
                      </a:r>
                      <a:r>
                        <a:rPr lang="en-US" sz="1200" i="1"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lgl</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&gt;</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NA, NA, NA, NA, NA, NA, NA, NA, NA, NA, NA, NA, NA, NA, NA, ...</a:t>
                      </a:r>
                      <a:endParaRPr lang="en-US" sz="1200" dirty="0">
                        <a:effectLst/>
                        <a:latin typeface="Times New Roman" panose="02020603050405020304" pitchFamily="18" charset="0"/>
                        <a:ea typeface="Times New Roman" panose="02020603050405020304" pitchFamily="18" charset="0"/>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Upper.Bound</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&lt;</a:t>
                      </a:r>
                      <a:r>
                        <a:rPr lang="en-US" sz="1200" i="1"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lgl</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&gt;</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NA, NA, NA, NA, NA, NA, NA, NA, NA, NA, NA, NA, NA, NA, NA, ...</a:t>
                      </a:r>
                      <a:endParaRPr lang="en-US" sz="1200" dirty="0">
                        <a:effectLst/>
                        <a:latin typeface="Times New Roman" panose="02020603050405020304" pitchFamily="18" charset="0"/>
                        <a:ea typeface="Times New Roman" panose="02020603050405020304" pitchFamily="18" charset="0"/>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Weighted.Sample.Size</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&lt;</a:t>
                      </a:r>
                      <a:r>
                        <a:rPr lang="en-US" sz="1200" i="1"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lgl</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&gt;</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NA, NA, NA, NA, NA, NA, NA, NA, NA, NA, NA, NA, NA, NA, NA, ...</a:t>
                      </a:r>
                      <a:endParaRPr lang="en-US" sz="1200" dirty="0">
                        <a:effectLst/>
                        <a:latin typeface="Times New Roman" panose="02020603050405020304" pitchFamily="18" charset="0"/>
                        <a:ea typeface="Times New Roman" panose="02020603050405020304" pitchFamily="18" charset="0"/>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Observation.Footnote</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&lt;</a:t>
                      </a:r>
                      <a:r>
                        <a:rPr lang="en-US" sz="1200" i="1"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fct</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&gt;</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"Due to an error in the syntax used for the final report, re...</a:t>
                      </a:r>
                      <a:endParaRPr lang="en-US" sz="1200" dirty="0">
                        <a:effectLst/>
                        <a:latin typeface="Times New Roman" panose="02020603050405020304" pitchFamily="18" charset="0"/>
                        <a:ea typeface="Times New Roman" panose="02020603050405020304" pitchFamily="18" charset="0"/>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Series.Footnote</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&lt;</a:t>
                      </a:r>
                      <a:r>
                        <a:rPr lang="en-US" sz="1200" i="1"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lgl</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&gt;</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NA, NA, NA, NA, NA, NA, NA, NA, NA, NA, NA, NA, NA, NA, NA, ...</a:t>
                      </a:r>
                      <a:endParaRPr lang="en-US" sz="1200" dirty="0">
                        <a:effectLst/>
                        <a:latin typeface="Times New Roman" panose="02020603050405020304" pitchFamily="18" charset="0"/>
                        <a:ea typeface="Times New Roman" panose="02020603050405020304" pitchFamily="18" charset="0"/>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Data.Source</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&lt;</a:t>
                      </a:r>
                      <a:r>
                        <a:rPr lang="en-US" sz="1200" i="1"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fct</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&gt;</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MICS 2016, Health Issues Survey (DHS) 2015, DHS 2016, MICS 2...</a:t>
                      </a:r>
                      <a:endParaRPr lang="en-US" sz="1200" dirty="0">
                        <a:effectLst/>
                        <a:latin typeface="Times New Roman" panose="02020603050405020304" pitchFamily="18" charset="0"/>
                        <a:ea typeface="Times New Roman" panose="02020603050405020304" pitchFamily="18" charset="0"/>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Citation.of.or.link.to.the.data.source</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&lt;</a:t>
                      </a:r>
                      <a:r>
                        <a:rPr lang="en-US" sz="1200" i="1"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lgl</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&gt;</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NA, NA, NA, NA, NA, NA, NA, NA, NA, NA, NA, NA, NA, NA, NA, ...</a:t>
                      </a:r>
                      <a:endParaRPr lang="en-US" sz="1200" dirty="0">
                        <a:effectLst/>
                        <a:latin typeface="Times New Roman" panose="02020603050405020304" pitchFamily="18" charset="0"/>
                        <a:ea typeface="Times New Roman" panose="02020603050405020304" pitchFamily="18" charset="0"/>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Custodian                                                   </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&lt;</a:t>
                      </a:r>
                      <a:r>
                        <a:rPr lang="en-US" sz="1200" i="1"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lgl</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&gt;</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NA, NA, NA, NA, NA, NA, NA, NA, NA, NA, NA, NA, NA, NA, NA, ...</a:t>
                      </a:r>
                      <a:endParaRPr lang="en-US" sz="1200" dirty="0">
                        <a:effectLst/>
                        <a:latin typeface="Times New Roman" panose="02020603050405020304" pitchFamily="18" charset="0"/>
                        <a:ea typeface="Times New Roman" panose="02020603050405020304" pitchFamily="18" charset="0"/>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Time.period.activity.related.to.when.the.data.are.collected</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&lt;</a:t>
                      </a:r>
                      <a:r>
                        <a:rPr lang="en-US" sz="1200" i="1"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fct</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&gt;</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End of fieldwork, End of fieldwork, End of fieldwork, End of...</a:t>
                      </a:r>
                      <a:endParaRPr lang="en-US" sz="1200" dirty="0">
                        <a:effectLst/>
                        <a:latin typeface="Times New Roman" panose="02020603050405020304" pitchFamily="18" charset="0"/>
                        <a:ea typeface="Times New Roman" panose="02020603050405020304" pitchFamily="18" charset="0"/>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Reference.Period</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&lt;</a:t>
                      </a:r>
                      <a:r>
                        <a:rPr lang="en-US" sz="1200" i="1"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lgl</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&gt;</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NA, NA, NA, NA, NA, NA, NA, NA, NA, NA, NA, NA, NA, NA, NA, ...</a:t>
                      </a:r>
                      <a:endParaRPr lang="en-US" sz="1200" dirty="0">
                        <a:effectLst/>
                        <a:latin typeface="Times New Roman" panose="02020603050405020304" pitchFamily="18" charset="0"/>
                        <a:ea typeface="Times New Roman" panose="02020603050405020304" pitchFamily="18" charset="0"/>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The.period.of.time.for.which.data.are.provided</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&lt;</a:t>
                      </a:r>
                      <a:r>
                        <a:rPr lang="en-US" sz="1200" i="1"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fct</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&gt;</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2016, 2015, 2016, 2016, 2018, 2015, 2015, 2016-17, 2017, 201...</a:t>
                      </a:r>
                      <a:endParaRPr lang="en-US" sz="1200" dirty="0">
                        <a:effectLst/>
                        <a:latin typeface="Times New Roman" panose="02020603050405020304" pitchFamily="18" charset="0"/>
                        <a:ea typeface="Times New Roman" panose="02020603050405020304" pitchFamily="18" charset="0"/>
                      </a:endParaRPr>
                    </a:p>
                    <a:p>
                      <a:pPr marL="0" marR="0" latinLnBrk="1">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Current.Age</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&lt;</a:t>
                      </a:r>
                      <a:r>
                        <a:rPr lang="en-US" sz="1200" i="1" dirty="0" err="1">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fct</a:t>
                      </a:r>
                      <a:r>
                        <a:rPr lang="en-US" sz="1200" i="1"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&gt;</a:t>
                      </a:r>
                      <a:r>
                        <a:rPr lang="en-US" sz="1200" dirty="0">
                          <a:solidFill>
                            <a:srgbClr val="000000"/>
                          </a:solidFill>
                          <a:effectLst/>
                          <a:latin typeface="Lucida Console" panose="020B0609040504020204" pitchFamily="49" charset="0"/>
                          <a:ea typeface="Times New Roman" panose="02020603050405020304" pitchFamily="18" charset="0"/>
                          <a:cs typeface="Courier New" panose="02070309020205020404" pitchFamily="49" charset="0"/>
                        </a:rPr>
                        <a:t> Under 15 years old, Under 15 years old, Under 15 years old, ...</a:t>
                      </a:r>
                      <a:endParaRPr lang="en-US" sz="1200" dirty="0">
                        <a:effectLst/>
                        <a:latin typeface="Times New Roman" panose="02020603050405020304" pitchFamily="18" charset="0"/>
                        <a:ea typeface="Times New Roman" panose="02020603050405020304" pitchFamily="18" charset="0"/>
                      </a:endParaRPr>
                    </a:p>
                  </a:txBody>
                  <a:tcPr marL="43851" marR="0" marT="0" marB="58468">
                    <a:lnL>
                      <a:noFill/>
                    </a:lnL>
                    <a:lnR>
                      <a:noFill/>
                    </a:lnR>
                    <a:lnT>
                      <a:noFill/>
                    </a:lnT>
                    <a:lnB>
                      <a:noFill/>
                    </a:lnB>
                    <a:solidFill>
                      <a:srgbClr val="FFFFFF"/>
                    </a:solidFill>
                  </a:tcPr>
                </a:tc>
                <a:extLst>
                  <a:ext uri="{0D108BD9-81ED-4DB2-BD59-A6C34878D82A}">
                    <a16:rowId xmlns:a16="http://schemas.microsoft.com/office/drawing/2014/main" val="3383579531"/>
                  </a:ext>
                </a:extLst>
              </a:tr>
              <a:tr h="236379">
                <a:tc>
                  <a:txBody>
                    <a:bodyPr/>
                    <a:lstStyle/>
                    <a:p>
                      <a:endParaRPr lang="en-US" sz="800" dirty="0">
                        <a:effectLst/>
                        <a:latin typeface="Times New Roman" panose="02020603050405020304" pitchFamily="18" charset="0"/>
                      </a:endParaRPr>
                    </a:p>
                  </a:txBody>
                  <a:tcPr marL="43851" marR="0" marT="0" marB="58468">
                    <a:lnL>
                      <a:noFill/>
                    </a:lnL>
                    <a:lnR>
                      <a:noFill/>
                    </a:lnR>
                    <a:lnT>
                      <a:noFill/>
                    </a:lnT>
                    <a:lnB>
                      <a:noFill/>
                    </a:lnB>
                    <a:solidFill>
                      <a:srgbClr val="FFFFFF"/>
                    </a:solidFill>
                  </a:tcPr>
                </a:tc>
                <a:extLst>
                  <a:ext uri="{0D108BD9-81ED-4DB2-BD59-A6C34878D82A}">
                    <a16:rowId xmlns:a16="http://schemas.microsoft.com/office/drawing/2014/main" val="2782556134"/>
                  </a:ext>
                </a:extLst>
              </a:tr>
              <a:tr h="337903">
                <a:tc>
                  <a:txBody>
                    <a:bodyPr/>
                    <a:lstStyle/>
                    <a:p>
                      <a:pPr marL="0" marR="0">
                        <a:spcBef>
                          <a:spcPts val="0"/>
                        </a:spcBef>
                        <a:spcAft>
                          <a:spcPts val="0"/>
                        </a:spcAft>
                      </a:pPr>
                      <a:r>
                        <a:rPr lang="en-US" sz="1000" dirty="0">
                          <a:effectLst/>
                          <a:latin typeface="Times New Roman" panose="02020603050405020304" pitchFamily="18" charset="0"/>
                          <a:ea typeface="Times New Roman" panose="02020603050405020304" pitchFamily="18" charset="0"/>
                        </a:rPr>
                        <a:t>Note : Time Period</a:t>
                      </a:r>
                      <a:r>
                        <a:rPr lang="en-US" sz="1200" dirty="0">
                          <a:effectLst/>
                          <a:latin typeface="Times New Roman" panose="02020603050405020304" pitchFamily="18" charset="0"/>
                          <a:ea typeface="Times New Roman" panose="02020603050405020304" pitchFamily="18" charset="0"/>
                        </a:rPr>
                        <a:t> is integer, and observation value is  double</a:t>
                      </a:r>
                    </a:p>
                  </a:txBody>
                  <a:tcPr marL="57150" marR="0" marT="0" marB="76200">
                    <a:lnL>
                      <a:noFill/>
                    </a:lnL>
                    <a:lnR>
                      <a:noFill/>
                    </a:lnR>
                    <a:lnT>
                      <a:noFill/>
                    </a:lnT>
                    <a:lnB>
                      <a:noFill/>
                    </a:lnB>
                    <a:solidFill>
                      <a:srgbClr val="FFFFFF"/>
                    </a:solidFill>
                  </a:tcPr>
                </a:tc>
                <a:extLst>
                  <a:ext uri="{0D108BD9-81ED-4DB2-BD59-A6C34878D82A}">
                    <a16:rowId xmlns:a16="http://schemas.microsoft.com/office/drawing/2014/main" val="2645605275"/>
                  </a:ext>
                </a:extLst>
              </a:tr>
              <a:tr h="170500">
                <a:tc>
                  <a:txBody>
                    <a:bodyPr/>
                    <a:lstStyle/>
                    <a:p>
                      <a:pPr marL="0" marR="0">
                        <a:spcBef>
                          <a:spcPts val="0"/>
                        </a:spcBef>
                        <a:spcAft>
                          <a:spcPts val="0"/>
                        </a:spcAft>
                      </a:pPr>
                      <a:r>
                        <a:rPr lang="en-US" sz="900" dirty="0">
                          <a:solidFill>
                            <a:srgbClr val="0000FF"/>
                          </a:solidFill>
                          <a:effectLst/>
                          <a:latin typeface="Lucida Console" panose="020B0609040504020204" pitchFamily="49" charset="0"/>
                          <a:ea typeface="Times New Roman" panose="02020603050405020304" pitchFamily="18" charset="0"/>
                        </a:rPr>
                        <a:t>&gt; </a:t>
                      </a:r>
                      <a:endParaRPr lang="en-US" sz="900" dirty="0">
                        <a:effectLst/>
                        <a:latin typeface="Times New Roman" panose="02020603050405020304" pitchFamily="18" charset="0"/>
                        <a:ea typeface="Times New Roman" panose="02020603050405020304" pitchFamily="18" charset="0"/>
                      </a:endParaRP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2485399572"/>
                  </a:ext>
                </a:extLst>
              </a:tr>
            </a:tbl>
          </a:graphicData>
        </a:graphic>
      </p:graphicFrame>
    </p:spTree>
    <p:extLst>
      <p:ext uri="{BB962C8B-B14F-4D97-AF65-F5344CB8AC3E}">
        <p14:creationId xmlns:p14="http://schemas.microsoft.com/office/powerpoint/2010/main" val="16880733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153</TotalTime>
  <Words>1974</Words>
  <Application>Microsoft Office PowerPoint</Application>
  <PresentationFormat>Widescreen</PresentationFormat>
  <Paragraphs>293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Gill Sans MT</vt:lpstr>
      <vt:lpstr>Lucida Console</vt:lpstr>
      <vt:lpstr>Times New Roman</vt:lpstr>
      <vt:lpstr>Gallery</vt:lpstr>
      <vt:lpstr>Exploratory Data Analysis  Soukhna Wade</vt:lpstr>
      <vt:lpstr>Introduction</vt:lpstr>
      <vt:lpstr>Main Topic  FGM</vt:lpstr>
      <vt:lpstr>What is FGM ? And what are the four types FGM?</vt:lpstr>
      <vt:lpstr>Questions</vt:lpstr>
      <vt:lpstr>Where is found Dataset?</vt:lpstr>
      <vt:lpstr> Importing dataset using Jupyter Notebook   </vt:lpstr>
      <vt:lpstr> Get a list of column in the dataset   </vt:lpstr>
      <vt:lpstr>EXPLORE THE DATA</vt:lpstr>
      <vt:lpstr> Identify five variables  out of twenty two variables</vt:lpstr>
      <vt:lpstr>Columns</vt:lpstr>
      <vt:lpstr>Cleaning dataset</vt:lpstr>
      <vt:lpstr>Data Correlation</vt:lpstr>
      <vt:lpstr>Using R Programing   library(Hmisc) data.rcorr = rcorr(as.matrix(data$Observation.Value, data$Time.Period))</vt:lpstr>
      <vt:lpstr>Pearson correlation</vt:lpstr>
      <vt:lpstr>Regression Analysis</vt:lpstr>
      <vt:lpstr>Predicting model using R</vt:lpstr>
      <vt:lpstr>Histogram</vt:lpstr>
      <vt:lpstr>Histogram</vt:lpstr>
      <vt:lpstr>Scatter plot using R</vt:lpstr>
      <vt:lpstr>Scatter plot </vt:lpstr>
      <vt:lpstr>Explore  Statistic : Eda using linear model </vt:lpstr>
      <vt:lpstr>Hypothesis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Soukhna Wade</dc:title>
  <dc:creator>Soukhna Wade</dc:creator>
  <cp:lastModifiedBy>Soukhna Wade</cp:lastModifiedBy>
  <cp:revision>9</cp:revision>
  <dcterms:created xsi:type="dcterms:W3CDTF">2020-03-01T22:26:28Z</dcterms:created>
  <dcterms:modified xsi:type="dcterms:W3CDTF">2020-03-02T01:00:33Z</dcterms:modified>
</cp:coreProperties>
</file>