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6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4" autoAdjust="0"/>
  </p:normalViewPr>
  <p:slideViewPr>
    <p:cSldViewPr snapToGrid="0" showGuides="1">
      <p:cViewPr varScale="1">
        <p:scale>
          <a:sx n="78" d="100"/>
          <a:sy n="78" d="100"/>
        </p:scale>
        <p:origin x="82" y="58"/>
      </p:cViewPr>
      <p:guideLst>
        <p:guide orient="horz" pos="14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Five Airlines</a:t>
            </a:r>
            <a:r>
              <a:rPr lang="en-US" baseline="0" dirty="0"/>
              <a:t> with most fatalities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9626079348777E-2"/>
          <c:y val="2.132079833835018E-2"/>
          <c:w val="0.94348006770892767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fatalities_85_99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China Airlines</c:v>
                </c:pt>
                <c:pt idx="1">
                  <c:v>Malaysia Airlines</c:v>
                </c:pt>
                <c:pt idx="2">
                  <c:v>Japan Airlines</c:v>
                </c:pt>
                <c:pt idx="3">
                  <c:v>American*</c:v>
                </c:pt>
                <c:pt idx="4">
                  <c:v>Air India*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535</c:v>
                </c:pt>
                <c:pt idx="1">
                  <c:v>34</c:v>
                </c:pt>
                <c:pt idx="2">
                  <c:v>520</c:v>
                </c:pt>
                <c:pt idx="3">
                  <c:v>101</c:v>
                </c:pt>
                <c:pt idx="4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4-40F6-A1D1-987D881E97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fatalities_00_14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China Airlines</c:v>
                </c:pt>
                <c:pt idx="1">
                  <c:v>Malaysia Airlines</c:v>
                </c:pt>
                <c:pt idx="2">
                  <c:v>Japan Airlines</c:v>
                </c:pt>
                <c:pt idx="3">
                  <c:v>American*</c:v>
                </c:pt>
                <c:pt idx="4">
                  <c:v>Air India*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225</c:v>
                </c:pt>
                <c:pt idx="1">
                  <c:v>537</c:v>
                </c:pt>
                <c:pt idx="2">
                  <c:v>0</c:v>
                </c:pt>
                <c:pt idx="3">
                  <c:v>416</c:v>
                </c:pt>
                <c:pt idx="4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D4-40F6-A1D1-987D881E9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4105471"/>
        <c:axId val="725894815"/>
      </c:barChart>
      <c:catAx>
        <c:axId val="68410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894815"/>
        <c:crosses val="autoZero"/>
        <c:auto val="1"/>
        <c:lblAlgn val="ctr"/>
        <c:lblOffset val="100"/>
        <c:noMultiLvlLbl val="0"/>
      </c:catAx>
      <c:valAx>
        <c:axId val="72589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10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Five Airlines</a:t>
            </a:r>
            <a:r>
              <a:rPr lang="en-US" baseline="0" dirty="0"/>
              <a:t> with most Incidents &amp; Fatal Accidents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9626079348777E-2"/>
          <c:y val="2.132079833835018E-2"/>
          <c:w val="0.94348006770892767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incidents_85_99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Aeroflot*</c:v>
                </c:pt>
                <c:pt idx="1">
                  <c:v>Delta / Northwest*</c:v>
                </c:pt>
                <c:pt idx="2">
                  <c:v>American*</c:v>
                </c:pt>
                <c:pt idx="3">
                  <c:v>United / Continental*</c:v>
                </c:pt>
                <c:pt idx="4">
                  <c:v>Ethiopian Airlines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</c:v>
                </c:pt>
                <c:pt idx="1">
                  <c:v>24</c:v>
                </c:pt>
                <c:pt idx="2">
                  <c:v>21</c:v>
                </c:pt>
                <c:pt idx="3">
                  <c:v>19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4-40F6-A1D1-987D881E97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fatal_accidents_85_99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Aeroflot*</c:v>
                </c:pt>
                <c:pt idx="1">
                  <c:v>Delta / Northwest*</c:v>
                </c:pt>
                <c:pt idx="2">
                  <c:v>American*</c:v>
                </c:pt>
                <c:pt idx="3">
                  <c:v>United / Continental*</c:v>
                </c:pt>
                <c:pt idx="4">
                  <c:v>Ethiopian Airlines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5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D4-40F6-A1D1-987D881E97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incidents_00_14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Aeroflot*</c:v>
                </c:pt>
                <c:pt idx="1">
                  <c:v>Delta / Northwest*</c:v>
                </c:pt>
                <c:pt idx="2">
                  <c:v>American*</c:v>
                </c:pt>
                <c:pt idx="3">
                  <c:v>United / Continental*</c:v>
                </c:pt>
                <c:pt idx="4">
                  <c:v>Ethiopian Airlines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24</c:v>
                </c:pt>
                <c:pt idx="2">
                  <c:v>17</c:v>
                </c:pt>
                <c:pt idx="3">
                  <c:v>14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5-415B-AC88-4AFEDCED80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fatal_accidents_00_14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Aeroflot*</c:v>
                </c:pt>
                <c:pt idx="1">
                  <c:v>Delta / Northwest*</c:v>
                </c:pt>
                <c:pt idx="2">
                  <c:v>American*</c:v>
                </c:pt>
                <c:pt idx="3">
                  <c:v>United / Continental*</c:v>
                </c:pt>
                <c:pt idx="4">
                  <c:v>Ethiopian Airlines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5-415B-AC88-4AFEDCED8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4105471"/>
        <c:axId val="725894815"/>
      </c:barChart>
      <c:catAx>
        <c:axId val="68410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894815"/>
        <c:crosses val="autoZero"/>
        <c:auto val="1"/>
        <c:lblAlgn val="ctr"/>
        <c:lblOffset val="100"/>
        <c:noMultiLvlLbl val="0"/>
      </c:catAx>
      <c:valAx>
        <c:axId val="72589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10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D3D61-142E-4A4D-A18B-C8C66E74979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3338-5AB5-4545-B8C5-BB9EBCBD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3338-5AB5-4545-B8C5-BB9EBCBDD3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2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226-986F-4740-A86A-4CCCCC1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D12A6-2161-405A-8AF6-C6E3534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6C0D-D623-4FD3-8A65-91022AEF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C9CB-7D5F-4A1F-AB10-7598E880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BBA7-631E-4319-BCE8-8F0D0785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BD8D-6AF8-4359-805D-C6D1D26C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F3BB9-1D7B-4DC1-B1DC-97150834F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4C51-9660-48A9-9D4F-C3E2880C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7D43-1354-4B7F-B3B6-0DFCC0C3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8E4F-A103-460B-9411-C62F2A06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258CA-B47F-4CBA-ADD1-F17976281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FE8A-F739-4B63-8D98-3DE508CE4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5D39-9BEF-4637-8C48-209A6613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3673-9780-4962-A647-5F8D987C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3857-446B-4CF4-A1A5-023ED30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100-C50F-4DD7-BD21-B0EBBDEF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8C15-6F4D-4165-B420-62613702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BF16-C758-450C-B8FF-EADA8691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5966-7417-4CC7-AEB0-0004FE4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03D9-DDBD-4D55-A00C-7726A0BC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AA28-9A67-49C9-99FE-76387FDD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0EAF-F73E-40B2-B17A-9D87A26F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D8FD-D294-424E-B922-4AB4559F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5CDE-D88D-40EE-B28B-FE9B2AC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C22D-5A3C-4EFD-BE26-DDEDDB1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099-A267-452B-B221-7A009510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AEA3-0C47-41F1-99B6-F9AD30A1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6B253-9D70-4E7C-AEE7-BEBC609E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826E-0F4F-42F5-B311-53B66412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7021-AAFC-4F73-B187-54CD63EC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B295-F157-4CBC-88C5-C517ECE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24E4-DB6E-4BB0-B1E8-3F0E0C74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DE99-5F7B-4E6C-A466-F8616E9E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759B3-04A7-4158-8921-48A2F284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D27B4-6408-47A9-AE0E-ABFDCE584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281D6-0B3C-4866-84D1-8D35A0B59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BFAA1-3235-4170-8695-96B22924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B8FCC-CAC7-4E9D-B931-A1C4D7F3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4FAD7-1183-46CD-B525-5A377659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EB7D-4FA1-47D5-9D05-41469111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42A5-BC4A-4ABF-9412-07A876D7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73C8E-DC7E-4B81-8635-61CB039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E8668-0531-48D3-A7C4-73B207B0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B33E8-3058-43D2-A1B8-8E3F3647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5D9F2-DF6E-4008-ACD5-B967C522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AF67-331C-4772-ADC5-39165D8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39CD-DB2F-471C-AA80-715B0B0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159C-721F-4FBF-8F7E-B53E828F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74561-4FDC-41C3-AE89-7021B93B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0A6D-23B1-45E7-AF07-F4CA17BA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4A51A-2F5A-4BC1-83F2-D509B2A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63C41-CBAB-4CA3-923D-52E1F8E2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54D-F92F-4827-B46E-DBF66D5B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0CB4-4503-4DC0-B006-28C5A731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E009-4126-42CC-9864-6116A5AB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21B7F-EFFF-4CDF-92E6-5D479983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FC5F2-D4D8-4420-9599-140A6A60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C1E6-D9EC-4B2E-8EBB-A9C0114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D388-CF2E-4622-A6EC-4A09E374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1FBA-3350-4E52-9AE6-7B243526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93DE-4222-4133-95C3-C71B31D67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E198-2A05-442A-8133-C3838894B8F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A12B-1D19-4FDE-BA94-3C7247182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D25A-3A89-44CA-A235-DA052BBA9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28EA-7D74-4266-9958-C63492695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ivethirtyeight/data/tree/master/airline-safe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C273B-D115-4B03-AFE5-2263AE570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43" y="1055097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</a:rPr>
              <a:t>Executive Summary</a:t>
            </a:r>
            <a:br>
              <a:rPr lang="en-US" sz="6600" dirty="0">
                <a:solidFill>
                  <a:srgbClr val="000000"/>
                </a:solidFill>
              </a:rPr>
            </a:br>
            <a:br>
              <a:rPr lang="en-US" sz="6600" dirty="0">
                <a:solidFill>
                  <a:srgbClr val="000000"/>
                </a:solidFill>
              </a:rPr>
            </a:br>
            <a:r>
              <a:rPr lang="en-US" sz="1300" u="sng" dirty="0">
                <a:hlinkClick r:id="rId4"/>
              </a:rPr>
              <a:t>Airline Safety</a:t>
            </a:r>
            <a:r>
              <a:rPr lang="en-US" sz="1300" dirty="0"/>
              <a:t>, Aviation Safety Network</a:t>
            </a:r>
            <a:br>
              <a:rPr lang="en-US" sz="1300" dirty="0"/>
            </a:b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4D180-8CE4-43FA-967D-D0695827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By Soukhna Wade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DSC640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25639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87948-0AE0-460E-BD17-75AE85EF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marL="0" marR="0" algn="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Initial Airline Dataset: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360A9-3BDD-4555-8FB8-245B60093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1985-1999 and 2000-2014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0A2AB2-8728-4EAD-AF45-1481495E8D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0050" y="640080"/>
            <a:ext cx="3541790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57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98F67-CBF9-4363-89EC-BCD6112E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1" r="3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B0B1A-7E8F-4EE6-83F8-E48B33BD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Graph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30450-C20D-4264-AA70-0E9D14423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8D6DF-DDD8-4CC6-B51C-F28FE299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Fatalities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1D65-15EB-4E3E-B48A-B097F329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The first five airlines with higher fatalities are China Airlines, Malaysia Airlines, Japan Airlines, America Airlines, and Air India. </a:t>
            </a:r>
          </a:p>
        </p:txBody>
      </p:sp>
    </p:spTree>
    <p:extLst>
      <p:ext uri="{BB962C8B-B14F-4D97-AF65-F5344CB8AC3E}">
        <p14:creationId xmlns:p14="http://schemas.microsoft.com/office/powerpoint/2010/main" val="23102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F1B6B-B93E-47E3-81A6-0CA88AB2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Fatalities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858CD5-FB67-4E28-A5B4-8903DC37F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169630"/>
              </p:ext>
            </p:extLst>
          </p:nvPr>
        </p:nvGraphicFramePr>
        <p:xfrm>
          <a:off x="701675" y="4903788"/>
          <a:ext cx="6454771" cy="12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1">
                  <a:extLst>
                    <a:ext uri="{9D8B030D-6E8A-4147-A177-3AD203B41FA5}">
                      <a16:colId xmlns:a16="http://schemas.microsoft.com/office/drawing/2014/main" val="2333938242"/>
                    </a:ext>
                  </a:extLst>
                </a:gridCol>
                <a:gridCol w="877779">
                  <a:extLst>
                    <a:ext uri="{9D8B030D-6E8A-4147-A177-3AD203B41FA5}">
                      <a16:colId xmlns:a16="http://schemas.microsoft.com/office/drawing/2014/main" val="1105316583"/>
                    </a:ext>
                  </a:extLst>
                </a:gridCol>
                <a:gridCol w="1212082">
                  <a:extLst>
                    <a:ext uri="{9D8B030D-6E8A-4147-A177-3AD203B41FA5}">
                      <a16:colId xmlns:a16="http://schemas.microsoft.com/office/drawing/2014/main" val="3037988090"/>
                    </a:ext>
                  </a:extLst>
                </a:gridCol>
                <a:gridCol w="847384">
                  <a:extLst>
                    <a:ext uri="{9D8B030D-6E8A-4147-A177-3AD203B41FA5}">
                      <a16:colId xmlns:a16="http://schemas.microsoft.com/office/drawing/2014/main" val="582517561"/>
                    </a:ext>
                  </a:extLst>
                </a:gridCol>
                <a:gridCol w="877779">
                  <a:extLst>
                    <a:ext uri="{9D8B030D-6E8A-4147-A177-3AD203B41FA5}">
                      <a16:colId xmlns:a16="http://schemas.microsoft.com/office/drawing/2014/main" val="4253650829"/>
                    </a:ext>
                  </a:extLst>
                </a:gridCol>
                <a:gridCol w="1212082">
                  <a:extLst>
                    <a:ext uri="{9D8B030D-6E8A-4147-A177-3AD203B41FA5}">
                      <a16:colId xmlns:a16="http://schemas.microsoft.com/office/drawing/2014/main" val="1878822147"/>
                    </a:ext>
                  </a:extLst>
                </a:gridCol>
                <a:gridCol w="847384">
                  <a:extLst>
                    <a:ext uri="{9D8B030D-6E8A-4147-A177-3AD203B41FA5}">
                      <a16:colId xmlns:a16="http://schemas.microsoft.com/office/drawing/2014/main" val="4030690681"/>
                    </a:ext>
                  </a:extLst>
                </a:gridCol>
              </a:tblGrid>
              <a:tr h="12512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Airlines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1985-1999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2000-2014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54922"/>
                  </a:ext>
                </a:extLst>
              </a:tr>
              <a:tr h="22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airline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incidents_85_99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fatal_accidents_85_99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fatalities_85_99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incidents_00_14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fatal_accidents_00_14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fatalities_00_14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extLst>
                  <a:ext uri="{0D108BD9-81ED-4DB2-BD59-A6C34878D82A}">
                    <a16:rowId xmlns:a16="http://schemas.microsoft.com/office/drawing/2014/main" val="1151582589"/>
                  </a:ext>
                </a:extLst>
              </a:tr>
              <a:tr h="22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China Airlines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535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225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extLst>
                  <a:ext uri="{0D108BD9-81ED-4DB2-BD59-A6C34878D82A}">
                    <a16:rowId xmlns:a16="http://schemas.microsoft.com/office/drawing/2014/main" val="3527745218"/>
                  </a:ext>
                </a:extLst>
              </a:tr>
              <a:tr h="22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Malaysia Airlines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537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extLst>
                  <a:ext uri="{0D108BD9-81ED-4DB2-BD59-A6C34878D82A}">
                    <a16:rowId xmlns:a16="http://schemas.microsoft.com/office/drawing/2014/main" val="471349996"/>
                  </a:ext>
                </a:extLst>
              </a:tr>
              <a:tr h="22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Japan Airlines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520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extLst>
                  <a:ext uri="{0D108BD9-81ED-4DB2-BD59-A6C34878D82A}">
                    <a16:rowId xmlns:a16="http://schemas.microsoft.com/office/drawing/2014/main" val="3973295079"/>
                  </a:ext>
                </a:extLst>
              </a:tr>
              <a:tr h="12512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American*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416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extLst>
                  <a:ext uri="{0D108BD9-81ED-4DB2-BD59-A6C34878D82A}">
                    <a16:rowId xmlns:a16="http://schemas.microsoft.com/office/drawing/2014/main" val="2494739736"/>
                  </a:ext>
                </a:extLst>
              </a:tr>
              <a:tr h="12512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Air India*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329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158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9" marR="2959" marT="2959" marB="0" anchor="b"/>
                </a:tc>
                <a:extLst>
                  <a:ext uri="{0D108BD9-81ED-4DB2-BD59-A6C34878D82A}">
                    <a16:rowId xmlns:a16="http://schemas.microsoft.com/office/drawing/2014/main" val="3847596866"/>
                  </a:ext>
                </a:extLst>
              </a:tr>
            </a:tbl>
          </a:graphicData>
        </a:graphic>
      </p:graphicFrame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DED92537-5F4A-4A64-A95A-AC48F1FC0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80238"/>
              </p:ext>
            </p:extLst>
          </p:nvPr>
        </p:nvGraphicFramePr>
        <p:xfrm>
          <a:off x="701675" y="681038"/>
          <a:ext cx="6454775" cy="41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208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F1B6B-B93E-47E3-81A6-0CA88AB2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Incidents &amp; Fatal Accidents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DED92537-5F4A-4A64-A95A-AC48F1FC0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93050"/>
              </p:ext>
            </p:extLst>
          </p:nvPr>
        </p:nvGraphicFramePr>
        <p:xfrm>
          <a:off x="4262438" y="681038"/>
          <a:ext cx="7239000" cy="418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CC341B-B717-43A0-A027-5279F3E5A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4530"/>
              </p:ext>
            </p:extLst>
          </p:nvPr>
        </p:nvGraphicFramePr>
        <p:xfrm>
          <a:off x="776748" y="5250918"/>
          <a:ext cx="7429040" cy="1647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040">
                  <a:extLst>
                    <a:ext uri="{9D8B030D-6E8A-4147-A177-3AD203B41FA5}">
                      <a16:colId xmlns:a16="http://schemas.microsoft.com/office/drawing/2014/main" val="244260691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96599368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949136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2464086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82502073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27707613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20799272"/>
                    </a:ext>
                  </a:extLst>
                </a:gridCol>
              </a:tblGrid>
              <a:tr h="20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Airlines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incidents_85_99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fatal_accidents_85_99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fatalities_85_99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incidents_00_14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fatal_accidents_00_14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fatalities_00_14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188502"/>
                  </a:ext>
                </a:extLst>
              </a:tr>
              <a:tr h="20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Aeroflot*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654702"/>
                  </a:ext>
                </a:extLst>
              </a:tr>
              <a:tr h="20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Delta / Northwest*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3505578"/>
                  </a:ext>
                </a:extLst>
              </a:tr>
              <a:tr h="20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American*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0415864"/>
                  </a:ext>
                </a:extLst>
              </a:tr>
              <a:tr h="20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United / Continental*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540191"/>
                  </a:ext>
                </a:extLst>
              </a:tr>
              <a:tr h="206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Ethiopian Airlines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654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14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5949B-3970-48B4-828A-F0F42C86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Safety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035B0545-CB67-4023-99E6-9B8908DB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3351" y="2837712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282D-46AD-4B25-8BDE-29EA881D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The safest  airline is TAP-Air Portugal,  TAP has one of the best safety records of any airline in the list with only one incidence between 1985 to 2014;  follows by Virgin Atlantic, Hawaiian Airlines, Finnair. </a:t>
            </a:r>
          </a:p>
        </p:txBody>
      </p:sp>
    </p:spTree>
    <p:extLst>
      <p:ext uri="{BB962C8B-B14F-4D97-AF65-F5344CB8AC3E}">
        <p14:creationId xmlns:p14="http://schemas.microsoft.com/office/powerpoint/2010/main" val="16970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235</Words>
  <Application>Microsoft Office PowerPoint</Application>
  <PresentationFormat>Widescreen</PresentationFormat>
  <Paragraphs>103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Executive Summary  Airline Safety, Aviation Safety Network </vt:lpstr>
      <vt:lpstr>Initial Airline Dataset:</vt:lpstr>
      <vt:lpstr>Graph </vt:lpstr>
      <vt:lpstr>Fatalities</vt:lpstr>
      <vt:lpstr>Fatalities</vt:lpstr>
      <vt:lpstr>Incidents &amp; Fatal Accidents</vt:lpstr>
      <vt:lpstr>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</dc:title>
  <dc:creator>Soukhna Wade</dc:creator>
  <cp:lastModifiedBy>Soukhna Wade</cp:lastModifiedBy>
  <cp:revision>13</cp:revision>
  <dcterms:created xsi:type="dcterms:W3CDTF">2020-06-27T01:33:08Z</dcterms:created>
  <dcterms:modified xsi:type="dcterms:W3CDTF">2020-06-27T05:14:03Z</dcterms:modified>
</cp:coreProperties>
</file>