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B04DF-AA72-457C-AAF8-ACFAA27418EF}">
  <a:tblStyle styleId="{7C1B04DF-AA72-457C-AAF8-ACFAA27418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4e10c944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4e10c944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4e10c944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4e10c94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e10c944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e10c944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e10c944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4e10c944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4e10c94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4e10c94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4e10c944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4e10c944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4e10c94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4e10c94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4e10c94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4e10c94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4e10c94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4e10c94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4e10c944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4e10c944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e10c94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e10c94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4e10c944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4e10c944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e10c944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e10c944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4e10c944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4e10c944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4e10c944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4e10c944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4e10c944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4e10c944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4e10c94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4e10c94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4e10c944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4e10c944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4e10c94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4e10c94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4e10c94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4e10c94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4e10c944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4e10c944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e10c94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e10c94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4e10c944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4e10c944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4e10c944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4e10c944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4e10c944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4e10c944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e10c944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e10c944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e10c94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e10c94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e10c94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e10c94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e10c94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e10c94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4e10c94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4e10c94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4e10c94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4e10c94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Hip</a:t>
            </a:r>
            <a:r>
              <a:rPr lang="pt-BR"/>
              <a:t>ótese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Me. Fernando Nemec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H0 e H1: O centro do Teste de Hipótese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do jogo: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gente parte do princípio de que H₀ é verdadeira </a:t>
            </a:r>
            <a:r>
              <a:rPr b="1" lang="pt-BR"/>
              <a:t>(presunção de inocência)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objetivo do teste é buscar evidência suficiente para rejeitá-la.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Nunca aceitamos H₀. No máximo, não conseguimos rejeitar.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1030538" y="122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{7C1B04DF-AA72-457C-AAF8-ACFAA27418EF}</a:tableStyleId>
              </a:tblPr>
              <a:tblGrid>
                <a:gridCol w="1632950"/>
                <a:gridCol w="2470875"/>
                <a:gridCol w="2979075"/>
              </a:tblGrid>
              <a:tr h="45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Tipo de teste</a:t>
                      </a:r>
                      <a:endParaRPr b="1" sz="1600"/>
                    </a:p>
                  </a:txBody>
                  <a:tcPr marT="19050" marB="19050" marR="28575" marL="28575" anchor="ctr"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Forma de H₁</a:t>
                      </a:r>
                      <a:endParaRPr b="1" sz="1600"/>
                    </a:p>
                  </a:txBody>
                  <a:tcPr marT="19050" marB="19050" marR="28575" marL="28575" anchor="ctr"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Quando usar</a:t>
                      </a:r>
                      <a:endParaRPr b="1" sz="1600"/>
                    </a:p>
                  </a:txBody>
                  <a:tcPr marT="19050" marB="19050" marR="28575" marL="28575" anchor="ctr">
                    <a:solidFill>
                      <a:srgbClr val="BDBDBD"/>
                    </a:solidFill>
                  </a:tcPr>
                </a:tc>
              </a:tr>
              <a:tr h="74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Bilateral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“Existe uma diferença”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Quando qualquer mudança importa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74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Unilateral à dir.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“A média é maior que...”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Quando só aumentos importam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3F3F3"/>
                    </a:solidFill>
                  </a:tcPr>
                </a:tc>
              </a:tr>
              <a:tr h="74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Unilateral à esq.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“A média é menor que...”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Quando só quedas importam</a:t>
                      </a:r>
                      <a:endParaRPr sz="1600"/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12" y="1304087"/>
            <a:ext cx="9173827" cy="253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Bilateral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"Qualquer mudança importa — tanto aumento quanto redução."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Exemplo de H₀ e H₁: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H₀: μ =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H₁: μ ≠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O α é dividido entre as duas caudas.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Usado quando qualquer desvio do valor esperado é relevante.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Unicaudal à Esquerda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"Só quero saber se o valor caiu."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Exemplo de H₀ e H₁: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H₀: μ ≥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H₁: μ &lt;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Todo o α fica na cauda esquerda.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Usado quando apenas reduções são do interesse.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Unicaudal à Direita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"Só quero saber se o valor aumentou."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Exemplo de H₀ e H₁: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H₀: μ ≤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H₁: μ &gt; μ₀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Todo o α fica na cauda direita.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Usado quando apenas aumentos são relevantes.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Pareados e Dados Independentes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Conceito central: </a:t>
            </a:r>
            <a:r>
              <a:rPr lang="pt-BR"/>
              <a:t>O tipo de dado que você tem define qual teste usar e como interpretar o resultado.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DADOS PAREADOS:</a:t>
            </a:r>
            <a:r>
              <a:rPr lang="pt-BR"/>
              <a:t> Quando usar? Mesmos indivíduos antes e depois. Dados coletados em pares naturalmente relacionados.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Exemplos:</a:t>
            </a:r>
            <a:r>
              <a:rPr lang="pt-BR"/>
              <a:t> Pressão arterial antes e depois do remédio. Prova 1 e Prova 2 do mesmo aluno. Cliente nota a empresa antes e depois da mudança no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Consequência:</a:t>
            </a:r>
            <a:r>
              <a:rPr lang="pt-BR"/>
              <a:t> O teste analisa a diferença dentro de cada par. Usa o teste t pareado (</a:t>
            </a:r>
            <a:r>
              <a:rPr b="1" lang="pt-BR"/>
              <a:t>ttest_rel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Pareados e Dados Independentes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 INDEPENDENTES</a:t>
            </a:r>
            <a:r>
              <a:rPr lang="pt-BR"/>
              <a:t>: Quando usar?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Grupos sem relação entre si</a:t>
            </a:r>
            <a:r>
              <a:rPr lang="pt-BR"/>
              <a:t>. Nenhum indivíduo aparece nos dois grupos.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Exemplos</a:t>
            </a:r>
            <a:r>
              <a:rPr lang="pt-BR"/>
              <a:t>: Grupo A usou o remédio, Grupo B usou placebo. Turma da manhã vs. Turma da noite. Usuários de iOS vs. usuários de Android.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Consequência</a:t>
            </a:r>
            <a:r>
              <a:rPr lang="pt-BR"/>
              <a:t>: O teste analisa a diferença entre as médias dos grupos. Usa o teste t independente (</a:t>
            </a:r>
            <a:r>
              <a:rPr b="1" lang="pt-BR"/>
              <a:t>ttest_ind</a:t>
            </a:r>
            <a:r>
              <a:rPr lang="pt-BR"/>
              <a:t> ou Welch*)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r>
              <a:rPr lang="pt-BR"/>
              <a:t>ível de Significância (α): O limite do erro aceito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 O nível de significância (α) representa a probabilidade máxima de rejeitarmos H₀ por engano — ou seja, de cometermos um </a:t>
            </a:r>
            <a:r>
              <a:rPr b="1" lang="pt-BR"/>
              <a:t>erro do tipo I.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Exemplo direto</a:t>
            </a:r>
            <a:r>
              <a:rPr lang="pt-BR"/>
              <a:t>: Se α = 0.05, isso significa que: Estamos dispostos a aceitar até 5% de chance de concluir que há um efeito, quando na verdade não há.   	Ou seja, 1 em cada 20 testes pode dar “significativo” só por acaso.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</a:t>
            </a:r>
            <a:r>
              <a:rPr lang="pt-BR"/>
              <a:t>ível de significância é escolhido?</a:t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700088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{7C1B04DF-AA72-457C-AAF8-ACFAA27418EF}</a:tableStyleId>
              </a:tblPr>
              <a:tblGrid>
                <a:gridCol w="2562225"/>
                <a:gridCol w="1447800"/>
                <a:gridCol w="3733800"/>
              </a:tblGrid>
              <a:tr h="2476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Como o α é escolhido?</a:t>
                      </a:r>
                      <a:endParaRPr b="1"/>
                    </a:p>
                  </a:txBody>
                  <a:tcPr marT="19050" marB="19050" marR="28575" marL="28575" anchor="b">
                    <a:solidFill>
                      <a:srgbClr val="BDBDBD"/>
                    </a:solidFill>
                  </a:tcPr>
                </a:tc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Cenário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Valor típico de α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Justificativa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Pesquisa acadêmica geral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0.05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Balanceia risco de erro com poder do teste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Ciências exatas e engenharia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0.01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rigor para evitar conclusões erradas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Ciências humanas e sociais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0.10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tolerância à incerteza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Medicina / Fármacos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0.001 ou menor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Risco de erro é inaceitável (vidas em jogo)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</a:t>
            </a:r>
            <a:r>
              <a:rPr lang="pt-BR"/>
              <a:t>é um Teste de Hipótese?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que queremos responder? 	“</a:t>
            </a:r>
            <a:r>
              <a:rPr b="1" lang="pt-BR"/>
              <a:t>Será que esse efeito que observei é real ou só aconteceu por acaso?</a:t>
            </a:r>
            <a:r>
              <a:rPr lang="pt-BR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Definição Essencial</a:t>
            </a:r>
            <a:r>
              <a:rPr lang="pt-BR"/>
              <a:t>: Teste de hipótese é um procedimento estatístico para decidir, com base em dados, se uma suposição sobre uma população deve ser rejeitada ou não.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Exemplos do mundo real: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Será que o remédio X realmente reduz a pressão arterial?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Será que clientes de São Paulo compram mais que os do 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Será que alunos que estudam com IA têm notas melhores?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Decidindo com</a:t>
            </a:r>
            <a:r>
              <a:rPr lang="pt-BR"/>
              <a:t> α e P-Valor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é o p-valor?</a:t>
            </a:r>
            <a:r>
              <a:rPr lang="pt-BR"/>
              <a:t> É a probabilidade de observar um resultado tão extremo quanto o seu, assumindo que H₀ é verdadeira.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1200150" y="24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{7C1B04DF-AA72-457C-AAF8-ACFAA27418EF}</a:tableStyleId>
              </a:tblPr>
              <a:tblGrid>
                <a:gridCol w="1504950"/>
                <a:gridCol w="1485900"/>
                <a:gridCol w="37528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 regra de decisão:</a:t>
                      </a:r>
                      <a:endParaRPr b="1"/>
                    </a:p>
                  </a:txBody>
                  <a:tcPr marT="19050" marB="19050" marR="91425" marL="9142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BDBDBD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Se...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Então...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Conclusão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 ≤ α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Rejeita H₀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resultado é estatisticamente significativo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3F3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 &gt; α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rejeita H₀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há evidência suficiente contra H₀</a:t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p-valor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é responsável por um call center. A média de tempo de espera dos clientes historicamente é 10 minutos. Uma nova política foi implementada e, com uma amostra de 50 atendimentos, a nova média observada foi de 10,6 minutos, com desvio padrão populacional conhecido: 1,5 minutos. Você quer saber: esse aumento é estatisticamente significativo?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p-valor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Modelando o teste: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H₀: μ = 10 (a política não afetou o tempo médio)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H₁: μ &gt; 10 (a política aumentou o tempo médio)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	→ Teste unilateral à direita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 p-valor ≈ 0.0023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p-valor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cada dado individual pode flutuar até 1.5 pra lá e pra cá, a média de 50 deles flutua muito menos. Quando essa média se afasta 0,6 da média histórica, isso se torna significativo.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área vermelha no gráfico é a probabilidade de observar uma média tão extrema quanto 10.6 ou mais, assumindo que a média verdadeira é 10.0.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modelagem de hip</a:t>
            </a:r>
            <a:r>
              <a:rPr lang="pt-BR"/>
              <a:t>óteses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empresa aplicou um novo treinamento de vendas para seus 40 vendedores. Cada vendedor teve o número de contratos fechados registrado no mês anterior ao treinamento e no mês seguinte.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direção percebeu que a média geral de contratos passou de 10 para 12. No entanto, quer saber se esse aumento é estatisticamente confiável ou se pode ter acontecido apenas por variações naturais ou fatores externos individuais (como férias, campanhas promocionais, sorte ou azar).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Você recebeu o conjunto completo de dados (ou seja, o desempenho de cada vendedor antes e depois) e precisa analisar se o efeito médio observado se sustenta diante da variabilidade real.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Racioc</a:t>
            </a:r>
            <a:r>
              <a:rPr lang="pt-BR"/>
              <a:t>ínio Estatístico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266325"/>
            <a:ext cx="8520600" cy="3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Compreender o contexto e a pergunta:</a:t>
            </a:r>
            <a:r>
              <a:rPr lang="pt-BR"/>
              <a:t> Queremos saber se o aumento médio de contratos após o treinamento é estatisticamente significativo, ou seja, vai além do que esperaríamos por acaso.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Identificar o tipo de dados e de comparação:</a:t>
            </a:r>
            <a:r>
              <a:rPr lang="pt-BR"/>
              <a:t> Mesmos indivíduos antes e depois → temos dados pareados; variável de interesse: diferença individual no número de contratos; tipo de teste: teste t pareado (ttest_rel)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Raciocínio Estatístico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Definir H₀ e H₁ com clareza: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H₀ (Hipótese Nula):</a:t>
            </a:r>
            <a:r>
              <a:rPr lang="pt-BR"/>
              <a:t> O treinamento não teve efeito positivo → média da diferença (depois - antes) ≤ 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H₁ (Hipótese Alternativa)</a:t>
            </a:r>
            <a:r>
              <a:rPr lang="pt-BR"/>
              <a:t>: O treinamento melhorou o desempenho → média da diferença &gt;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Calcular e analisar o p-valor.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</a:t>
            </a:r>
            <a:r>
              <a:rPr lang="pt-BR"/>
              <a:t>ício Proposto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recebeu um dataset com as notas finais de alunos que participaram de quatro métodos diferentes de ensino: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Tradicional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Video_aula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Gamificado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Tutoria_online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aluno foi alocado em dois métodos diferentes, em momentos distintos do semestre.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objetivo é descobrir quais métodos parecem produzir melhores resultados médios.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Formulaç</a:t>
            </a:r>
            <a:r>
              <a:rPr lang="pt-BR"/>
              <a:t>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os Teste de Hip</a:t>
            </a:r>
            <a:r>
              <a:rPr lang="pt-BR"/>
              <a:t>óteses são usados?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Saúde</a:t>
            </a:r>
            <a:r>
              <a:rPr lang="pt-BR"/>
              <a:t>: Um novo remédio é mais eficaz que o atual? A vacina teve efeito significativo na redução de casos?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Ciência</a:t>
            </a:r>
            <a:r>
              <a:rPr lang="pt-BR"/>
              <a:t>: A mutação genética influencia a produção de uma proteína?	O novo fertilizante aumenta o rendimento da plantação?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Negócios</a:t>
            </a:r>
            <a:r>
              <a:rPr lang="pt-BR"/>
              <a:t>: O redesign de um app melhorou a conversão de usuários? A campanha A performou melhor que a campanha 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Educação</a:t>
            </a:r>
            <a:r>
              <a:rPr lang="pt-BR"/>
              <a:t>: Alunos que fizeram reforço escolar tiveram notas mais altas? Existe diferença de desempenho entre turmas da manhã e da noite?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t para duas amostras independentes</a:t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350" y="1216125"/>
            <a:ext cx="589329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t para uma amostra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350" y="1200000"/>
            <a:ext cx="589329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t para amostras pareadas</a:t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13" y="1119400"/>
            <a:ext cx="585678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um engenheiro de software precisa disso?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vai usar teste de hipótese quando…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decidir entre duas features: </a:t>
            </a:r>
            <a:r>
              <a:rPr b="1" lang="pt-BR"/>
              <a:t>“Esse novo botão A aumenta mais cliques que o antigo botão B?”.</a:t>
            </a:r>
            <a:r>
              <a:rPr lang="pt-BR"/>
              <a:t> Teste t independente entre grupos de usuários → decisão baseada em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provar que seu modelo de ML é melhor: </a:t>
            </a:r>
            <a:r>
              <a:rPr b="1" lang="pt-BR"/>
              <a:t>“Esse novo classificador tem performance estatisticamente melhor que o baseline?”</a:t>
            </a:r>
            <a:r>
              <a:rPr lang="pt-BR"/>
              <a:t>. Comparar scores com teste t pareado → não é só accuracy, é evidência.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justificar uma arquitetura: </a:t>
            </a:r>
            <a:r>
              <a:rPr b="1" lang="pt-BR"/>
              <a:t>“A nova versão do microserviço reduziu o tempo médio de resposta?”.</a:t>
            </a:r>
            <a:r>
              <a:rPr lang="pt-BR"/>
              <a:t> Teste de 1 amostra ou pareado → validação real de refatorações.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For fazer experimentos A/B, CRO, UX: </a:t>
            </a:r>
            <a:r>
              <a:rPr b="1" lang="pt-BR"/>
              <a:t>“Mudança de layout aumentou conversão?”</a:t>
            </a:r>
            <a:br>
              <a:rPr lang="pt-BR"/>
            </a:br>
            <a:br>
              <a:rPr lang="pt-BR"/>
            </a:br>
            <a:r>
              <a:rPr lang="pt-BR"/>
              <a:t>Isso é estatística. E é rotina em qualquer produto digital sério.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real: Aspirinas para tratamento de infarto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rolou:</a:t>
            </a:r>
            <a:r>
              <a:rPr lang="pt-BR"/>
              <a:t> Em 1989, um estudo com 22 mil médicos norte-americanos investigou se o uso diário de aspirina ajudava a reduzir infartos do miocárdio.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Hipótese: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H₀ (nula) =&gt;</a:t>
            </a:r>
            <a:r>
              <a:rPr lang="pt-BR"/>
              <a:t> Aspirina não tem efeito na redução de infartos.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H₁ (alternativa) =&gt;</a:t>
            </a:r>
            <a:r>
              <a:rPr lang="pt-BR"/>
              <a:t> Aspirina reduz a ocorrência de infartos.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real: Aspirinas para tratamento de infarto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Resultado:</a:t>
            </a:r>
            <a:r>
              <a:rPr lang="pt-BR"/>
              <a:t> No grupo placebo: 189 infartos. No grupo com aspirina: 104 infartos. </a:t>
            </a:r>
            <a:br>
              <a:rPr lang="pt-BR"/>
            </a:br>
            <a:r>
              <a:rPr b="1" lang="pt-BR"/>
              <a:t>	p-valor &lt; 0.00001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Conclusão:</a:t>
            </a:r>
            <a:r>
              <a:rPr lang="pt-BR"/>
              <a:t> O p-valor extremamente baixo levou os pesquisadores a rejeitarem H₀, ou seja, a diferença não foi por acaso.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Impacto:</a:t>
            </a:r>
            <a:r>
              <a:rPr lang="pt-BR"/>
              <a:t> O estudo foi interrompido antes do previsto, pois o efeito benéfico da aspirina era tão evidente que seria antiético não oferecer a todos.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real: Estudo parou um genocídio silencioso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(Ensaio clínico com AZT para grávidas HIV+ nos anos 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 contexto</a:t>
            </a:r>
            <a:r>
              <a:rPr lang="pt-BR"/>
              <a:t>: No começo dos anos 90, mulheres grávidas infectadas com HIV passavam o vírus para seus bebês em cerca de 25% dos casos.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havia tratamento. Era devastador.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O estudo:</a:t>
            </a:r>
            <a:r>
              <a:rPr lang="pt-BR"/>
              <a:t> Pesquisadores testaram o medicamento AZT (zidovudina) em um grupo de gestantes HIV+. A ideia era ver se ele reduzia a taxa de transmissão vertical (mãe → bebê).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Hipóteses: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H₀ (nula): AZT não reduz a taxa de transmissão.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H₁ (alternativa): AZT reduz significativamente a taxa.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Resultado:</a:t>
            </a:r>
            <a:r>
              <a:rPr lang="pt-BR"/>
              <a:t> Taxa de transmissão caiu de 25% para 8%. p-valor extremamente pequeno (p &lt; 0.0001). Diferença tão grande que o estudo foi interrompido precocemente por motivos éticos.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Impacto:</a:t>
            </a:r>
            <a:r>
              <a:rPr lang="pt-BR"/>
              <a:t> Salvou centenas de milhares de vidas. Passou a ser protocolo padrão mundial. Transformou completamente o prognóstico de mães HIV+ e seus filhos.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real: Estudo parou um genocídio silencioso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H0 e H1: O centro do Teste de Hipótese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H₀ (Hipótese Nula): </a:t>
            </a:r>
            <a:r>
              <a:rPr lang="pt-BR"/>
              <a:t>A hipótese de que não há efeito, diferença ou relação.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H₁ (Hipótese Alternativa):</a:t>
            </a:r>
            <a:r>
              <a:rPr lang="pt-BR"/>
              <a:t> A hipótese de que existe algum efeito, diferença ou relação.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H₀ é o mundo como ele 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H₁ é a ideia que queremos testar.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