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84" r:id="rId5"/>
    <p:sldId id="285" r:id="rId6"/>
    <p:sldId id="292" r:id="rId7"/>
    <p:sldId id="290" r:id="rId8"/>
    <p:sldId id="286" r:id="rId9"/>
    <p:sldId id="291" r:id="rId10"/>
    <p:sldId id="280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1117"/>
    <a:srgbClr val="FFFFFF"/>
    <a:srgbClr val="016A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83" autoAdjust="0"/>
    <p:restoredTop sz="94660"/>
  </p:normalViewPr>
  <p:slideViewPr>
    <p:cSldViewPr snapToGrid="0">
      <p:cViewPr>
        <p:scale>
          <a:sx n="75" d="100"/>
          <a:sy n="75" d="100"/>
        </p:scale>
        <p:origin x="93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E6C7C9-28AC-4FB8-A5BA-F2E3072E5198}" type="datetimeFigureOut">
              <a:rPr lang="pt-BR" smtClean="0"/>
              <a:t>27/05/2025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CAED9A-0A27-403B-9E57-CDDA58C66E5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161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A1355E-2267-4C20-945E-9B64BC43F03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5664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354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12">
            <a:extLst>
              <a:ext uri="{FF2B5EF4-FFF2-40B4-BE49-F238E27FC236}">
                <a16:creationId xmlns:a16="http://schemas.microsoft.com/office/drawing/2014/main" id="{5040E323-BDB7-D737-7D18-610BD4514B9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18358" y="1476375"/>
            <a:ext cx="4852416" cy="47049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52E4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s-ES" dirty="0"/>
              <a:t>Introduzca aquí su contenido, como fotos, vídeos o gráficos.</a:t>
            </a:r>
            <a:endParaRPr lang="pt-BR" dirty="0"/>
          </a:p>
        </p:txBody>
      </p:sp>
      <p:sp>
        <p:nvSpPr>
          <p:cNvPr id="5" name="Título 14">
            <a:extLst>
              <a:ext uri="{FF2B5EF4-FFF2-40B4-BE49-F238E27FC236}">
                <a16:creationId xmlns:a16="http://schemas.microsoft.com/office/drawing/2014/main" id="{47F749C9-F541-F268-ADCE-135C59D76FD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8359" y="365126"/>
            <a:ext cx="9938434" cy="951946"/>
          </a:xfrm>
          <a:prstGeom prst="rect">
            <a:avLst/>
          </a:prstGeom>
        </p:spPr>
        <p:txBody>
          <a:bodyPr anchor="ctr"/>
          <a:lstStyle>
            <a:lvl1pPr>
              <a:defRPr lang="pt-BR" sz="4400" b="0" kern="1200" dirty="0">
                <a:solidFill>
                  <a:srgbClr val="F29FC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Inserta aqui </a:t>
            </a:r>
            <a:r>
              <a:rPr lang="pt-BR" dirty="0" err="1"/>
              <a:t>el</a:t>
            </a:r>
            <a:r>
              <a:rPr lang="pt-BR" dirty="0"/>
              <a:t> título</a:t>
            </a:r>
          </a:p>
        </p:txBody>
      </p:sp>
      <p:sp>
        <p:nvSpPr>
          <p:cNvPr id="6" name="Espaço Reservado para Conteúdo 12">
            <a:extLst>
              <a:ext uri="{FF2B5EF4-FFF2-40B4-BE49-F238E27FC236}">
                <a16:creationId xmlns:a16="http://schemas.microsoft.com/office/drawing/2014/main" id="{E50CD250-6D0E-019B-ECE6-086EE166371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04377" y="1476374"/>
            <a:ext cx="4852416" cy="47049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52E4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s-ES" dirty="0"/>
              <a:t>Introduzca aquí su contenido, como fotos, vídeos o gráficos.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9809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2C95B2D-026F-B693-60C0-9D9345DAFB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3707" y="3028598"/>
            <a:ext cx="5030638" cy="800804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1D52E4"/>
                </a:solidFill>
              </a:defRPr>
            </a:lvl1pPr>
          </a:lstStyle>
          <a:p>
            <a:r>
              <a:rPr lang="pt-BR" dirty="0"/>
              <a:t>Inserta </a:t>
            </a:r>
            <a:r>
              <a:rPr lang="pt-BR" dirty="0" err="1"/>
              <a:t>aquí</a:t>
            </a:r>
            <a:r>
              <a:rPr lang="pt-BR" dirty="0"/>
              <a:t> </a:t>
            </a:r>
            <a:r>
              <a:rPr lang="pt-BR" dirty="0" err="1"/>
              <a:t>el</a:t>
            </a:r>
            <a:r>
              <a:rPr lang="pt-BR" dirty="0"/>
              <a:t> título</a:t>
            </a:r>
          </a:p>
        </p:txBody>
      </p:sp>
      <p:sp>
        <p:nvSpPr>
          <p:cNvPr id="14" name="Espaço Reservado para Conteúdo 12">
            <a:extLst>
              <a:ext uri="{FF2B5EF4-FFF2-40B4-BE49-F238E27FC236}">
                <a16:creationId xmlns:a16="http://schemas.microsoft.com/office/drawing/2014/main" id="{7DA1DA45-34E0-0C9D-45C1-7684DFD18E1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599204" y="3143633"/>
            <a:ext cx="5030638" cy="308571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Introduzca aquí su contenido favorito, como frases, fotos, vídeos o gráficos.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101643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údo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2C95B2D-026F-B693-60C0-9D9345DAFB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3707" y="3028598"/>
            <a:ext cx="5030638" cy="800804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1D52E4"/>
                </a:solidFill>
              </a:defRPr>
            </a:lvl1pPr>
          </a:lstStyle>
          <a:p>
            <a:r>
              <a:rPr lang="pt-BR" dirty="0" err="1"/>
              <a:t>Insert</a:t>
            </a:r>
            <a:r>
              <a:rPr lang="pt-BR" dirty="0"/>
              <a:t> </a:t>
            </a:r>
            <a:r>
              <a:rPr lang="pt-BR" dirty="0" err="1"/>
              <a:t>here</a:t>
            </a:r>
            <a:r>
              <a:rPr lang="pt-BR" dirty="0"/>
              <a:t> </a:t>
            </a:r>
            <a:r>
              <a:rPr lang="pt-BR" dirty="0" err="1"/>
              <a:t>the</a:t>
            </a:r>
            <a:r>
              <a:rPr lang="pt-BR" dirty="0"/>
              <a:t> </a:t>
            </a:r>
            <a:r>
              <a:rPr lang="pt-BR" dirty="0" err="1"/>
              <a:t>tittle</a:t>
            </a:r>
            <a:endParaRPr lang="pt-BR" dirty="0"/>
          </a:p>
        </p:txBody>
      </p:sp>
      <p:sp>
        <p:nvSpPr>
          <p:cNvPr id="14" name="Espaço Reservado para Conteúdo 12">
            <a:extLst>
              <a:ext uri="{FF2B5EF4-FFF2-40B4-BE49-F238E27FC236}">
                <a16:creationId xmlns:a16="http://schemas.microsoft.com/office/drawing/2014/main" id="{7DA1DA45-34E0-0C9D-45C1-7684DFD18E1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599204" y="3143633"/>
            <a:ext cx="5030638" cy="308571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Introduzca aquí su contenido favorito, como frases, fotos, vídeos o gráficos.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808654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údo 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B2C95B2D-026F-B693-60C0-9D9345DAFB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3707" y="3028598"/>
            <a:ext cx="5030638" cy="800804"/>
          </a:xfrm>
          <a:prstGeom prst="rect">
            <a:avLst/>
          </a:prstGeom>
        </p:spPr>
        <p:txBody>
          <a:bodyPr/>
          <a:lstStyle>
            <a:lvl1pPr>
              <a:defRPr sz="4400" b="1">
                <a:solidFill>
                  <a:srgbClr val="1D52E4"/>
                </a:solidFill>
              </a:defRPr>
            </a:lvl1pPr>
          </a:lstStyle>
          <a:p>
            <a:r>
              <a:rPr lang="pt-BR" dirty="0"/>
              <a:t>Insira aqui o título</a:t>
            </a:r>
          </a:p>
        </p:txBody>
      </p:sp>
      <p:sp>
        <p:nvSpPr>
          <p:cNvPr id="14" name="Espaço Reservado para Conteúdo 12">
            <a:extLst>
              <a:ext uri="{FF2B5EF4-FFF2-40B4-BE49-F238E27FC236}">
                <a16:creationId xmlns:a16="http://schemas.microsoft.com/office/drawing/2014/main" id="{7DA1DA45-34E0-0C9D-45C1-7684DFD18E1E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599204" y="3143633"/>
            <a:ext cx="5030638" cy="308571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/>
              <a:t>Introduzca aquí su contenido favorito, como frases, fotos, vídeos o gráficos.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0168897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4420400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57C40B4A-C833-427B-A53F-5805B3C660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6970" y="2766218"/>
            <a:ext cx="901806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here the title </a:t>
            </a:r>
            <a:br>
              <a:rPr lang="en-US" dirty="0"/>
            </a:br>
            <a:r>
              <a:rPr lang="en-US" dirty="0"/>
              <a:t>of the presentation</a:t>
            </a:r>
            <a:endParaRPr lang="pt-BR" dirty="0"/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A9331B1F-3493-342A-80DD-7D89E56CDA8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7500" y="4481302"/>
            <a:ext cx="9017000" cy="6556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29FC4"/>
                </a:solidFill>
              </a:defRPr>
            </a:lvl1pPr>
          </a:lstStyle>
          <a:p>
            <a:r>
              <a:rPr lang="pt-BR" sz="2800" b="0" dirty="0" err="1"/>
              <a:t>Insert</a:t>
            </a:r>
            <a:r>
              <a:rPr lang="pt-BR" sz="2800" b="0" dirty="0"/>
              <a:t> </a:t>
            </a:r>
            <a:r>
              <a:rPr lang="pt-BR" sz="2800" b="0" dirty="0" err="1"/>
              <a:t>here</a:t>
            </a:r>
            <a:r>
              <a:rPr lang="pt-BR" sz="2800" b="0" dirty="0"/>
              <a:t> </a:t>
            </a:r>
            <a:r>
              <a:rPr lang="pt-BR" sz="2800" b="0" dirty="0" err="1"/>
              <a:t>the</a:t>
            </a:r>
            <a:r>
              <a:rPr lang="pt-BR" sz="2800" b="0" dirty="0"/>
              <a:t> </a:t>
            </a:r>
            <a:r>
              <a:rPr lang="pt-BR" sz="2800" b="0" dirty="0" err="1"/>
              <a:t>subtitle</a:t>
            </a:r>
            <a:endParaRPr lang="pt-BR" sz="2800" b="0" dirty="0"/>
          </a:p>
        </p:txBody>
      </p:sp>
    </p:spTree>
    <p:extLst>
      <p:ext uri="{BB962C8B-B14F-4D97-AF65-F5344CB8AC3E}">
        <p14:creationId xmlns:p14="http://schemas.microsoft.com/office/powerpoint/2010/main" val="229178384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>
            <a:extLst>
              <a:ext uri="{FF2B5EF4-FFF2-40B4-BE49-F238E27FC236}">
                <a16:creationId xmlns:a16="http://schemas.microsoft.com/office/drawing/2014/main" id="{2FA2010A-995A-F522-2534-33D94A36AA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6970" y="2653054"/>
            <a:ext cx="901806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Inserta </a:t>
            </a:r>
            <a:r>
              <a:rPr lang="pt-BR" dirty="0" err="1"/>
              <a:t>aquí</a:t>
            </a:r>
            <a:r>
              <a:rPr lang="pt-BR" dirty="0"/>
              <a:t> </a:t>
            </a:r>
            <a:r>
              <a:rPr lang="pt-BR" dirty="0" err="1"/>
              <a:t>el</a:t>
            </a:r>
            <a:r>
              <a:rPr lang="pt-BR" dirty="0"/>
              <a:t> título</a:t>
            </a:r>
            <a:br>
              <a:rPr lang="pt-BR" dirty="0"/>
            </a:br>
            <a:r>
              <a:rPr lang="pt-BR" dirty="0"/>
              <a:t>de </a:t>
            </a:r>
            <a:r>
              <a:rPr lang="pt-BR" dirty="0" err="1"/>
              <a:t>la</a:t>
            </a:r>
            <a:r>
              <a:rPr lang="pt-BR" dirty="0"/>
              <a:t> </a:t>
            </a:r>
            <a:r>
              <a:rPr lang="pt-BR" dirty="0" err="1"/>
              <a:t>presentación</a:t>
            </a:r>
            <a:endParaRPr lang="pt-BR" dirty="0"/>
          </a:p>
        </p:txBody>
      </p:sp>
      <p:sp>
        <p:nvSpPr>
          <p:cNvPr id="5" name="Espaço Reservado para Texto 11">
            <a:extLst>
              <a:ext uri="{FF2B5EF4-FFF2-40B4-BE49-F238E27FC236}">
                <a16:creationId xmlns:a16="http://schemas.microsoft.com/office/drawing/2014/main" id="{C9554082-1142-751E-9E8D-EB3042CB6BD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7500" y="4368138"/>
            <a:ext cx="9017000" cy="6556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29FC4"/>
                </a:solidFill>
              </a:defRPr>
            </a:lvl1pPr>
          </a:lstStyle>
          <a:p>
            <a:r>
              <a:rPr lang="pt-BR" sz="2800" b="0" dirty="0"/>
              <a:t>Inserta </a:t>
            </a:r>
            <a:r>
              <a:rPr lang="pt-BR" sz="2800" b="0" dirty="0" err="1"/>
              <a:t>aquí</a:t>
            </a:r>
            <a:r>
              <a:rPr lang="pt-BR" sz="2800" b="0" dirty="0"/>
              <a:t> </a:t>
            </a:r>
            <a:r>
              <a:rPr lang="pt-BR" sz="2800" b="0" dirty="0" err="1"/>
              <a:t>el</a:t>
            </a:r>
            <a:r>
              <a:rPr lang="pt-BR" sz="2800" b="0" dirty="0"/>
              <a:t> subtítulo</a:t>
            </a:r>
          </a:p>
        </p:txBody>
      </p:sp>
    </p:spTree>
    <p:extLst>
      <p:ext uri="{BB962C8B-B14F-4D97-AF65-F5344CB8AC3E}">
        <p14:creationId xmlns:p14="http://schemas.microsoft.com/office/powerpoint/2010/main" val="2011089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>
            <a:extLst>
              <a:ext uri="{FF2B5EF4-FFF2-40B4-BE49-F238E27FC236}">
                <a16:creationId xmlns:a16="http://schemas.microsoft.com/office/drawing/2014/main" id="{B55E243E-919E-A278-FA8D-204C775D2B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86970" y="2662579"/>
            <a:ext cx="901806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Insira o título da apresentação aqui</a:t>
            </a:r>
          </a:p>
        </p:txBody>
      </p:sp>
      <p:sp>
        <p:nvSpPr>
          <p:cNvPr id="5" name="Espaço Reservado para Texto 11">
            <a:extLst>
              <a:ext uri="{FF2B5EF4-FFF2-40B4-BE49-F238E27FC236}">
                <a16:creationId xmlns:a16="http://schemas.microsoft.com/office/drawing/2014/main" id="{1CE4E99D-A918-2A47-0CD5-1F82CC1659E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587500" y="4377663"/>
            <a:ext cx="9017000" cy="65563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29FC4"/>
                </a:solidFill>
              </a:defRPr>
            </a:lvl1pPr>
          </a:lstStyle>
          <a:p>
            <a:r>
              <a:rPr lang="pt-BR" sz="2800" b="0" dirty="0"/>
              <a:t>Insira o subtítulo aqui</a:t>
            </a:r>
          </a:p>
        </p:txBody>
      </p:sp>
    </p:spTree>
    <p:extLst>
      <p:ext uri="{BB962C8B-B14F-4D97-AF65-F5344CB8AC3E}">
        <p14:creationId xmlns:p14="http://schemas.microsoft.com/office/powerpoint/2010/main" val="1773376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>
            <a:extLst>
              <a:ext uri="{FF2B5EF4-FFF2-40B4-BE49-F238E27FC236}">
                <a16:creationId xmlns:a16="http://schemas.microsoft.com/office/drawing/2014/main" id="{53B2470B-576F-6BEF-30DC-CA8865D25D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6724" y="3910176"/>
            <a:ext cx="7814633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here the title that opens the chapter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060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>
            <a:extLst>
              <a:ext uri="{FF2B5EF4-FFF2-40B4-BE49-F238E27FC236}">
                <a16:creationId xmlns:a16="http://schemas.microsoft.com/office/drawing/2014/main" id="{5AC023AF-E4A2-3231-A58D-B1AA324061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6724" y="3910176"/>
            <a:ext cx="7814633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Inserta </a:t>
            </a:r>
            <a:r>
              <a:rPr lang="pt-BR" dirty="0" err="1"/>
              <a:t>aquí</a:t>
            </a:r>
            <a:r>
              <a:rPr lang="pt-BR" dirty="0"/>
              <a:t> </a:t>
            </a:r>
            <a:r>
              <a:rPr lang="pt-BR" dirty="0" err="1"/>
              <a:t>el</a:t>
            </a:r>
            <a:r>
              <a:rPr lang="pt-BR" dirty="0"/>
              <a:t> título</a:t>
            </a:r>
            <a:br>
              <a:rPr lang="pt-BR" dirty="0"/>
            </a:br>
            <a:r>
              <a:rPr lang="pt-BR" dirty="0"/>
              <a:t>que abre </a:t>
            </a:r>
            <a:r>
              <a:rPr lang="pt-BR" dirty="0" err="1"/>
              <a:t>el</a:t>
            </a:r>
            <a:r>
              <a:rPr lang="pt-BR" dirty="0"/>
              <a:t> capítulo</a:t>
            </a:r>
          </a:p>
        </p:txBody>
      </p:sp>
    </p:spTree>
    <p:extLst>
      <p:ext uri="{BB962C8B-B14F-4D97-AF65-F5344CB8AC3E}">
        <p14:creationId xmlns:p14="http://schemas.microsoft.com/office/powerpoint/2010/main" val="2527354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7">
            <a:extLst>
              <a:ext uri="{FF2B5EF4-FFF2-40B4-BE49-F238E27FC236}">
                <a16:creationId xmlns:a16="http://schemas.microsoft.com/office/drawing/2014/main" id="{C819DC39-E51D-F30C-04E9-D220C749E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6724" y="3910176"/>
            <a:ext cx="7335755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4000" b="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Insira aqui o título que abre o capítulo</a:t>
            </a:r>
          </a:p>
        </p:txBody>
      </p:sp>
    </p:spTree>
    <p:extLst>
      <p:ext uri="{BB962C8B-B14F-4D97-AF65-F5344CB8AC3E}">
        <p14:creationId xmlns:p14="http://schemas.microsoft.com/office/powerpoint/2010/main" val="207674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Conteúdo 12">
            <a:extLst>
              <a:ext uri="{FF2B5EF4-FFF2-40B4-BE49-F238E27FC236}">
                <a16:creationId xmlns:a16="http://schemas.microsoft.com/office/drawing/2014/main" id="{ABF1A442-490C-4E44-AE9A-754E905A632B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18358" y="1476375"/>
            <a:ext cx="4852416" cy="47049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52E4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s-ES" dirty="0"/>
              <a:t>Introduzca aquí su contenido, como fotos, vídeos o gráficos.</a:t>
            </a:r>
            <a:endParaRPr lang="pt-BR" dirty="0"/>
          </a:p>
        </p:txBody>
      </p:sp>
      <p:sp>
        <p:nvSpPr>
          <p:cNvPr id="13" name="Título 14">
            <a:extLst>
              <a:ext uri="{FF2B5EF4-FFF2-40B4-BE49-F238E27FC236}">
                <a16:creationId xmlns:a16="http://schemas.microsoft.com/office/drawing/2014/main" id="{D8200810-F15C-48BB-9215-3958611471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8359" y="365126"/>
            <a:ext cx="9938434" cy="951946"/>
          </a:xfrm>
          <a:prstGeom prst="rect">
            <a:avLst/>
          </a:prstGeom>
        </p:spPr>
        <p:txBody>
          <a:bodyPr anchor="ctr"/>
          <a:lstStyle>
            <a:lvl1pPr>
              <a:defRPr lang="pt-BR" sz="4400" b="0" kern="1200" dirty="0">
                <a:solidFill>
                  <a:srgbClr val="F29FC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Inserta aqui </a:t>
            </a:r>
            <a:r>
              <a:rPr lang="pt-BR" dirty="0" err="1"/>
              <a:t>el</a:t>
            </a:r>
            <a:r>
              <a:rPr lang="pt-BR" dirty="0"/>
              <a:t> título</a:t>
            </a:r>
          </a:p>
        </p:txBody>
      </p:sp>
      <p:sp>
        <p:nvSpPr>
          <p:cNvPr id="14" name="Espaço Reservado para Conteúdo 12">
            <a:extLst>
              <a:ext uri="{FF2B5EF4-FFF2-40B4-BE49-F238E27FC236}">
                <a16:creationId xmlns:a16="http://schemas.microsoft.com/office/drawing/2014/main" id="{F578FB2D-875A-4B09-ADAC-8AD24E9BE52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04377" y="1476374"/>
            <a:ext cx="4852416" cy="47049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52E4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s-ES" dirty="0"/>
              <a:t>Introduzca aquí su contenido, como fotos, vídeos o gráficos.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16451201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Diseño personaliza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12">
            <a:extLst>
              <a:ext uri="{FF2B5EF4-FFF2-40B4-BE49-F238E27FC236}">
                <a16:creationId xmlns:a16="http://schemas.microsoft.com/office/drawing/2014/main" id="{C3BD4BC5-0CBF-06CC-D336-C1070C6D6D2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018358" y="1476375"/>
            <a:ext cx="4852416" cy="47049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52E4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s-ES" dirty="0"/>
              <a:t>Introduzca aquí su contenido, como fotos, vídeos o gráficos.</a:t>
            </a:r>
            <a:endParaRPr lang="pt-BR" dirty="0"/>
          </a:p>
        </p:txBody>
      </p:sp>
      <p:sp>
        <p:nvSpPr>
          <p:cNvPr id="5" name="Título 14">
            <a:extLst>
              <a:ext uri="{FF2B5EF4-FFF2-40B4-BE49-F238E27FC236}">
                <a16:creationId xmlns:a16="http://schemas.microsoft.com/office/drawing/2014/main" id="{C51933DB-CC77-8798-7634-5FC4E33DD9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18359" y="365126"/>
            <a:ext cx="9938434" cy="951946"/>
          </a:xfrm>
          <a:prstGeom prst="rect">
            <a:avLst/>
          </a:prstGeom>
        </p:spPr>
        <p:txBody>
          <a:bodyPr anchor="ctr"/>
          <a:lstStyle>
            <a:lvl1pPr>
              <a:defRPr lang="pt-BR" sz="4400" b="0" kern="1200" dirty="0">
                <a:solidFill>
                  <a:srgbClr val="F29FC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Inserta aqui </a:t>
            </a:r>
            <a:r>
              <a:rPr lang="pt-BR" dirty="0" err="1"/>
              <a:t>el</a:t>
            </a:r>
            <a:r>
              <a:rPr lang="pt-BR" dirty="0"/>
              <a:t> título</a:t>
            </a:r>
          </a:p>
        </p:txBody>
      </p:sp>
      <p:sp>
        <p:nvSpPr>
          <p:cNvPr id="6" name="Espaço Reservado para Conteúdo 12">
            <a:extLst>
              <a:ext uri="{FF2B5EF4-FFF2-40B4-BE49-F238E27FC236}">
                <a16:creationId xmlns:a16="http://schemas.microsoft.com/office/drawing/2014/main" id="{DFCE7B24-F81B-EBBA-ABBB-58419C4A3ED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104377" y="1476374"/>
            <a:ext cx="4852416" cy="470496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D52E4"/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s-ES" dirty="0"/>
              <a:t>Introduzca aquí su contenido, como fotos, vídeos o gráficos.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014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6584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ouzafred-case-fini-v0-1-srcstreamlit-sales-dashboard-ivg8zk.streamlit.app/" TargetMode="Externa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1357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9169562-68EC-A7A8-6953-C10D5A9E0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3600" b="1" dirty="0"/>
              <a:t>Especialista em Inteligência Comercial</a:t>
            </a:r>
            <a:endParaRPr lang="pt-BR" sz="3600" dirty="0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861311D-EC1E-1572-6DE2-DDBE8B6BE1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88030" y="3674478"/>
            <a:ext cx="9017000" cy="655637"/>
          </a:xfrm>
        </p:spPr>
        <p:txBody>
          <a:bodyPr/>
          <a:lstStyle/>
          <a:p>
            <a:r>
              <a:rPr lang="pt-BR" dirty="0"/>
              <a:t>Estudo de Case Proposto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C4805C5-3F6B-3B25-28EF-FA1B2A4A8EE9}"/>
              </a:ext>
            </a:extLst>
          </p:cNvPr>
          <p:cNvSpPr txBox="1"/>
          <p:nvPr/>
        </p:nvSpPr>
        <p:spPr>
          <a:xfrm>
            <a:off x="4168588" y="40022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 Alfredo Santos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024419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DFE45-F61C-75E0-DFDF-5A350D828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05966CA-877E-1B2C-341E-CD52DE7A0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359" y="114367"/>
            <a:ext cx="9938434" cy="951946"/>
          </a:xfrm>
        </p:spPr>
        <p:txBody>
          <a:bodyPr/>
          <a:lstStyle/>
          <a:p>
            <a:r>
              <a:rPr lang="pt-BR" b="1" dirty="0"/>
              <a:t>Como eu pensei </a:t>
            </a:r>
            <a:endParaRPr lang="pt-BR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F5352825-984C-DF82-4298-02627A2C9A6C}"/>
              </a:ext>
            </a:extLst>
          </p:cNvPr>
          <p:cNvSpPr/>
          <p:nvPr/>
        </p:nvSpPr>
        <p:spPr>
          <a:xfrm>
            <a:off x="6768353" y="1298198"/>
            <a:ext cx="216000" cy="2160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36358315-839A-7F0D-2B80-30DE07CDAB53}"/>
              </a:ext>
            </a:extLst>
          </p:cNvPr>
          <p:cNvSpPr txBox="1"/>
          <p:nvPr/>
        </p:nvSpPr>
        <p:spPr>
          <a:xfrm>
            <a:off x="7092212" y="1257532"/>
            <a:ext cx="4846671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Conceito de Sell In e Sell Out:</a:t>
            </a: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Sell In: Produtos vendidos para Distribuidor que por sua vez Abastece o PDV;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Sell Out: Produtos vendidos do PDV para Cliente Final;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Receita vem tanto do PDV com a compra do Cliente Final, quanto da Venda para o Distribuidor.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611351-E326-CB5E-3FF8-E3254B6A7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06" y="1226977"/>
            <a:ext cx="4821974" cy="4821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4B1D313A-DF56-C904-C3DF-103B22C0859F}"/>
              </a:ext>
            </a:extLst>
          </p:cNvPr>
          <p:cNvCxnSpPr/>
          <p:nvPr/>
        </p:nvCxnSpPr>
        <p:spPr>
          <a:xfrm>
            <a:off x="6478621" y="1317072"/>
            <a:ext cx="0" cy="481478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ipse 9">
            <a:extLst>
              <a:ext uri="{FF2B5EF4-FFF2-40B4-BE49-F238E27FC236}">
                <a16:creationId xmlns:a16="http://schemas.microsoft.com/office/drawing/2014/main" id="{D00DE5DD-FC65-D5B3-7CE7-D8E97C00889D}"/>
              </a:ext>
            </a:extLst>
          </p:cNvPr>
          <p:cNvSpPr/>
          <p:nvPr/>
        </p:nvSpPr>
        <p:spPr>
          <a:xfrm>
            <a:off x="6768353" y="3790386"/>
            <a:ext cx="216000" cy="2160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dirty="0"/>
              <a:t>2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D673FC5-B69B-7933-7358-3CB2316CB9CA}"/>
              </a:ext>
            </a:extLst>
          </p:cNvPr>
          <p:cNvSpPr txBox="1"/>
          <p:nvPr/>
        </p:nvSpPr>
        <p:spPr>
          <a:xfrm>
            <a:off x="7092212" y="3749720"/>
            <a:ext cx="4846671" cy="3570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Objetivo da Inteligência Comercial:</a:t>
            </a:r>
          </a:p>
          <a:p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Otimização de Vendas: Melhorar a eficiência das operações de Sell-In (vendas da fábrica para distribuidores) e Sell-Out (vendas dos distribuidores para o consumidor final);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Gestão de Estoque: Garantir níveis adequados de estoque em toda a cadeia de suprimentos para evitar excessos ou faltas, otimizando assim o capital de giro;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Receita vem tanto do PDV com a compra do Cliente Final, quanto da Venda para o Distribuidor.</a:t>
            </a:r>
            <a:endParaRPr lang="pt-BR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5653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BAC76-A203-9397-9A48-DADECFD36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62D4C5F-2A8F-B3FC-9880-ACCEB7A24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359" y="114367"/>
            <a:ext cx="9938434" cy="951946"/>
          </a:xfrm>
        </p:spPr>
        <p:txBody>
          <a:bodyPr/>
          <a:lstStyle/>
          <a:p>
            <a:r>
              <a:rPr lang="pt-BR" b="1" dirty="0"/>
              <a:t>Estrutura do Projeto e Premissas</a:t>
            </a:r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268C66CE-E01A-7BBD-AF17-67E5DD327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</a:extLst>
          </a:blip>
          <a:srcRect l="5133" t="7781" b="3329"/>
          <a:stretch/>
        </p:blipFill>
        <p:spPr>
          <a:xfrm>
            <a:off x="125860" y="1945565"/>
            <a:ext cx="6244832" cy="3148953"/>
          </a:xfrm>
          <a:prstGeom prst="roundRect">
            <a:avLst>
              <a:gd name="adj" fmla="val 9319"/>
            </a:avLst>
          </a:prstGeom>
        </p:spPr>
      </p:pic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130720EE-72CD-9D72-1032-E8F86AAA0B63}"/>
              </a:ext>
            </a:extLst>
          </p:cNvPr>
          <p:cNvCxnSpPr/>
          <p:nvPr/>
        </p:nvCxnSpPr>
        <p:spPr>
          <a:xfrm>
            <a:off x="6478621" y="1317072"/>
            <a:ext cx="0" cy="481478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ipse 19">
            <a:extLst>
              <a:ext uri="{FF2B5EF4-FFF2-40B4-BE49-F238E27FC236}">
                <a16:creationId xmlns:a16="http://schemas.microsoft.com/office/drawing/2014/main" id="{6B026D2A-F823-2AE7-ED64-F38DE86FB2DA}"/>
              </a:ext>
            </a:extLst>
          </p:cNvPr>
          <p:cNvSpPr/>
          <p:nvPr/>
        </p:nvSpPr>
        <p:spPr>
          <a:xfrm>
            <a:off x="6768353" y="1388027"/>
            <a:ext cx="216000" cy="2160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99A864B6-1D6D-69FE-06D2-E3246ADD5BA6}"/>
              </a:ext>
            </a:extLst>
          </p:cNvPr>
          <p:cNvSpPr txBox="1"/>
          <p:nvPr/>
        </p:nvSpPr>
        <p:spPr>
          <a:xfrm>
            <a:off x="7092212" y="1271161"/>
            <a:ext cx="48466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Estratégia ETL utilizada para limpeza :</a:t>
            </a: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Ideia é ter uma estrutura de pastas organizada para que os dados sejam acessíveis facilmente, isso também facilita caso seja preciso realizar a analise com recorrência;</a:t>
            </a: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o ETL foi utilizado Python com outras bibliotecas como por exemplo Pandas, </a:t>
            </a:r>
            <a:r>
              <a:rPr lang="pt-BR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Numpy</a:t>
            </a: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e etc...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D9BC96A6-24EA-3AC5-5752-B57F542DBFAC}"/>
              </a:ext>
            </a:extLst>
          </p:cNvPr>
          <p:cNvSpPr/>
          <p:nvPr/>
        </p:nvSpPr>
        <p:spPr>
          <a:xfrm>
            <a:off x="6768353" y="3294964"/>
            <a:ext cx="216000" cy="2160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AF4953E-FE72-9287-B72F-55660BD30E7E}"/>
              </a:ext>
            </a:extLst>
          </p:cNvPr>
          <p:cNvSpPr txBox="1"/>
          <p:nvPr/>
        </p:nvSpPr>
        <p:spPr>
          <a:xfrm>
            <a:off x="7092212" y="3254298"/>
            <a:ext cx="4846671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Premissa de Captura de Dados :</a:t>
            </a: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Para considerar Vendas efetivas na base de Sell-In foram considerados apenas registros da Operação de Vendas além de suprimir registro com valores de venda vazios;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Já na base de Sell-Out foram considerados apenas registros com valores positivos no campo de valor.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B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BF1D6918-AB32-AEDC-9026-298A26A63C1F}"/>
              </a:ext>
            </a:extLst>
          </p:cNvPr>
          <p:cNvSpPr/>
          <p:nvPr/>
        </p:nvSpPr>
        <p:spPr>
          <a:xfrm>
            <a:off x="6768353" y="5197580"/>
            <a:ext cx="216000" cy="216000"/>
          </a:xfrm>
          <a:prstGeom prst="ellipse">
            <a:avLst/>
          </a:prstGeom>
          <a:solidFill>
            <a:schemeClr val="tx2"/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F5A94FB-BD1B-DB55-E6B2-ED09AB52546B}"/>
              </a:ext>
            </a:extLst>
          </p:cNvPr>
          <p:cNvSpPr txBox="1"/>
          <p:nvPr/>
        </p:nvSpPr>
        <p:spPr>
          <a:xfrm>
            <a:off x="7092212" y="5153768"/>
            <a:ext cx="484667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Workflow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0C271D9E-5519-2537-0EF5-DE8258CFE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353" y="5596011"/>
            <a:ext cx="4984668" cy="59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17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0504CB2-3D77-3CCE-5E4E-DA2B07F3F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8359" y="123826"/>
            <a:ext cx="9938434" cy="951946"/>
          </a:xfrm>
        </p:spPr>
        <p:txBody>
          <a:bodyPr/>
          <a:lstStyle/>
          <a:p>
            <a:r>
              <a:rPr lang="pt-BR" b="1" dirty="0"/>
              <a:t>Diagnóstico</a:t>
            </a:r>
            <a:endParaRPr lang="pt-BR" dirty="0"/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4CF82AF8-BE5A-BF48-9D56-68F63C8E71BC}"/>
              </a:ext>
            </a:extLst>
          </p:cNvPr>
          <p:cNvGrpSpPr/>
          <p:nvPr/>
        </p:nvGrpSpPr>
        <p:grpSpPr>
          <a:xfrm>
            <a:off x="277906" y="1033936"/>
            <a:ext cx="11636188" cy="2480220"/>
            <a:chOff x="125506" y="1402236"/>
            <a:chExt cx="11824450" cy="2480220"/>
          </a:xfrm>
        </p:grpSpPr>
        <p:sp>
          <p:nvSpPr>
            <p:cNvPr id="44" name="Retângulo: Cantos Superiores Arredondados 43">
              <a:extLst>
                <a:ext uri="{FF2B5EF4-FFF2-40B4-BE49-F238E27FC236}">
                  <a16:creationId xmlns:a16="http://schemas.microsoft.com/office/drawing/2014/main" id="{E03F6ED0-08F8-CB0B-9BA1-07F3289DD2E7}"/>
                </a:ext>
              </a:extLst>
            </p:cNvPr>
            <p:cNvSpPr/>
            <p:nvPr/>
          </p:nvSpPr>
          <p:spPr>
            <a:xfrm rot="16200000">
              <a:off x="5438967" y="-2628533"/>
              <a:ext cx="1197528" cy="11824449"/>
            </a:xfrm>
            <a:prstGeom prst="round2SameRect">
              <a:avLst>
                <a:gd name="adj1" fmla="val 33909"/>
                <a:gd name="adj2" fmla="val 119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b="1" dirty="0"/>
                <a:t>Total Vendas Sell-In </a:t>
              </a:r>
            </a:p>
          </p:txBody>
        </p:sp>
        <p:sp>
          <p:nvSpPr>
            <p:cNvPr id="42" name="Retângulo: Cantos Superiores Arredondados 41">
              <a:extLst>
                <a:ext uri="{FF2B5EF4-FFF2-40B4-BE49-F238E27FC236}">
                  <a16:creationId xmlns:a16="http://schemas.microsoft.com/office/drawing/2014/main" id="{0961AC29-94E7-D491-567A-571E01497DB0}"/>
                </a:ext>
              </a:extLst>
            </p:cNvPr>
            <p:cNvSpPr/>
            <p:nvPr/>
          </p:nvSpPr>
          <p:spPr>
            <a:xfrm rot="16200000">
              <a:off x="5438968" y="-3911225"/>
              <a:ext cx="1197528" cy="11824449"/>
            </a:xfrm>
            <a:prstGeom prst="round2SameRect">
              <a:avLst>
                <a:gd name="adj1" fmla="val 33909"/>
                <a:gd name="adj2" fmla="val 11978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100" b="1" dirty="0"/>
                <a:t>Total Vendas Sell-In </a:t>
              </a:r>
            </a:p>
          </p:txBody>
        </p:sp>
        <p:grpSp>
          <p:nvGrpSpPr>
            <p:cNvPr id="40" name="Agrupar 39">
              <a:extLst>
                <a:ext uri="{FF2B5EF4-FFF2-40B4-BE49-F238E27FC236}">
                  <a16:creationId xmlns:a16="http://schemas.microsoft.com/office/drawing/2014/main" id="{7F00B861-1289-4939-97B0-A7B94A7EF28C}"/>
                </a:ext>
              </a:extLst>
            </p:cNvPr>
            <p:cNvGrpSpPr/>
            <p:nvPr/>
          </p:nvGrpSpPr>
          <p:grpSpPr>
            <a:xfrm>
              <a:off x="1646570" y="1532222"/>
              <a:ext cx="10173860" cy="887507"/>
              <a:chOff x="661694" y="1317072"/>
              <a:chExt cx="10441560" cy="887507"/>
            </a:xfrm>
          </p:grpSpPr>
          <p:grpSp>
            <p:nvGrpSpPr>
              <p:cNvPr id="18" name="Agrupar 17">
                <a:extLst>
                  <a:ext uri="{FF2B5EF4-FFF2-40B4-BE49-F238E27FC236}">
                    <a16:creationId xmlns:a16="http://schemas.microsoft.com/office/drawing/2014/main" id="{B16FDC5D-19B9-BD17-73C5-EDC23AB87DD2}"/>
                  </a:ext>
                </a:extLst>
              </p:cNvPr>
              <p:cNvGrpSpPr/>
              <p:nvPr/>
            </p:nvGrpSpPr>
            <p:grpSpPr>
              <a:xfrm>
                <a:off x="661694" y="1317072"/>
                <a:ext cx="2244797" cy="887507"/>
                <a:chOff x="1018359" y="1425387"/>
                <a:chExt cx="1649506" cy="887507"/>
              </a:xfrm>
            </p:grpSpPr>
            <p:sp>
              <p:nvSpPr>
                <p:cNvPr id="16" name="Retângulo: Cantos Arredondados 15">
                  <a:extLst>
                    <a:ext uri="{FF2B5EF4-FFF2-40B4-BE49-F238E27FC236}">
                      <a16:creationId xmlns:a16="http://schemas.microsoft.com/office/drawing/2014/main" id="{B8E0EB96-7868-BBC6-730F-A6B35AC30790}"/>
                    </a:ext>
                  </a:extLst>
                </p:cNvPr>
                <p:cNvSpPr/>
                <p:nvPr/>
              </p:nvSpPr>
              <p:spPr>
                <a:xfrm>
                  <a:off x="1018359" y="1470212"/>
                  <a:ext cx="1649506" cy="842682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ctr"/>
                <a:lstStyle/>
                <a:p>
                  <a:pPr algn="ctr"/>
                  <a:r>
                    <a:rPr lang="pt-BR" sz="2000" b="1" i="0" dirty="0">
                      <a:solidFill>
                        <a:srgbClr val="111827"/>
                      </a:solidFill>
                      <a:effectLst/>
                      <a:latin typeface="ui-sans-serif"/>
                    </a:rPr>
                    <a:t>R$ 106.5 Mi</a:t>
                  </a:r>
                  <a:endParaRPr lang="pt-BR" sz="2000" dirty="0"/>
                </a:p>
              </p:txBody>
            </p:sp>
            <p:sp>
              <p:nvSpPr>
                <p:cNvPr id="17" name="Retângulo: Cantos Superiores Arredondados 16">
                  <a:extLst>
                    <a:ext uri="{FF2B5EF4-FFF2-40B4-BE49-F238E27FC236}">
                      <a16:creationId xmlns:a16="http://schemas.microsoft.com/office/drawing/2014/main" id="{5DBEE7B6-2306-A083-6A84-8FAB7FEB65AC}"/>
                    </a:ext>
                  </a:extLst>
                </p:cNvPr>
                <p:cNvSpPr/>
                <p:nvPr/>
              </p:nvSpPr>
              <p:spPr>
                <a:xfrm>
                  <a:off x="1018359" y="1425387"/>
                  <a:ext cx="1649506" cy="259976"/>
                </a:xfrm>
                <a:prstGeom prst="round2SameRect">
                  <a:avLst>
                    <a:gd name="adj1" fmla="val 33909"/>
                    <a:gd name="adj2" fmla="val 0"/>
                  </a:avLst>
                </a:prstGeom>
                <a:solidFill>
                  <a:srgbClr val="016AC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b="1" dirty="0"/>
                    <a:t>Total Vendas Sell-In </a:t>
                  </a:r>
                </a:p>
              </p:txBody>
            </p:sp>
          </p:grpSp>
          <p:grpSp>
            <p:nvGrpSpPr>
              <p:cNvPr id="19" name="Agrupar 18">
                <a:extLst>
                  <a:ext uri="{FF2B5EF4-FFF2-40B4-BE49-F238E27FC236}">
                    <a16:creationId xmlns:a16="http://schemas.microsoft.com/office/drawing/2014/main" id="{E2CDC517-CF6F-DF0B-CF8A-95280EF6093B}"/>
                  </a:ext>
                </a:extLst>
              </p:cNvPr>
              <p:cNvGrpSpPr/>
              <p:nvPr/>
            </p:nvGrpSpPr>
            <p:grpSpPr>
              <a:xfrm>
                <a:off x="3393948" y="1317072"/>
                <a:ext cx="2244797" cy="887507"/>
                <a:chOff x="1018359" y="1425387"/>
                <a:chExt cx="1649506" cy="887507"/>
              </a:xfrm>
            </p:grpSpPr>
            <p:sp>
              <p:nvSpPr>
                <p:cNvPr id="20" name="Retângulo: Cantos Arredondados 19">
                  <a:extLst>
                    <a:ext uri="{FF2B5EF4-FFF2-40B4-BE49-F238E27FC236}">
                      <a16:creationId xmlns:a16="http://schemas.microsoft.com/office/drawing/2014/main" id="{87DBB457-B3DF-05AE-A3AD-1B0648A90250}"/>
                    </a:ext>
                  </a:extLst>
                </p:cNvPr>
                <p:cNvSpPr/>
                <p:nvPr/>
              </p:nvSpPr>
              <p:spPr>
                <a:xfrm>
                  <a:off x="1018359" y="1470212"/>
                  <a:ext cx="1649506" cy="842682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ctr"/>
                <a:lstStyle/>
                <a:p>
                  <a:pPr algn="ctr"/>
                  <a:r>
                    <a:rPr lang="pt-BR" sz="2000" b="1" dirty="0">
                      <a:solidFill>
                        <a:srgbClr val="111827"/>
                      </a:solidFill>
                      <a:latin typeface="ui-sans-serif"/>
                    </a:rPr>
                    <a:t>2.5 Mi</a:t>
                  </a:r>
                </a:p>
              </p:txBody>
            </p:sp>
            <p:sp>
              <p:nvSpPr>
                <p:cNvPr id="21" name="Retângulo: Cantos Superiores Arredondados 20">
                  <a:extLst>
                    <a:ext uri="{FF2B5EF4-FFF2-40B4-BE49-F238E27FC236}">
                      <a16:creationId xmlns:a16="http://schemas.microsoft.com/office/drawing/2014/main" id="{B98CD893-62AA-DD77-1710-96B43D67D6AE}"/>
                    </a:ext>
                  </a:extLst>
                </p:cNvPr>
                <p:cNvSpPr/>
                <p:nvPr/>
              </p:nvSpPr>
              <p:spPr>
                <a:xfrm>
                  <a:off x="1018359" y="1425387"/>
                  <a:ext cx="1649506" cy="259976"/>
                </a:xfrm>
                <a:prstGeom prst="round2SameRect">
                  <a:avLst>
                    <a:gd name="adj1" fmla="val 33909"/>
                    <a:gd name="adj2" fmla="val 0"/>
                  </a:avLst>
                </a:prstGeom>
                <a:solidFill>
                  <a:srgbClr val="016AC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b="1" dirty="0"/>
                    <a:t>Total Volume Cx. Sell-In </a:t>
                  </a:r>
                </a:p>
              </p:txBody>
            </p:sp>
          </p:grpSp>
          <p:grpSp>
            <p:nvGrpSpPr>
              <p:cNvPr id="22" name="Agrupar 21">
                <a:extLst>
                  <a:ext uri="{FF2B5EF4-FFF2-40B4-BE49-F238E27FC236}">
                    <a16:creationId xmlns:a16="http://schemas.microsoft.com/office/drawing/2014/main" id="{E4812453-A186-FF23-B7F6-29501393DA15}"/>
                  </a:ext>
                </a:extLst>
              </p:cNvPr>
              <p:cNvGrpSpPr/>
              <p:nvPr/>
            </p:nvGrpSpPr>
            <p:grpSpPr>
              <a:xfrm>
                <a:off x="6126202" y="1317072"/>
                <a:ext cx="2244797" cy="887507"/>
                <a:chOff x="1018359" y="1425387"/>
                <a:chExt cx="1649506" cy="887507"/>
              </a:xfrm>
            </p:grpSpPr>
            <p:sp>
              <p:nvSpPr>
                <p:cNvPr id="23" name="Retângulo: Cantos Arredondados 22">
                  <a:extLst>
                    <a:ext uri="{FF2B5EF4-FFF2-40B4-BE49-F238E27FC236}">
                      <a16:creationId xmlns:a16="http://schemas.microsoft.com/office/drawing/2014/main" id="{A0D76AE0-8045-280E-9FC6-45F34A57E904}"/>
                    </a:ext>
                  </a:extLst>
                </p:cNvPr>
                <p:cNvSpPr/>
                <p:nvPr/>
              </p:nvSpPr>
              <p:spPr>
                <a:xfrm>
                  <a:off x="1018359" y="1470212"/>
                  <a:ext cx="1649506" cy="842682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ctr"/>
                <a:lstStyle/>
                <a:p>
                  <a:pPr algn="ctr"/>
                  <a:r>
                    <a:rPr lang="pt-BR" sz="2000" b="1" dirty="0">
                      <a:solidFill>
                        <a:srgbClr val="111827"/>
                      </a:solidFill>
                      <a:latin typeface="ui-sans-serif"/>
                    </a:rPr>
                    <a:t>R$ 42</a:t>
                  </a:r>
                </a:p>
              </p:txBody>
            </p:sp>
            <p:sp>
              <p:nvSpPr>
                <p:cNvPr id="24" name="Retângulo: Cantos Superiores Arredondados 23">
                  <a:extLst>
                    <a:ext uri="{FF2B5EF4-FFF2-40B4-BE49-F238E27FC236}">
                      <a16:creationId xmlns:a16="http://schemas.microsoft.com/office/drawing/2014/main" id="{FE7438CA-F2DD-850C-0199-91A1E1EFB99B}"/>
                    </a:ext>
                  </a:extLst>
                </p:cNvPr>
                <p:cNvSpPr/>
                <p:nvPr/>
              </p:nvSpPr>
              <p:spPr>
                <a:xfrm>
                  <a:off x="1018359" y="1425387"/>
                  <a:ext cx="1649506" cy="259976"/>
                </a:xfrm>
                <a:prstGeom prst="round2SameRect">
                  <a:avLst>
                    <a:gd name="adj1" fmla="val 33909"/>
                    <a:gd name="adj2" fmla="val 0"/>
                  </a:avLst>
                </a:prstGeom>
                <a:solidFill>
                  <a:srgbClr val="016AC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b="1" dirty="0"/>
                    <a:t>Ticket Médio Cx. Sell-In</a:t>
                  </a:r>
                </a:p>
              </p:txBody>
            </p:sp>
          </p:grpSp>
          <p:grpSp>
            <p:nvGrpSpPr>
              <p:cNvPr id="25" name="Agrupar 24">
                <a:extLst>
                  <a:ext uri="{FF2B5EF4-FFF2-40B4-BE49-F238E27FC236}">
                    <a16:creationId xmlns:a16="http://schemas.microsoft.com/office/drawing/2014/main" id="{A3D21358-C1F1-D8DF-91B9-81B844387F7F}"/>
                  </a:ext>
                </a:extLst>
              </p:cNvPr>
              <p:cNvGrpSpPr/>
              <p:nvPr/>
            </p:nvGrpSpPr>
            <p:grpSpPr>
              <a:xfrm>
                <a:off x="8858457" y="1317072"/>
                <a:ext cx="2244797" cy="887507"/>
                <a:chOff x="1018359" y="1425387"/>
                <a:chExt cx="1649506" cy="887507"/>
              </a:xfrm>
            </p:grpSpPr>
            <p:sp>
              <p:nvSpPr>
                <p:cNvPr id="26" name="Retângulo: Cantos Arredondados 25">
                  <a:extLst>
                    <a:ext uri="{FF2B5EF4-FFF2-40B4-BE49-F238E27FC236}">
                      <a16:creationId xmlns:a16="http://schemas.microsoft.com/office/drawing/2014/main" id="{3741B611-31B1-33EE-2F31-BC9ACDC4E2CE}"/>
                    </a:ext>
                  </a:extLst>
                </p:cNvPr>
                <p:cNvSpPr/>
                <p:nvPr/>
              </p:nvSpPr>
              <p:spPr>
                <a:xfrm>
                  <a:off x="1018359" y="1470212"/>
                  <a:ext cx="1649506" cy="842682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ctr"/>
                <a:lstStyle/>
                <a:p>
                  <a:pPr algn="ctr"/>
                  <a:r>
                    <a:rPr lang="pt-BR" sz="2000" b="1" dirty="0">
                      <a:solidFill>
                        <a:srgbClr val="111827"/>
                      </a:solidFill>
                      <a:latin typeface="ui-sans-serif"/>
                    </a:rPr>
                    <a:t>+38.9%</a:t>
                  </a:r>
                </a:p>
              </p:txBody>
            </p:sp>
            <p:sp>
              <p:nvSpPr>
                <p:cNvPr id="27" name="Retângulo: Cantos Superiores Arredondados 26">
                  <a:extLst>
                    <a:ext uri="{FF2B5EF4-FFF2-40B4-BE49-F238E27FC236}">
                      <a16:creationId xmlns:a16="http://schemas.microsoft.com/office/drawing/2014/main" id="{5039FA5B-01BE-48AB-69D3-9E8F0DECED75}"/>
                    </a:ext>
                  </a:extLst>
                </p:cNvPr>
                <p:cNvSpPr/>
                <p:nvPr/>
              </p:nvSpPr>
              <p:spPr>
                <a:xfrm>
                  <a:off x="1018359" y="1425387"/>
                  <a:ext cx="1649506" cy="259976"/>
                </a:xfrm>
                <a:prstGeom prst="round2SameRect">
                  <a:avLst>
                    <a:gd name="adj1" fmla="val 33909"/>
                    <a:gd name="adj2" fmla="val 0"/>
                  </a:avLst>
                </a:prstGeom>
                <a:solidFill>
                  <a:srgbClr val="016AC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b="1" dirty="0"/>
                    <a:t>Crescimento Acumulado Sell-In</a:t>
                  </a:r>
                </a:p>
              </p:txBody>
            </p:sp>
          </p:grpSp>
        </p:grpSp>
        <p:grpSp>
          <p:nvGrpSpPr>
            <p:cNvPr id="41" name="Agrupar 40">
              <a:extLst>
                <a:ext uri="{FF2B5EF4-FFF2-40B4-BE49-F238E27FC236}">
                  <a16:creationId xmlns:a16="http://schemas.microsoft.com/office/drawing/2014/main" id="{206CFC67-2F6C-7D6B-CB01-9BAB2A6EF6BB}"/>
                </a:ext>
              </a:extLst>
            </p:cNvPr>
            <p:cNvGrpSpPr/>
            <p:nvPr/>
          </p:nvGrpSpPr>
          <p:grpSpPr>
            <a:xfrm>
              <a:off x="1646570" y="2885895"/>
              <a:ext cx="10173860" cy="887507"/>
              <a:chOff x="1343011" y="2850036"/>
              <a:chExt cx="10441560" cy="887507"/>
            </a:xfrm>
          </p:grpSpPr>
          <p:grpSp>
            <p:nvGrpSpPr>
              <p:cNvPr id="28" name="Agrupar 27">
                <a:extLst>
                  <a:ext uri="{FF2B5EF4-FFF2-40B4-BE49-F238E27FC236}">
                    <a16:creationId xmlns:a16="http://schemas.microsoft.com/office/drawing/2014/main" id="{74985177-8622-5BDF-50A3-4497F6398B62}"/>
                  </a:ext>
                </a:extLst>
              </p:cNvPr>
              <p:cNvGrpSpPr/>
              <p:nvPr/>
            </p:nvGrpSpPr>
            <p:grpSpPr>
              <a:xfrm>
                <a:off x="1343011" y="2850036"/>
                <a:ext cx="2244797" cy="887507"/>
                <a:chOff x="1018359" y="1425387"/>
                <a:chExt cx="1649506" cy="887507"/>
              </a:xfrm>
            </p:grpSpPr>
            <p:sp>
              <p:nvSpPr>
                <p:cNvPr id="29" name="Retângulo: Cantos Arredondados 28">
                  <a:extLst>
                    <a:ext uri="{FF2B5EF4-FFF2-40B4-BE49-F238E27FC236}">
                      <a16:creationId xmlns:a16="http://schemas.microsoft.com/office/drawing/2014/main" id="{7CE48917-47DD-B088-7771-4D808712DFB6}"/>
                    </a:ext>
                  </a:extLst>
                </p:cNvPr>
                <p:cNvSpPr/>
                <p:nvPr/>
              </p:nvSpPr>
              <p:spPr>
                <a:xfrm>
                  <a:off x="1018359" y="1470212"/>
                  <a:ext cx="1649506" cy="842682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ctr"/>
                <a:lstStyle/>
                <a:p>
                  <a:pPr algn="ctr"/>
                  <a:r>
                    <a:rPr lang="pt-BR" sz="2000" b="1" dirty="0">
                      <a:solidFill>
                        <a:srgbClr val="111827"/>
                      </a:solidFill>
                      <a:latin typeface="ui-sans-serif"/>
                    </a:rPr>
                    <a:t>R$ 29.9 Mi</a:t>
                  </a:r>
                </a:p>
              </p:txBody>
            </p:sp>
            <p:sp>
              <p:nvSpPr>
                <p:cNvPr id="30" name="Retângulo: Cantos Superiores Arredondados 29">
                  <a:extLst>
                    <a:ext uri="{FF2B5EF4-FFF2-40B4-BE49-F238E27FC236}">
                      <a16:creationId xmlns:a16="http://schemas.microsoft.com/office/drawing/2014/main" id="{8C6F0755-7981-89FC-615E-114DC75A801E}"/>
                    </a:ext>
                  </a:extLst>
                </p:cNvPr>
                <p:cNvSpPr/>
                <p:nvPr/>
              </p:nvSpPr>
              <p:spPr>
                <a:xfrm>
                  <a:off x="1018359" y="1425387"/>
                  <a:ext cx="1649506" cy="259976"/>
                </a:xfrm>
                <a:prstGeom prst="round2SameRect">
                  <a:avLst>
                    <a:gd name="adj1" fmla="val 33909"/>
                    <a:gd name="adj2" fmla="val 0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b="1" dirty="0"/>
                    <a:t>Total Vendas Sell-Out </a:t>
                  </a:r>
                </a:p>
              </p:txBody>
            </p:sp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F503A0BB-732A-527D-999E-36732714CE36}"/>
                  </a:ext>
                </a:extLst>
              </p:cNvPr>
              <p:cNvGrpSpPr/>
              <p:nvPr/>
            </p:nvGrpSpPr>
            <p:grpSpPr>
              <a:xfrm>
                <a:off x="4075265" y="2850036"/>
                <a:ext cx="2244797" cy="887507"/>
                <a:chOff x="1018359" y="1425387"/>
                <a:chExt cx="1649506" cy="887507"/>
              </a:xfrm>
            </p:grpSpPr>
            <p:sp>
              <p:nvSpPr>
                <p:cNvPr id="32" name="Retângulo: Cantos Arredondados 31">
                  <a:extLst>
                    <a:ext uri="{FF2B5EF4-FFF2-40B4-BE49-F238E27FC236}">
                      <a16:creationId xmlns:a16="http://schemas.microsoft.com/office/drawing/2014/main" id="{BC892640-4BE2-1FF6-F2EF-D59ACDBE27A0}"/>
                    </a:ext>
                  </a:extLst>
                </p:cNvPr>
                <p:cNvSpPr/>
                <p:nvPr/>
              </p:nvSpPr>
              <p:spPr>
                <a:xfrm>
                  <a:off x="1018359" y="1470212"/>
                  <a:ext cx="1649506" cy="842682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ctr"/>
                <a:lstStyle/>
                <a:p>
                  <a:pPr algn="ctr"/>
                  <a:r>
                    <a:rPr lang="pt-BR" sz="2000" b="1" dirty="0">
                      <a:solidFill>
                        <a:srgbClr val="111827"/>
                      </a:solidFill>
                      <a:latin typeface="ui-sans-serif"/>
                    </a:rPr>
                    <a:t>475.6 K</a:t>
                  </a:r>
                </a:p>
              </p:txBody>
            </p:sp>
            <p:sp>
              <p:nvSpPr>
                <p:cNvPr id="33" name="Retângulo: Cantos Superiores Arredondados 32">
                  <a:extLst>
                    <a:ext uri="{FF2B5EF4-FFF2-40B4-BE49-F238E27FC236}">
                      <a16:creationId xmlns:a16="http://schemas.microsoft.com/office/drawing/2014/main" id="{4FDA8FFF-0A3D-6C58-7154-00235262285E}"/>
                    </a:ext>
                  </a:extLst>
                </p:cNvPr>
                <p:cNvSpPr/>
                <p:nvPr/>
              </p:nvSpPr>
              <p:spPr>
                <a:xfrm>
                  <a:off x="1018359" y="1425387"/>
                  <a:ext cx="1649506" cy="259976"/>
                </a:xfrm>
                <a:prstGeom prst="round2SameRect">
                  <a:avLst>
                    <a:gd name="adj1" fmla="val 33909"/>
                    <a:gd name="adj2" fmla="val 0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b="1" dirty="0"/>
                    <a:t>Total Volume Cx. Sell-Out </a:t>
                  </a:r>
                </a:p>
              </p:txBody>
            </p:sp>
          </p:grpSp>
          <p:grpSp>
            <p:nvGrpSpPr>
              <p:cNvPr id="34" name="Agrupar 33">
                <a:extLst>
                  <a:ext uri="{FF2B5EF4-FFF2-40B4-BE49-F238E27FC236}">
                    <a16:creationId xmlns:a16="http://schemas.microsoft.com/office/drawing/2014/main" id="{7B233A31-8288-1DB9-E04A-8392867EE7F6}"/>
                  </a:ext>
                </a:extLst>
              </p:cNvPr>
              <p:cNvGrpSpPr/>
              <p:nvPr/>
            </p:nvGrpSpPr>
            <p:grpSpPr>
              <a:xfrm>
                <a:off x="6807519" y="2850036"/>
                <a:ext cx="2244797" cy="887507"/>
                <a:chOff x="1018359" y="1425387"/>
                <a:chExt cx="1649506" cy="887507"/>
              </a:xfrm>
            </p:grpSpPr>
            <p:sp>
              <p:nvSpPr>
                <p:cNvPr id="35" name="Retângulo: Cantos Arredondados 34">
                  <a:extLst>
                    <a:ext uri="{FF2B5EF4-FFF2-40B4-BE49-F238E27FC236}">
                      <a16:creationId xmlns:a16="http://schemas.microsoft.com/office/drawing/2014/main" id="{25196781-0EE1-0F15-270F-CA3A366C1E58}"/>
                    </a:ext>
                  </a:extLst>
                </p:cNvPr>
                <p:cNvSpPr/>
                <p:nvPr/>
              </p:nvSpPr>
              <p:spPr>
                <a:xfrm>
                  <a:off x="1018359" y="1470212"/>
                  <a:ext cx="1649506" cy="842682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ctr"/>
                <a:lstStyle/>
                <a:p>
                  <a:pPr algn="ctr"/>
                  <a:r>
                    <a:rPr lang="pt-BR" sz="2000" b="1" dirty="0">
                      <a:solidFill>
                        <a:srgbClr val="111827"/>
                      </a:solidFill>
                      <a:latin typeface="ui-sans-serif"/>
                    </a:rPr>
                    <a:t>R$ 3,9</a:t>
                  </a:r>
                </a:p>
              </p:txBody>
            </p:sp>
            <p:sp>
              <p:nvSpPr>
                <p:cNvPr id="36" name="Retângulo: Cantos Superiores Arredondados 35">
                  <a:extLst>
                    <a:ext uri="{FF2B5EF4-FFF2-40B4-BE49-F238E27FC236}">
                      <a16:creationId xmlns:a16="http://schemas.microsoft.com/office/drawing/2014/main" id="{78563163-5782-80D7-0448-90C77989C152}"/>
                    </a:ext>
                  </a:extLst>
                </p:cNvPr>
                <p:cNvSpPr/>
                <p:nvPr/>
              </p:nvSpPr>
              <p:spPr>
                <a:xfrm>
                  <a:off x="1018359" y="1425387"/>
                  <a:ext cx="1649506" cy="259976"/>
                </a:xfrm>
                <a:prstGeom prst="round2SameRect">
                  <a:avLst>
                    <a:gd name="adj1" fmla="val 33909"/>
                    <a:gd name="adj2" fmla="val 0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b="1" dirty="0"/>
                    <a:t>Ticket Médio Unidade Sell-Out</a:t>
                  </a:r>
                </a:p>
              </p:txBody>
            </p:sp>
          </p:grpSp>
          <p:grpSp>
            <p:nvGrpSpPr>
              <p:cNvPr id="37" name="Agrupar 36">
                <a:extLst>
                  <a:ext uri="{FF2B5EF4-FFF2-40B4-BE49-F238E27FC236}">
                    <a16:creationId xmlns:a16="http://schemas.microsoft.com/office/drawing/2014/main" id="{CC15A544-141A-5FD9-CF41-6435FE5D8819}"/>
                  </a:ext>
                </a:extLst>
              </p:cNvPr>
              <p:cNvGrpSpPr/>
              <p:nvPr/>
            </p:nvGrpSpPr>
            <p:grpSpPr>
              <a:xfrm>
                <a:off x="9539774" y="2850036"/>
                <a:ext cx="2244797" cy="887507"/>
                <a:chOff x="1018359" y="1425387"/>
                <a:chExt cx="1649506" cy="887507"/>
              </a:xfrm>
            </p:grpSpPr>
            <p:sp>
              <p:nvSpPr>
                <p:cNvPr id="38" name="Retângulo: Cantos Arredondados 37">
                  <a:extLst>
                    <a:ext uri="{FF2B5EF4-FFF2-40B4-BE49-F238E27FC236}">
                      <a16:creationId xmlns:a16="http://schemas.microsoft.com/office/drawing/2014/main" id="{6895AA2B-866B-0465-A60C-E5085CBEECA7}"/>
                    </a:ext>
                  </a:extLst>
                </p:cNvPr>
                <p:cNvSpPr/>
                <p:nvPr/>
              </p:nvSpPr>
              <p:spPr>
                <a:xfrm>
                  <a:off x="1018359" y="1470212"/>
                  <a:ext cx="1649506" cy="842682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180000" rtlCol="0" anchor="ctr"/>
                <a:lstStyle/>
                <a:p>
                  <a:pPr algn="ctr"/>
                  <a:r>
                    <a:rPr lang="pt-BR" sz="2000" b="1" dirty="0">
                      <a:solidFill>
                        <a:srgbClr val="111827"/>
                      </a:solidFill>
                      <a:latin typeface="ui-sans-serif"/>
                    </a:rPr>
                    <a:t>-13.8%</a:t>
                  </a:r>
                </a:p>
              </p:txBody>
            </p:sp>
            <p:sp>
              <p:nvSpPr>
                <p:cNvPr id="39" name="Retângulo: Cantos Superiores Arredondados 38">
                  <a:extLst>
                    <a:ext uri="{FF2B5EF4-FFF2-40B4-BE49-F238E27FC236}">
                      <a16:creationId xmlns:a16="http://schemas.microsoft.com/office/drawing/2014/main" id="{E1FDEB06-12DD-3A48-5070-D6751C73CD47}"/>
                    </a:ext>
                  </a:extLst>
                </p:cNvPr>
                <p:cNvSpPr/>
                <p:nvPr/>
              </p:nvSpPr>
              <p:spPr>
                <a:xfrm>
                  <a:off x="1018359" y="1425387"/>
                  <a:ext cx="1649506" cy="259976"/>
                </a:xfrm>
                <a:prstGeom prst="round2SameRect">
                  <a:avLst>
                    <a:gd name="adj1" fmla="val 33909"/>
                    <a:gd name="adj2" fmla="val 0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100" b="1" dirty="0"/>
                    <a:t>Crescimento Acumulado Sell-Out</a:t>
                  </a:r>
                </a:p>
              </p:txBody>
            </p:sp>
          </p:grpSp>
        </p:grp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419B0406-372C-D1D3-CB72-824758629A4A}"/>
                </a:ext>
              </a:extLst>
            </p:cNvPr>
            <p:cNvSpPr txBox="1"/>
            <p:nvPr/>
          </p:nvSpPr>
          <p:spPr>
            <a:xfrm>
              <a:off x="465629" y="1798333"/>
              <a:ext cx="8467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rgbClr val="016ACB"/>
                  </a:solidFill>
                </a:rPr>
                <a:t>Sell-In</a:t>
              </a:r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74B57C1A-B866-DD93-7223-6AC8F4CD9477}"/>
                </a:ext>
              </a:extLst>
            </p:cNvPr>
            <p:cNvSpPr txBox="1"/>
            <p:nvPr/>
          </p:nvSpPr>
          <p:spPr>
            <a:xfrm>
              <a:off x="361952" y="3083636"/>
              <a:ext cx="103906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pt-BR" sz="2000" b="1" dirty="0">
                  <a:solidFill>
                    <a:schemeClr val="accent1">
                      <a:lumMod val="60000"/>
                      <a:lumOff val="40000"/>
                    </a:schemeClr>
                  </a:solidFill>
                </a:rPr>
                <a:t>Sell-Out</a:t>
              </a:r>
            </a:p>
          </p:txBody>
        </p:sp>
      </p:grp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1ED854CF-32B8-27F7-4763-B0C595BD7B43}"/>
              </a:ext>
            </a:extLst>
          </p:cNvPr>
          <p:cNvCxnSpPr>
            <a:cxnSpLocks/>
          </p:cNvCxnSpPr>
          <p:nvPr/>
        </p:nvCxnSpPr>
        <p:spPr>
          <a:xfrm flipH="1">
            <a:off x="341638" y="3657600"/>
            <a:ext cx="11508725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Agrupar 91">
            <a:extLst>
              <a:ext uri="{FF2B5EF4-FFF2-40B4-BE49-F238E27FC236}">
                <a16:creationId xmlns:a16="http://schemas.microsoft.com/office/drawing/2014/main" id="{82EDC083-B492-8EFE-63F3-B8A9C27462F9}"/>
              </a:ext>
            </a:extLst>
          </p:cNvPr>
          <p:cNvGrpSpPr/>
          <p:nvPr/>
        </p:nvGrpSpPr>
        <p:grpSpPr>
          <a:xfrm>
            <a:off x="305332" y="3823964"/>
            <a:ext cx="11581336" cy="2605762"/>
            <a:chOff x="165100" y="4281164"/>
            <a:chExt cx="11581336" cy="2605762"/>
          </a:xfrm>
        </p:grpSpPr>
        <p:grpSp>
          <p:nvGrpSpPr>
            <p:cNvPr id="83" name="Agrupar 82">
              <a:extLst>
                <a:ext uri="{FF2B5EF4-FFF2-40B4-BE49-F238E27FC236}">
                  <a16:creationId xmlns:a16="http://schemas.microsoft.com/office/drawing/2014/main" id="{E90127A8-5F6B-5E6E-AB15-B02C964D46DE}"/>
                </a:ext>
              </a:extLst>
            </p:cNvPr>
            <p:cNvGrpSpPr/>
            <p:nvPr/>
          </p:nvGrpSpPr>
          <p:grpSpPr>
            <a:xfrm>
              <a:off x="165100" y="4281164"/>
              <a:ext cx="3762074" cy="2605762"/>
              <a:chOff x="165100" y="4281164"/>
              <a:chExt cx="3762074" cy="2605762"/>
            </a:xfrm>
          </p:grpSpPr>
          <p:sp>
            <p:nvSpPr>
              <p:cNvPr id="76" name="Retângulo: Cantos Arredondados 75">
                <a:extLst>
                  <a:ext uri="{FF2B5EF4-FFF2-40B4-BE49-F238E27FC236}">
                    <a16:creationId xmlns:a16="http://schemas.microsoft.com/office/drawing/2014/main" id="{FD5B4E36-B3BD-91C6-640D-FDC159C1A009}"/>
                  </a:ext>
                </a:extLst>
              </p:cNvPr>
              <p:cNvSpPr/>
              <p:nvPr/>
            </p:nvSpPr>
            <p:spPr>
              <a:xfrm>
                <a:off x="165100" y="4281164"/>
                <a:ext cx="3762074" cy="2605755"/>
              </a:xfrm>
              <a:prstGeom prst="roundRect">
                <a:avLst>
                  <a:gd name="adj" fmla="val 885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 b="1" dirty="0"/>
              </a:p>
            </p:txBody>
          </p:sp>
          <p:sp>
            <p:nvSpPr>
              <p:cNvPr id="70" name="Elipse 69">
                <a:extLst>
                  <a:ext uri="{FF2B5EF4-FFF2-40B4-BE49-F238E27FC236}">
                    <a16:creationId xmlns:a16="http://schemas.microsoft.com/office/drawing/2014/main" id="{3F4B62F1-B06D-BBF1-FC8F-024D96C5775C}"/>
                  </a:ext>
                </a:extLst>
              </p:cNvPr>
              <p:cNvSpPr/>
              <p:nvPr/>
            </p:nvSpPr>
            <p:spPr>
              <a:xfrm>
                <a:off x="269755" y="4453691"/>
                <a:ext cx="216000" cy="18917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/>
                  <a:t>1</a:t>
                </a:r>
              </a:p>
            </p:txBody>
          </p:sp>
          <p:sp>
            <p:nvSpPr>
              <p:cNvPr id="71" name="CaixaDeTexto 70">
                <a:extLst>
                  <a:ext uri="{FF2B5EF4-FFF2-40B4-BE49-F238E27FC236}">
                    <a16:creationId xmlns:a16="http://schemas.microsoft.com/office/drawing/2014/main" id="{7EF41C74-5CD1-91A6-46EF-6B7E5E3A57FA}"/>
                  </a:ext>
                </a:extLst>
              </p:cNvPr>
              <p:cNvSpPr txBox="1"/>
              <p:nvPr/>
            </p:nvSpPr>
            <p:spPr>
              <a:xfrm>
                <a:off x="460214" y="4393936"/>
                <a:ext cx="3466960" cy="2492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Canal cheio X consumo final</a:t>
                </a:r>
                <a:r>
                  <a:rPr lang="pt-B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</a:t>
                </a:r>
              </a:p>
              <a:p>
                <a:endPara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pt-B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Enquanto o Sell-In cresceu +38,9% atingindo R$ 106,5 Mi o Sell-Out caiu -13,8%, totalizando apenas R$ 29,9 Mi em vendas ao varejo.</a:t>
                </a:r>
              </a:p>
              <a:p>
                <a:endPara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pt-B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 Implica em alto volume estocados nos distribuidores e pontos de venda, sem que o consumidor final esteja comprando no mesmo ritmo.</a:t>
                </a:r>
              </a:p>
            </p:txBody>
          </p:sp>
        </p:grpSp>
        <p:grpSp>
          <p:nvGrpSpPr>
            <p:cNvPr id="84" name="Agrupar 83">
              <a:extLst>
                <a:ext uri="{FF2B5EF4-FFF2-40B4-BE49-F238E27FC236}">
                  <a16:creationId xmlns:a16="http://schemas.microsoft.com/office/drawing/2014/main" id="{09E5F091-B337-07EB-A0EB-6DA7DE4B8F3B}"/>
                </a:ext>
              </a:extLst>
            </p:cNvPr>
            <p:cNvGrpSpPr/>
            <p:nvPr/>
          </p:nvGrpSpPr>
          <p:grpSpPr>
            <a:xfrm>
              <a:off x="4074731" y="4281165"/>
              <a:ext cx="3762074" cy="2605754"/>
              <a:chOff x="165100" y="4281165"/>
              <a:chExt cx="3762074" cy="2605754"/>
            </a:xfrm>
          </p:grpSpPr>
          <p:sp>
            <p:nvSpPr>
              <p:cNvPr id="85" name="Retângulo: Cantos Arredondados 84">
                <a:extLst>
                  <a:ext uri="{FF2B5EF4-FFF2-40B4-BE49-F238E27FC236}">
                    <a16:creationId xmlns:a16="http://schemas.microsoft.com/office/drawing/2014/main" id="{CDAFE973-F0AF-65C4-B236-B26B26262095}"/>
                  </a:ext>
                </a:extLst>
              </p:cNvPr>
              <p:cNvSpPr/>
              <p:nvPr/>
            </p:nvSpPr>
            <p:spPr>
              <a:xfrm>
                <a:off x="165100" y="4281165"/>
                <a:ext cx="3762074" cy="2605754"/>
              </a:xfrm>
              <a:prstGeom prst="roundRect">
                <a:avLst>
                  <a:gd name="adj" fmla="val 885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 b="1" dirty="0"/>
              </a:p>
            </p:txBody>
          </p:sp>
          <p:sp>
            <p:nvSpPr>
              <p:cNvPr id="86" name="Elipse 85">
                <a:extLst>
                  <a:ext uri="{FF2B5EF4-FFF2-40B4-BE49-F238E27FC236}">
                    <a16:creationId xmlns:a16="http://schemas.microsoft.com/office/drawing/2014/main" id="{81CF7558-A2A8-5A1E-3EB3-9D6264381D21}"/>
                  </a:ext>
                </a:extLst>
              </p:cNvPr>
              <p:cNvSpPr/>
              <p:nvPr/>
            </p:nvSpPr>
            <p:spPr>
              <a:xfrm>
                <a:off x="269755" y="4453691"/>
                <a:ext cx="216000" cy="18917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/>
                  <a:t>2</a:t>
                </a:r>
              </a:p>
            </p:txBody>
          </p:sp>
          <p:sp>
            <p:nvSpPr>
              <p:cNvPr id="87" name="CaixaDeTexto 86">
                <a:extLst>
                  <a:ext uri="{FF2B5EF4-FFF2-40B4-BE49-F238E27FC236}">
                    <a16:creationId xmlns:a16="http://schemas.microsoft.com/office/drawing/2014/main" id="{B8B29B56-12F9-4418-6E11-CAAB45CD1B99}"/>
                  </a:ext>
                </a:extLst>
              </p:cNvPr>
              <p:cNvSpPr txBox="1"/>
              <p:nvPr/>
            </p:nvSpPr>
            <p:spPr>
              <a:xfrm>
                <a:off x="460214" y="4393936"/>
                <a:ext cx="3385803" cy="18774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Baixa taxa de Sell-</a:t>
                </a:r>
                <a:r>
                  <a:rPr lang="pt-BR" sz="1600" b="1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Through</a:t>
                </a:r>
                <a:r>
                  <a:rPr lang="pt-B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:</a:t>
                </a:r>
              </a:p>
              <a:p>
                <a:endPara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pt-B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A razão Sell-Out/Sell-In (≈28%) indica que 72% do volume que entrou no canal ainda não foi efetivamente consumido.</a:t>
                </a:r>
              </a:p>
              <a:p>
                <a:endParaRPr lang="pt-BR" sz="14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pt-B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Risco: obsolescência de produtos e impacto de capital de giro para a empresa.</a:t>
                </a:r>
              </a:p>
            </p:txBody>
          </p:sp>
        </p:grpSp>
        <p:grpSp>
          <p:nvGrpSpPr>
            <p:cNvPr id="88" name="Agrupar 87">
              <a:extLst>
                <a:ext uri="{FF2B5EF4-FFF2-40B4-BE49-F238E27FC236}">
                  <a16:creationId xmlns:a16="http://schemas.microsoft.com/office/drawing/2014/main" id="{7662BD71-D711-D130-682A-DDF4BBF4BDC1}"/>
                </a:ext>
              </a:extLst>
            </p:cNvPr>
            <p:cNvGrpSpPr/>
            <p:nvPr/>
          </p:nvGrpSpPr>
          <p:grpSpPr>
            <a:xfrm>
              <a:off x="7984362" y="4281164"/>
              <a:ext cx="3762074" cy="1726665"/>
              <a:chOff x="165100" y="4281164"/>
              <a:chExt cx="3762074" cy="1726665"/>
            </a:xfrm>
          </p:grpSpPr>
          <p:sp>
            <p:nvSpPr>
              <p:cNvPr id="89" name="Retângulo: Cantos Arredondados 88">
                <a:extLst>
                  <a:ext uri="{FF2B5EF4-FFF2-40B4-BE49-F238E27FC236}">
                    <a16:creationId xmlns:a16="http://schemas.microsoft.com/office/drawing/2014/main" id="{8E0EBC9B-AD77-FA2A-2591-4D42BB482720}"/>
                  </a:ext>
                </a:extLst>
              </p:cNvPr>
              <p:cNvSpPr/>
              <p:nvPr/>
            </p:nvSpPr>
            <p:spPr>
              <a:xfrm>
                <a:off x="165100" y="4281164"/>
                <a:ext cx="3762074" cy="1726665"/>
              </a:xfrm>
              <a:prstGeom prst="roundRect">
                <a:avLst>
                  <a:gd name="adj" fmla="val 8858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 b="1" dirty="0"/>
              </a:p>
            </p:txBody>
          </p:sp>
          <p:sp>
            <p:nvSpPr>
              <p:cNvPr id="90" name="Elipse 89">
                <a:extLst>
                  <a:ext uri="{FF2B5EF4-FFF2-40B4-BE49-F238E27FC236}">
                    <a16:creationId xmlns:a16="http://schemas.microsoft.com/office/drawing/2014/main" id="{6B5FBE45-BD57-91C1-E177-CC13378FD609}"/>
                  </a:ext>
                </a:extLst>
              </p:cNvPr>
              <p:cNvSpPr/>
              <p:nvPr/>
            </p:nvSpPr>
            <p:spPr>
              <a:xfrm>
                <a:off x="269755" y="4453691"/>
                <a:ext cx="216000" cy="189175"/>
              </a:xfrm>
              <a:prstGeom prst="ellipse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bg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dirty="0"/>
                  <a:t>3</a:t>
                </a:r>
              </a:p>
            </p:txBody>
          </p:sp>
          <p:sp>
            <p:nvSpPr>
              <p:cNvPr id="91" name="CaixaDeTexto 90">
                <a:extLst>
                  <a:ext uri="{FF2B5EF4-FFF2-40B4-BE49-F238E27FC236}">
                    <a16:creationId xmlns:a16="http://schemas.microsoft.com/office/drawing/2014/main" id="{A527245D-2D10-33AE-EFC7-F536DFB50003}"/>
                  </a:ext>
                </a:extLst>
              </p:cNvPr>
              <p:cNvSpPr txBox="1"/>
              <p:nvPr/>
            </p:nvSpPr>
            <p:spPr>
              <a:xfrm>
                <a:off x="460214" y="4393936"/>
                <a:ext cx="3385803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6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Oportunidade de Expansão Regional:</a:t>
                </a:r>
              </a:p>
              <a:p>
                <a:endParaRPr lang="pt-BR" sz="16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r>
                  <a:rPr lang="pt-BR" sz="14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 Expandir Operação no estados aonde ainda não operamos.</a:t>
                </a:r>
              </a:p>
            </p:txBody>
          </p:sp>
        </p:grpSp>
      </p:grpSp>
      <p:sp>
        <p:nvSpPr>
          <p:cNvPr id="97" name="CaixaDeTexto 96">
            <a:extLst>
              <a:ext uri="{FF2B5EF4-FFF2-40B4-BE49-F238E27FC236}">
                <a16:creationId xmlns:a16="http://schemas.microsoft.com/office/drawing/2014/main" id="{A7CD349A-AEF6-DC1F-B8DC-7394734A1FB5}"/>
              </a:ext>
            </a:extLst>
          </p:cNvPr>
          <p:cNvSpPr txBox="1"/>
          <p:nvPr/>
        </p:nvSpPr>
        <p:spPr>
          <a:xfrm>
            <a:off x="-20289" y="6595674"/>
            <a:ext cx="65542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Fonte.: Sell-in e Sell-Out tratadas a partir dos dados recebidos no dia 26 de maio de 2025</a:t>
            </a:r>
            <a:endParaRPr lang="pt-BR" sz="1200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0A216E8C-FAB7-4ED3-32B1-5043E80FD471}"/>
              </a:ext>
            </a:extLst>
          </p:cNvPr>
          <p:cNvGrpSpPr/>
          <p:nvPr/>
        </p:nvGrpSpPr>
        <p:grpSpPr>
          <a:xfrm>
            <a:off x="8124593" y="5694078"/>
            <a:ext cx="3762075" cy="735641"/>
            <a:chOff x="8167495" y="5384722"/>
            <a:chExt cx="3762075" cy="1018283"/>
          </a:xfrm>
        </p:grpSpPr>
        <p:sp>
          <p:nvSpPr>
            <p:cNvPr id="3" name="Retângulo: Cantos Arredondados 2">
              <a:hlinkClick r:id="rId2"/>
              <a:extLst>
                <a:ext uri="{FF2B5EF4-FFF2-40B4-BE49-F238E27FC236}">
                  <a16:creationId xmlns:a16="http://schemas.microsoft.com/office/drawing/2014/main" id="{0903A208-48E5-EF77-1275-7E1D9A364F32}"/>
                </a:ext>
              </a:extLst>
            </p:cNvPr>
            <p:cNvSpPr/>
            <p:nvPr/>
          </p:nvSpPr>
          <p:spPr>
            <a:xfrm>
              <a:off x="8167496" y="5384722"/>
              <a:ext cx="3762074" cy="1018283"/>
            </a:xfrm>
            <a:prstGeom prst="roundRect">
              <a:avLst>
                <a:gd name="adj" fmla="val 50000"/>
              </a:avLst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2" name="Título 3">
              <a:hlinkClick r:id="rId2"/>
              <a:extLst>
                <a:ext uri="{FF2B5EF4-FFF2-40B4-BE49-F238E27FC236}">
                  <a16:creationId xmlns:a16="http://schemas.microsoft.com/office/drawing/2014/main" id="{7BDF0C00-143F-B6F1-C158-7A2B20E5FEAE}"/>
                </a:ext>
              </a:extLst>
            </p:cNvPr>
            <p:cNvSpPr txBox="1">
              <a:spLocks/>
            </p:cNvSpPr>
            <p:nvPr/>
          </p:nvSpPr>
          <p:spPr>
            <a:xfrm>
              <a:off x="8167495" y="5415900"/>
              <a:ext cx="3762073" cy="951946"/>
            </a:xfrm>
            <a:prstGeom prst="rect">
              <a:avLst/>
            </a:prstGeom>
          </p:spPr>
          <p:txBody>
            <a:bodyPr anchor="ctr"/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lang="pt-BR" sz="4400" b="0" kern="1200" dirty="0">
                  <a:solidFill>
                    <a:srgbClr val="F29FC4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pt-BR" sz="1800" b="1" dirty="0">
                  <a:solidFill>
                    <a:schemeClr val="bg1"/>
                  </a:solidFill>
                </a:rPr>
                <a:t>Dashboard Inteligência Comercial</a:t>
              </a:r>
              <a:endParaRPr lang="pt-BR" sz="1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344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09B78-7AD8-8263-9564-AAAED412B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aixaDeTexto 96">
            <a:extLst>
              <a:ext uri="{FF2B5EF4-FFF2-40B4-BE49-F238E27FC236}">
                <a16:creationId xmlns:a16="http://schemas.microsoft.com/office/drawing/2014/main" id="{C6FA08E0-5E90-A57A-FAB6-77124EA3BCA2}"/>
              </a:ext>
            </a:extLst>
          </p:cNvPr>
          <p:cNvSpPr txBox="1"/>
          <p:nvPr/>
        </p:nvSpPr>
        <p:spPr>
          <a:xfrm>
            <a:off x="-20289" y="6595674"/>
            <a:ext cx="65542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Fonte.: Sell-in e Sell-Out tratadas a partir dos dados recebidos no dia 26 de maio de 2025</a:t>
            </a:r>
            <a:endParaRPr lang="pt-BR" sz="1200" dirty="0"/>
          </a:p>
        </p:txBody>
      </p:sp>
      <p:sp>
        <p:nvSpPr>
          <p:cNvPr id="6" name="Título 3">
            <a:extLst>
              <a:ext uri="{FF2B5EF4-FFF2-40B4-BE49-F238E27FC236}">
                <a16:creationId xmlns:a16="http://schemas.microsoft.com/office/drawing/2014/main" id="{728A44AE-1031-F535-2DB0-CC6A505FC4D7}"/>
              </a:ext>
            </a:extLst>
          </p:cNvPr>
          <p:cNvSpPr txBox="1">
            <a:spLocks/>
          </p:cNvSpPr>
          <p:nvPr/>
        </p:nvSpPr>
        <p:spPr>
          <a:xfrm>
            <a:off x="1018359" y="123826"/>
            <a:ext cx="9938434" cy="95194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4400" b="0" kern="1200" dirty="0">
                <a:solidFill>
                  <a:srgbClr val="F29FC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b="1" dirty="0"/>
              <a:t>Recomendações</a:t>
            </a:r>
            <a:endParaRPr lang="pt-BR" dirty="0"/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095F815E-ADC8-97F8-8862-6D7D31F1ABC7}"/>
              </a:ext>
            </a:extLst>
          </p:cNvPr>
          <p:cNvGrpSpPr/>
          <p:nvPr/>
        </p:nvGrpSpPr>
        <p:grpSpPr>
          <a:xfrm>
            <a:off x="1112278" y="1372349"/>
            <a:ext cx="9967445" cy="4113303"/>
            <a:chOff x="989348" y="1394761"/>
            <a:chExt cx="9967445" cy="4113303"/>
          </a:xfrm>
        </p:grpSpPr>
        <p:grpSp>
          <p:nvGrpSpPr>
            <p:cNvPr id="49" name="Agrupar 48">
              <a:extLst>
                <a:ext uri="{FF2B5EF4-FFF2-40B4-BE49-F238E27FC236}">
                  <a16:creationId xmlns:a16="http://schemas.microsoft.com/office/drawing/2014/main" id="{780C748E-B5C5-B637-F9B6-DF7C264C7956}"/>
                </a:ext>
              </a:extLst>
            </p:cNvPr>
            <p:cNvGrpSpPr/>
            <p:nvPr/>
          </p:nvGrpSpPr>
          <p:grpSpPr>
            <a:xfrm>
              <a:off x="989348" y="1439586"/>
              <a:ext cx="2907920" cy="4068478"/>
              <a:chOff x="230079" y="1494121"/>
              <a:chExt cx="2581347" cy="4068478"/>
            </a:xfrm>
          </p:grpSpPr>
          <p:sp>
            <p:nvSpPr>
              <p:cNvPr id="9" name="Retângulo: Cantos Arredondados 8">
                <a:extLst>
                  <a:ext uri="{FF2B5EF4-FFF2-40B4-BE49-F238E27FC236}">
                    <a16:creationId xmlns:a16="http://schemas.microsoft.com/office/drawing/2014/main" id="{587C8025-9F98-8349-708C-974789AAB242}"/>
                  </a:ext>
                </a:extLst>
              </p:cNvPr>
              <p:cNvSpPr/>
              <p:nvPr/>
            </p:nvSpPr>
            <p:spPr>
              <a:xfrm>
                <a:off x="230079" y="1538946"/>
                <a:ext cx="2581347" cy="4023653"/>
              </a:xfrm>
              <a:prstGeom prst="roundRect">
                <a:avLst/>
              </a:prstGeom>
              <a:solidFill>
                <a:schemeClr val="bg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468000" bIns="576000" rtlCol="0" anchor="b"/>
              <a:lstStyle/>
              <a:p>
                <a:pPr algn="ctr"/>
                <a:r>
                  <a:rPr lang="pt-BR" sz="2000" dirty="0">
                    <a:solidFill>
                      <a:srgbClr val="111827"/>
                    </a:solidFill>
                    <a:latin typeface="TheFiniCompany Alt (Corpo)"/>
                  </a:rPr>
                  <a:t>Inicio Imediato  com Alto Impacto.</a:t>
                </a:r>
                <a:endParaRPr lang="pt-BR" sz="2000" dirty="0">
                  <a:latin typeface="TheFiniCompany Alt (Corpo)"/>
                </a:endParaRPr>
              </a:p>
            </p:txBody>
          </p:sp>
          <p:sp>
            <p:nvSpPr>
              <p:cNvPr id="10" name="Retângulo: Cantos Superiores Arredondados 9">
                <a:extLst>
                  <a:ext uri="{FF2B5EF4-FFF2-40B4-BE49-F238E27FC236}">
                    <a16:creationId xmlns:a16="http://schemas.microsoft.com/office/drawing/2014/main" id="{84F7D7DF-F1B2-AAE0-6371-9B44767F4D21}"/>
                  </a:ext>
                </a:extLst>
              </p:cNvPr>
              <p:cNvSpPr/>
              <p:nvPr/>
            </p:nvSpPr>
            <p:spPr>
              <a:xfrm>
                <a:off x="230079" y="1494121"/>
                <a:ext cx="2581347" cy="2138078"/>
              </a:xfrm>
              <a:prstGeom prst="round2SameRect">
                <a:avLst>
                  <a:gd name="adj1" fmla="val 19653"/>
                  <a:gd name="adj2" fmla="val 0"/>
                </a:avLst>
              </a:prstGeom>
              <a:solidFill>
                <a:srgbClr val="016ACB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2800" b="1" dirty="0"/>
                  <a:t>Expansão Regional</a:t>
                </a:r>
              </a:p>
            </p:txBody>
          </p:sp>
        </p:grpSp>
        <p:grpSp>
          <p:nvGrpSpPr>
            <p:cNvPr id="63" name="Agrupar 62">
              <a:extLst>
                <a:ext uri="{FF2B5EF4-FFF2-40B4-BE49-F238E27FC236}">
                  <a16:creationId xmlns:a16="http://schemas.microsoft.com/office/drawing/2014/main" id="{0CF306DA-763B-1BAA-1E19-5706D1206667}"/>
                </a:ext>
              </a:extLst>
            </p:cNvPr>
            <p:cNvGrpSpPr/>
            <p:nvPr/>
          </p:nvGrpSpPr>
          <p:grpSpPr>
            <a:xfrm>
              <a:off x="4519110" y="1439586"/>
              <a:ext cx="2907920" cy="4068478"/>
              <a:chOff x="3256826" y="1443322"/>
              <a:chExt cx="2581347" cy="4068478"/>
            </a:xfrm>
          </p:grpSpPr>
          <p:grpSp>
            <p:nvGrpSpPr>
              <p:cNvPr id="53" name="Agrupar 52">
                <a:extLst>
                  <a:ext uri="{FF2B5EF4-FFF2-40B4-BE49-F238E27FC236}">
                    <a16:creationId xmlns:a16="http://schemas.microsoft.com/office/drawing/2014/main" id="{3E45CAED-6BCB-0762-291E-E87BFA6FDDD1}"/>
                  </a:ext>
                </a:extLst>
              </p:cNvPr>
              <p:cNvGrpSpPr/>
              <p:nvPr/>
            </p:nvGrpSpPr>
            <p:grpSpPr>
              <a:xfrm>
                <a:off x="3256826" y="1443322"/>
                <a:ext cx="2581347" cy="4068478"/>
                <a:chOff x="230079" y="1494121"/>
                <a:chExt cx="2581347" cy="4068478"/>
              </a:xfrm>
            </p:grpSpPr>
            <p:sp>
              <p:nvSpPr>
                <p:cNvPr id="54" name="Retângulo: Cantos Arredondados 53">
                  <a:extLst>
                    <a:ext uri="{FF2B5EF4-FFF2-40B4-BE49-F238E27FC236}">
                      <a16:creationId xmlns:a16="http://schemas.microsoft.com/office/drawing/2014/main" id="{10A7E086-AEC6-8A55-2116-C22DDC4C2A34}"/>
                    </a:ext>
                  </a:extLst>
                </p:cNvPr>
                <p:cNvSpPr/>
                <p:nvPr/>
              </p:nvSpPr>
              <p:spPr>
                <a:xfrm>
                  <a:off x="230079" y="1538946"/>
                  <a:ext cx="2581347" cy="4023653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972000" bIns="576000" rtlCol="0" anchor="b"/>
                <a:lstStyle/>
                <a:p>
                  <a:pPr algn="ctr"/>
                  <a:endParaRPr lang="pt-BR" sz="2000" dirty="0">
                    <a:solidFill>
                      <a:srgbClr val="111827"/>
                    </a:solidFill>
                    <a:latin typeface="ui-sans-serif"/>
                  </a:endParaRPr>
                </a:p>
                <a:p>
                  <a:pPr algn="ctr"/>
                  <a:endParaRPr lang="pt-BR" sz="2000" dirty="0">
                    <a:solidFill>
                      <a:srgbClr val="111827"/>
                    </a:solidFill>
                    <a:latin typeface="ui-sans-serif"/>
                  </a:endParaRPr>
                </a:p>
                <a:p>
                  <a:pPr algn="ctr"/>
                  <a:endParaRPr lang="pt-BR" sz="2000" dirty="0">
                    <a:solidFill>
                      <a:srgbClr val="111827"/>
                    </a:solidFill>
                    <a:latin typeface="ui-sans-serif"/>
                  </a:endParaRPr>
                </a:p>
                <a:p>
                  <a:pPr algn="ctr"/>
                  <a:endParaRPr lang="pt-BR" sz="2000" dirty="0">
                    <a:solidFill>
                      <a:srgbClr val="111827"/>
                    </a:solidFill>
                    <a:latin typeface="ui-sans-serif"/>
                  </a:endParaRPr>
                </a:p>
                <a:p>
                  <a:pPr algn="ctr"/>
                  <a:endParaRPr lang="pt-BR" sz="2000" dirty="0">
                    <a:solidFill>
                      <a:srgbClr val="111827"/>
                    </a:solidFill>
                    <a:latin typeface="ui-sans-serif"/>
                  </a:endParaRPr>
                </a:p>
                <a:p>
                  <a:pPr algn="ctr"/>
                  <a:endParaRPr lang="pt-BR" sz="2000" dirty="0">
                    <a:solidFill>
                      <a:srgbClr val="111827"/>
                    </a:solidFill>
                    <a:latin typeface="ui-sans-serif"/>
                  </a:endParaRPr>
                </a:p>
              </p:txBody>
            </p:sp>
            <p:sp>
              <p:nvSpPr>
                <p:cNvPr id="55" name="Retângulo: Cantos Superiores Arredondados 54">
                  <a:extLst>
                    <a:ext uri="{FF2B5EF4-FFF2-40B4-BE49-F238E27FC236}">
                      <a16:creationId xmlns:a16="http://schemas.microsoft.com/office/drawing/2014/main" id="{597A2664-A048-37A4-85B8-669F98601B5C}"/>
                    </a:ext>
                  </a:extLst>
                </p:cNvPr>
                <p:cNvSpPr/>
                <p:nvPr/>
              </p:nvSpPr>
              <p:spPr>
                <a:xfrm>
                  <a:off x="230079" y="1494121"/>
                  <a:ext cx="2581347" cy="2138078"/>
                </a:xfrm>
                <a:prstGeom prst="round2SameRect">
                  <a:avLst>
                    <a:gd name="adj1" fmla="val 19653"/>
                    <a:gd name="adj2" fmla="val 0"/>
                  </a:avLst>
                </a:prstGeom>
                <a:solidFill>
                  <a:srgbClr val="016AC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800" b="1" dirty="0"/>
                    <a:t>Gestão de Estoque no Distribuidor</a:t>
                  </a:r>
                </a:p>
              </p:txBody>
            </p:sp>
          </p:grpSp>
          <p:sp>
            <p:nvSpPr>
              <p:cNvPr id="57" name="CaixaDeTexto 56">
                <a:extLst>
                  <a:ext uri="{FF2B5EF4-FFF2-40B4-BE49-F238E27FC236}">
                    <a16:creationId xmlns:a16="http://schemas.microsoft.com/office/drawing/2014/main" id="{153FC0F2-ADA2-F933-7736-3162DD3754A4}"/>
                  </a:ext>
                </a:extLst>
              </p:cNvPr>
              <p:cNvSpPr txBox="1"/>
              <p:nvPr/>
            </p:nvSpPr>
            <p:spPr>
              <a:xfrm>
                <a:off x="3426724" y="3884880"/>
                <a:ext cx="224155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dirty="0">
                    <a:solidFill>
                      <a:srgbClr val="111827"/>
                    </a:solidFill>
                    <a:latin typeface="ui-sans-serif"/>
                  </a:rPr>
                  <a:t>Ajuste de nível de Estoque para melhorar o </a:t>
                </a:r>
              </a:p>
              <a:p>
                <a:pPr algn="ctr"/>
                <a:r>
                  <a:rPr lang="pt-BR" sz="2000" dirty="0">
                    <a:solidFill>
                      <a:srgbClr val="111827"/>
                    </a:solidFill>
                    <a:latin typeface="ui-sans-serif"/>
                  </a:rPr>
                  <a:t>Sell-</a:t>
                </a:r>
                <a:r>
                  <a:rPr lang="pt-BR" sz="2000" dirty="0" err="1">
                    <a:solidFill>
                      <a:srgbClr val="111827"/>
                    </a:solidFill>
                    <a:latin typeface="ui-sans-serif"/>
                  </a:rPr>
                  <a:t>Through</a:t>
                </a:r>
                <a:r>
                  <a:rPr lang="pt-BR" sz="2000" dirty="0">
                    <a:solidFill>
                      <a:srgbClr val="111827"/>
                    </a:solidFill>
                    <a:latin typeface="ui-sans-serif"/>
                  </a:rPr>
                  <a:t>.</a:t>
                </a:r>
                <a:endParaRPr lang="pt-BR" sz="2000" dirty="0"/>
              </a:p>
            </p:txBody>
          </p:sp>
        </p:grpSp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3076ABF7-F6C0-6FEA-56F0-CC8584C85653}"/>
                </a:ext>
              </a:extLst>
            </p:cNvPr>
            <p:cNvGrpSpPr/>
            <p:nvPr/>
          </p:nvGrpSpPr>
          <p:grpSpPr>
            <a:xfrm>
              <a:off x="8048873" y="1394761"/>
              <a:ext cx="2907920" cy="4068478"/>
              <a:chOff x="6220073" y="1488147"/>
              <a:chExt cx="2581347" cy="4068478"/>
            </a:xfrm>
          </p:grpSpPr>
          <p:grpSp>
            <p:nvGrpSpPr>
              <p:cNvPr id="58" name="Agrupar 57">
                <a:extLst>
                  <a:ext uri="{FF2B5EF4-FFF2-40B4-BE49-F238E27FC236}">
                    <a16:creationId xmlns:a16="http://schemas.microsoft.com/office/drawing/2014/main" id="{91EA8C7F-761E-96E4-C85E-8B41B3DAEAAF}"/>
                  </a:ext>
                </a:extLst>
              </p:cNvPr>
              <p:cNvGrpSpPr/>
              <p:nvPr/>
            </p:nvGrpSpPr>
            <p:grpSpPr>
              <a:xfrm>
                <a:off x="6220073" y="1488147"/>
                <a:ext cx="2581347" cy="4068478"/>
                <a:chOff x="230079" y="1494121"/>
                <a:chExt cx="2581347" cy="4068478"/>
              </a:xfrm>
            </p:grpSpPr>
            <p:sp>
              <p:nvSpPr>
                <p:cNvPr id="59" name="Retângulo: Cantos Arredondados 58">
                  <a:extLst>
                    <a:ext uri="{FF2B5EF4-FFF2-40B4-BE49-F238E27FC236}">
                      <a16:creationId xmlns:a16="http://schemas.microsoft.com/office/drawing/2014/main" id="{975A02B3-2569-1152-5748-59271298D819}"/>
                    </a:ext>
                  </a:extLst>
                </p:cNvPr>
                <p:cNvSpPr/>
                <p:nvPr/>
              </p:nvSpPr>
              <p:spPr>
                <a:xfrm>
                  <a:off x="230079" y="1538946"/>
                  <a:ext cx="2581347" cy="4023653"/>
                </a:xfrm>
                <a:prstGeom prst="roundRect">
                  <a:avLst/>
                </a:prstGeom>
                <a:solidFill>
                  <a:schemeClr val="bg2"/>
                </a:solidFill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tIns="972000" bIns="576000" rtlCol="0" anchor="b"/>
                <a:lstStyle/>
                <a:p>
                  <a:pPr algn="ctr"/>
                  <a:endParaRPr lang="pt-BR" sz="2000" dirty="0">
                    <a:solidFill>
                      <a:srgbClr val="111827"/>
                    </a:solidFill>
                    <a:latin typeface="ui-sans-serif"/>
                  </a:endParaRPr>
                </a:p>
                <a:p>
                  <a:pPr algn="ctr"/>
                  <a:endParaRPr lang="pt-BR" sz="2000" dirty="0">
                    <a:solidFill>
                      <a:srgbClr val="111827"/>
                    </a:solidFill>
                    <a:latin typeface="ui-sans-serif"/>
                  </a:endParaRPr>
                </a:p>
                <a:p>
                  <a:pPr algn="ctr"/>
                  <a:endParaRPr lang="pt-BR" sz="2000" dirty="0">
                    <a:solidFill>
                      <a:srgbClr val="111827"/>
                    </a:solidFill>
                    <a:latin typeface="ui-sans-serif"/>
                  </a:endParaRPr>
                </a:p>
                <a:p>
                  <a:pPr algn="ctr"/>
                  <a:endParaRPr lang="pt-BR" sz="2000" dirty="0">
                    <a:solidFill>
                      <a:srgbClr val="111827"/>
                    </a:solidFill>
                    <a:latin typeface="ui-sans-serif"/>
                  </a:endParaRPr>
                </a:p>
                <a:p>
                  <a:pPr algn="ctr"/>
                  <a:endParaRPr lang="pt-BR" sz="2000" dirty="0">
                    <a:solidFill>
                      <a:srgbClr val="111827"/>
                    </a:solidFill>
                    <a:latin typeface="ui-sans-serif"/>
                  </a:endParaRPr>
                </a:p>
                <a:p>
                  <a:pPr algn="ctr"/>
                  <a:endParaRPr lang="pt-BR" sz="2000" dirty="0">
                    <a:solidFill>
                      <a:srgbClr val="111827"/>
                    </a:solidFill>
                    <a:latin typeface="ui-sans-serif"/>
                  </a:endParaRPr>
                </a:p>
              </p:txBody>
            </p:sp>
            <p:sp>
              <p:nvSpPr>
                <p:cNvPr id="60" name="Retângulo: Cantos Superiores Arredondados 59">
                  <a:extLst>
                    <a:ext uri="{FF2B5EF4-FFF2-40B4-BE49-F238E27FC236}">
                      <a16:creationId xmlns:a16="http://schemas.microsoft.com/office/drawing/2014/main" id="{72E3882F-EE3B-F48A-0584-D35E1FBA5B9E}"/>
                    </a:ext>
                  </a:extLst>
                </p:cNvPr>
                <p:cNvSpPr/>
                <p:nvPr/>
              </p:nvSpPr>
              <p:spPr>
                <a:xfrm>
                  <a:off x="230079" y="1494121"/>
                  <a:ext cx="2581347" cy="2138078"/>
                </a:xfrm>
                <a:prstGeom prst="round2SameRect">
                  <a:avLst>
                    <a:gd name="adj1" fmla="val 19653"/>
                    <a:gd name="adj2" fmla="val 0"/>
                  </a:avLst>
                </a:prstGeom>
                <a:solidFill>
                  <a:srgbClr val="016ACB"/>
                </a:soli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2800" b="1" dirty="0"/>
                    <a:t>Estratégia Comercial</a:t>
                  </a:r>
                </a:p>
              </p:txBody>
            </p:sp>
          </p:grpSp>
          <p:sp>
            <p:nvSpPr>
              <p:cNvPr id="61" name="CaixaDeTexto 60">
                <a:extLst>
                  <a:ext uri="{FF2B5EF4-FFF2-40B4-BE49-F238E27FC236}">
                    <a16:creationId xmlns:a16="http://schemas.microsoft.com/office/drawing/2014/main" id="{AF91F825-4BD8-7C4A-A8DE-7497E0CA875C}"/>
                  </a:ext>
                </a:extLst>
              </p:cNvPr>
              <p:cNvSpPr txBox="1"/>
              <p:nvPr/>
            </p:nvSpPr>
            <p:spPr>
              <a:xfrm>
                <a:off x="6389971" y="3929705"/>
                <a:ext cx="224155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2000" dirty="0">
                    <a:solidFill>
                      <a:srgbClr val="111827"/>
                    </a:solidFill>
                    <a:latin typeface="ui-sans-serif"/>
                  </a:rPr>
                  <a:t>Implementar promoções cruzadas com produtos de alto e baixo giro.</a:t>
                </a:r>
                <a:endParaRPr lang="pt-BR" sz="2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1133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7">
            <a:extLst>
              <a:ext uri="{FF2B5EF4-FFF2-40B4-BE49-F238E27FC236}">
                <a16:creationId xmlns:a16="http://schemas.microsoft.com/office/drawing/2014/main" id="{183CCB24-B3FD-3720-9FC0-D131380A16D7}"/>
              </a:ext>
            </a:extLst>
          </p:cNvPr>
          <p:cNvSpPr txBox="1">
            <a:spLocks/>
          </p:cNvSpPr>
          <p:nvPr/>
        </p:nvSpPr>
        <p:spPr>
          <a:xfrm>
            <a:off x="0" y="3005479"/>
            <a:ext cx="121920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8000" b="1" kern="1200">
                <a:solidFill>
                  <a:srgbClr val="F29FC4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8800" b="1" i="0" u="none" strike="noStrike" kern="1200" cap="none" spc="0" normalizeH="0" baseline="0" noProof="0" dirty="0">
                <a:ln>
                  <a:noFill/>
                </a:ln>
                <a:solidFill>
                  <a:srgbClr val="F29FC4"/>
                </a:solidFill>
                <a:effectLst/>
                <a:uLnTx/>
                <a:uFillTx/>
                <a:latin typeface="TheFiniCompany Alt Medium"/>
                <a:ea typeface="+mj-ea"/>
                <a:cs typeface="+mj-cs"/>
              </a:rPr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4130651865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1_Tema do Office">
  <a:themeElements>
    <a:clrScheme name="Personalizada 1">
      <a:dk1>
        <a:sysClr val="windowText" lastClr="000000"/>
      </a:dk1>
      <a:lt1>
        <a:sysClr val="window" lastClr="FFFFFF"/>
      </a:lt1>
      <a:dk2>
        <a:srgbClr val="06038D"/>
      </a:dk2>
      <a:lt2>
        <a:srgbClr val="E7E6E6"/>
      </a:lt2>
      <a:accent1>
        <a:srgbClr val="7D55C7"/>
      </a:accent1>
      <a:accent2>
        <a:srgbClr val="FF91ED"/>
      </a:accent2>
      <a:accent3>
        <a:srgbClr val="88FFE9"/>
      </a:accent3>
      <a:accent4>
        <a:srgbClr val="FEDB00"/>
      </a:accent4>
      <a:accent5>
        <a:srgbClr val="7D55C7"/>
      </a:accent5>
      <a:accent6>
        <a:srgbClr val="FF8F1C"/>
      </a:accent6>
      <a:hlink>
        <a:srgbClr val="48D597"/>
      </a:hlink>
      <a:folHlink>
        <a:srgbClr val="954F72"/>
      </a:folHlink>
    </a:clrScheme>
    <a:fontScheme name="the fini company">
      <a:majorFont>
        <a:latin typeface="TheFiniCompany Alt Medium"/>
        <a:ea typeface=""/>
        <a:cs typeface=""/>
      </a:majorFont>
      <a:minorFont>
        <a:latin typeface="TheFiniCompany Al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BFB6A742ACA38A48B97B47C4E096006B" ma:contentTypeVersion="4" ma:contentTypeDescription="新建文档。" ma:contentTypeScope="" ma:versionID="e5d9a978409a2a97de957a876dda17f7">
  <xsd:schema xmlns:xsd="http://www.w3.org/2001/XMLSchema" xmlns:xs="http://www.w3.org/2001/XMLSchema" xmlns:p="http://schemas.microsoft.com/office/2006/metadata/properties" xmlns:ns3="25bb5040-11c3-48c1-87e6-f5adbf01df05" targetNamespace="http://schemas.microsoft.com/office/2006/metadata/properties" ma:root="true" ma:fieldsID="a1bc4af75336a91ec05dfee63bdf6fa9" ns3:_="">
    <xsd:import namespace="25bb5040-11c3-48c1-87e6-f5adbf01df05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bb5040-11c3-48c1-87e6-f5adbf01df05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0FEEBD2-5FBE-4246-93DE-CA231DACA1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F234EE-705A-4E06-998A-58640B9868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5bb5040-11c3-48c1-87e6-f5adbf01df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D0D4F0-0A28-42ED-8745-39FB4997A028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  <ds:schemaRef ds:uri="http://schemas.microsoft.com/office/2006/metadata/properties"/>
    <ds:schemaRef ds:uri="25bb5040-11c3-48c1-87e6-f5adbf01df0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1353</TotalTime>
  <Words>532</Words>
  <Application>Microsoft Office PowerPoint</Application>
  <PresentationFormat>Widescreen</PresentationFormat>
  <Paragraphs>97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Aptos</vt:lpstr>
      <vt:lpstr>Arial</vt:lpstr>
      <vt:lpstr>Calibri</vt:lpstr>
      <vt:lpstr>TheFiniCompany Alt (Corpo)</vt:lpstr>
      <vt:lpstr>TheFiniCompany Alt Medium</vt:lpstr>
      <vt:lpstr>ui-sans-serif</vt:lpstr>
      <vt:lpstr>1_Tema do Office</vt:lpstr>
      <vt:lpstr>Apresentação do PowerPoint</vt:lpstr>
      <vt:lpstr>Especialista em Inteligência Comercial</vt:lpstr>
      <vt:lpstr>Como eu pensei </vt:lpstr>
      <vt:lpstr>Estrutura do Projeto e Premissas</vt:lpstr>
      <vt:lpstr>Diagnóstico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Katia Correia (Marketing)</dc:creator>
  <cp:lastModifiedBy>Office</cp:lastModifiedBy>
  <cp:revision>10</cp:revision>
  <dcterms:created xsi:type="dcterms:W3CDTF">2025-02-18T10:07:20Z</dcterms:created>
  <dcterms:modified xsi:type="dcterms:W3CDTF">2025-05-27T14:23:18Z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0x010100BFB6A742ACA38A48B97B47C4E096006B</vt:lpwstr>
  </property>
</Properties>
</file>