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21/04/19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Mapeamento de Objetos para Tabelas Relacionais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115888"/>
            <a:ext cx="8231187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associações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procedimento utiliza o conceito de </a:t>
            </a:r>
            <a:r>
              <a:rPr lang="pt-BR" sz="2400" b="1" i="1" dirty="0"/>
              <a:t>chave estrangeira .</a:t>
            </a:r>
          </a:p>
          <a:p>
            <a:r>
              <a:rPr lang="pt-BR" sz="2400" dirty="0"/>
              <a:t>Há três casos, cada um correspondente a um tipo de </a:t>
            </a:r>
            <a:r>
              <a:rPr lang="pt-BR" sz="2400" b="1" i="1" dirty="0"/>
              <a:t>conectividade.</a:t>
            </a:r>
          </a:p>
          <a:p>
            <a:r>
              <a:rPr lang="pt-BR" sz="2400" dirty="0"/>
              <a:t>Nos exemplos dados a seguir, considere  o seguinte diagrama de classes: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3814018"/>
            <a:ext cx="7380287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associações 1..1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Raramente acontecem</a:t>
            </a:r>
          </a:p>
          <a:p>
            <a:r>
              <a:rPr lang="pt-BR" dirty="0"/>
              <a:t>Deve-se adicionar uma chave estrangeira em uma das duas tabelas.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mapeamento de associação 1..1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2437407"/>
            <a:ext cx="6791325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415925"/>
            <a:ext cx="832961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Mapeamento de associações </a:t>
            </a:r>
            <a:r>
              <a:rPr lang="pt-BR" dirty="0" err="1"/>
              <a:t>muitos-muitos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tabela</a:t>
            </a:r>
            <a:r>
              <a:rPr lang="pt-BR" b="1" i="1" dirty="0"/>
              <a:t> de associação deve ser criada.</a:t>
            </a:r>
          </a:p>
          <a:p>
            <a:r>
              <a:rPr lang="pt-BR" dirty="0"/>
              <a:t>Alternativas para definir a chave primária.</a:t>
            </a:r>
          </a:p>
          <a:p>
            <a:pPr lvl="1"/>
            <a:r>
              <a:rPr lang="pt-BR" dirty="0"/>
              <a:t>definir uma </a:t>
            </a:r>
            <a:r>
              <a:rPr lang="pt-BR" b="1" i="1" dirty="0"/>
              <a:t>chave primária composta, combinando as chaves primárias das tabelas.</a:t>
            </a:r>
          </a:p>
          <a:p>
            <a:pPr lvl="1"/>
            <a:r>
              <a:rPr lang="pt-BR" dirty="0"/>
              <a:t>criar uma coluna de implementação que sirva como chave primária simples da relação de associação.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774700"/>
            <a:ext cx="8507413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agregações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Forma especial de associação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</a:t>
            </a:r>
            <a:r>
              <a:rPr lang="pt-BR" i="1" dirty="0"/>
              <a:t>mesmo  procedimento para realizar o mapeamento de associações pode ser utilizado.</a:t>
            </a:r>
          </a:p>
          <a:p>
            <a:r>
              <a:rPr lang="pt-BR" dirty="0"/>
              <a:t>A diferença semântica influi na forma como o SGBDR deve agir quando um registro da relação correspondente ao </a:t>
            </a:r>
            <a:r>
              <a:rPr lang="pt-BR" i="1" dirty="0"/>
              <a:t>todo deve ser excluído ou atualizado.</a:t>
            </a:r>
          </a:p>
          <a:p>
            <a:pPr lvl="1"/>
            <a:r>
              <a:rPr lang="pt-BR" dirty="0"/>
              <a:t>Remoção ou atualização em cascata.</a:t>
            </a:r>
          </a:p>
          <a:p>
            <a:pPr lvl="1"/>
            <a:r>
              <a:rPr lang="pt-BR" dirty="0"/>
              <a:t>Pode ser implementado como </a:t>
            </a:r>
            <a:r>
              <a:rPr lang="pt-BR" i="1" dirty="0"/>
              <a:t>gatilhos (</a:t>
            </a:r>
            <a:r>
              <a:rPr lang="pt-BR" i="1" dirty="0" err="1"/>
              <a:t>triggers</a:t>
            </a:r>
            <a:r>
              <a:rPr lang="pt-BR" i="1" dirty="0"/>
              <a:t>)  e procedimentos armazenados (</a:t>
            </a:r>
            <a:r>
              <a:rPr lang="pt-BR" i="1" dirty="0" err="1"/>
              <a:t>stored</a:t>
            </a:r>
            <a:r>
              <a:rPr lang="pt-BR" i="1" dirty="0"/>
              <a:t> </a:t>
            </a:r>
            <a:r>
              <a:rPr lang="pt-BR" i="1" dirty="0" err="1"/>
              <a:t>procedures</a:t>
            </a:r>
            <a:r>
              <a:rPr lang="pt-BR" i="1" dirty="0"/>
              <a:t>) 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42888"/>
            <a:ext cx="8693150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Mapeamento de associações </a:t>
            </a:r>
            <a:r>
              <a:rPr lang="pt-BR" dirty="0" err="1"/>
              <a:t>n-árias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Associações </a:t>
            </a:r>
            <a:r>
              <a:rPr lang="pt-BR" dirty="0" err="1"/>
              <a:t>n-árias</a:t>
            </a:r>
            <a:r>
              <a:rPr lang="pt-BR" dirty="0"/>
              <a:t> (n ≥ 3): procedimento semelhante ao utilizado para associações binárias de conectividade </a:t>
            </a:r>
            <a:r>
              <a:rPr lang="pt-BR" i="1" dirty="0"/>
              <a:t>muitos para muitos .</a:t>
            </a:r>
          </a:p>
          <a:p>
            <a:pPr lvl="1"/>
            <a:r>
              <a:rPr lang="pt-BR" dirty="0"/>
              <a:t>Uma relação para representar a associação é criada.</a:t>
            </a:r>
          </a:p>
          <a:p>
            <a:pPr lvl="1"/>
            <a:r>
              <a:rPr lang="pt-BR" dirty="0"/>
              <a:t>São adicionadas nesta relação chaves estrangeiras.</a:t>
            </a:r>
          </a:p>
          <a:p>
            <a:pPr lvl="1"/>
            <a:r>
              <a:rPr lang="pt-BR" dirty="0"/>
              <a:t>Se a associação n-ária possuir uma classe associativa, os atributos desta são mapeados como colunas da tabela de associação.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Sem dúvida os SGBDR dominam o mercado comercial.</a:t>
            </a:r>
          </a:p>
          <a:p>
            <a:pPr lvl="1"/>
            <a:r>
              <a:rPr lang="pt-BR" dirty="0"/>
              <a:t>Oracle</a:t>
            </a:r>
          </a:p>
          <a:p>
            <a:pPr lvl="1"/>
            <a:r>
              <a:rPr lang="pt-BR" dirty="0" err="1"/>
              <a:t>MS-SQLServer</a:t>
            </a:r>
            <a:endParaRPr lang="pt-BR" dirty="0"/>
          </a:p>
          <a:p>
            <a:pPr lvl="1"/>
            <a:r>
              <a:rPr lang="pt-BR" dirty="0"/>
              <a:t>IBM DB2</a:t>
            </a:r>
          </a:p>
          <a:p>
            <a:pPr lvl="1"/>
            <a:r>
              <a:rPr lang="pt-BR" dirty="0" err="1"/>
              <a:t>Informix</a:t>
            </a:r>
            <a:endParaRPr lang="pt-BR" dirty="0"/>
          </a:p>
          <a:p>
            <a:pPr lvl="1"/>
            <a:r>
              <a:rPr lang="pt-BR" dirty="0"/>
              <a:t>Sybase</a:t>
            </a:r>
          </a:p>
          <a:p>
            <a:pPr lvl="1"/>
            <a:r>
              <a:rPr lang="pt-BR" dirty="0" err="1"/>
              <a:t>Ingres</a:t>
            </a:r>
            <a:endParaRPr lang="pt-BR" dirty="0"/>
          </a:p>
          <a:p>
            <a:pPr lvl="1"/>
            <a:r>
              <a:rPr lang="pt-BR" dirty="0" err="1"/>
              <a:t>MySQL</a:t>
            </a:r>
            <a:endParaRPr lang="pt-BR" dirty="0"/>
          </a:p>
          <a:p>
            <a:pPr lvl="1"/>
            <a:r>
              <a:rPr lang="pt-BR" dirty="0" err="1"/>
              <a:t>PostgreSQL</a:t>
            </a:r>
            <a:endParaRPr lang="pt-BR" dirty="0"/>
          </a:p>
          <a:p>
            <a:pPr lvl="1"/>
            <a:r>
              <a:rPr lang="pt-BR" dirty="0"/>
              <a:t>Outros...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50" y="627063"/>
            <a:ext cx="8367713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Mapeamento de classes associativas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Mapeamento é feito através da criação de uma tabela para representá-la.</a:t>
            </a:r>
          </a:p>
          <a:p>
            <a:r>
              <a:rPr lang="pt-BR" dirty="0"/>
              <a:t>Os atributos da classe associativa são mapeados para colunas dessa tabela.</a:t>
            </a:r>
          </a:p>
          <a:p>
            <a:r>
              <a:rPr lang="pt-BR" dirty="0"/>
              <a:t>Essa tabela deve conter chaves estrangeiras que referenciem as tabelas correspondentes às classes que participam da associação.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8" y="736600"/>
            <a:ext cx="8897937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Três formas </a:t>
            </a:r>
            <a:r>
              <a:rPr lang="pt-BR" u="sng" dirty="0"/>
              <a:t>alternativas  de mapeamento:</a:t>
            </a:r>
          </a:p>
          <a:p>
            <a:pPr lvl="1"/>
            <a:r>
              <a:rPr lang="pt-BR" dirty="0"/>
              <a:t>Uma tabela para cada classe da hierarquia</a:t>
            </a:r>
          </a:p>
          <a:p>
            <a:pPr lvl="1"/>
            <a:r>
              <a:rPr lang="pt-BR" dirty="0"/>
              <a:t>Uma tabela para toda a hierarquia</a:t>
            </a:r>
          </a:p>
          <a:p>
            <a:pPr lvl="1"/>
            <a:r>
              <a:rPr lang="pt-BR" dirty="0"/>
              <a:t>Uma tabela para cada classe concreta da hierarquia </a:t>
            </a:r>
          </a:p>
          <a:p>
            <a:r>
              <a:rPr lang="pt-BR" b="1" i="1" dirty="0"/>
              <a:t>Nenhuma das alternativas de mapeamento de generalização pode ser considerada a melhor dentre todas.</a:t>
            </a:r>
          </a:p>
          <a:p>
            <a:pPr lvl="1"/>
            <a:r>
              <a:rPr lang="pt-BR" dirty="0"/>
              <a:t>Cada uma delas possui vantagens e desvantagens.</a:t>
            </a:r>
          </a:p>
          <a:p>
            <a:pPr lvl="1"/>
            <a:r>
              <a:rPr lang="pt-BR" dirty="0"/>
              <a:t>Escolha de uma delas depende do software sendo desenvolvido.</a:t>
            </a:r>
          </a:p>
          <a:p>
            <a:pPr lvl="1"/>
            <a:r>
              <a:rPr lang="pt-BR" dirty="0"/>
              <a:t>A equipe de desenvolvimento pode decidir implementar mais de uma alternativa.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88" y="720725"/>
            <a:ext cx="8402637" cy="541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1ª alternativa (uma relação para cada classe da hierarquia) é a que melhor reflete o modelo OO.</a:t>
            </a:r>
          </a:p>
          <a:p>
            <a:pPr lvl="1"/>
            <a:r>
              <a:rPr lang="pt-BR" dirty="0"/>
              <a:t>Desvantagem: desempenho da manipulação das relações.</a:t>
            </a:r>
          </a:p>
          <a:p>
            <a:pPr lvl="2"/>
            <a:r>
              <a:rPr lang="pt-BR" dirty="0"/>
              <a:t>Inserções, remoções e </a:t>
            </a:r>
            <a:r>
              <a:rPr lang="pt-BR" i="1" dirty="0"/>
              <a:t>junções.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2ª alternativa de implementação é bastante simples, além de facilitar situações em que objetos mudam de classe.</a:t>
            </a:r>
          </a:p>
          <a:p>
            <a:pPr lvl="1"/>
            <a:r>
              <a:rPr lang="pt-BR" dirty="0"/>
              <a:t>Desvantagem: alteração de esquema</a:t>
            </a:r>
          </a:p>
          <a:p>
            <a:pPr lvl="2"/>
            <a:r>
              <a:rPr lang="pt-BR" dirty="0"/>
              <a:t>Adição ou remoção de atributos.</a:t>
            </a:r>
          </a:p>
          <a:p>
            <a:pPr lvl="2"/>
            <a:r>
              <a:rPr lang="pt-BR" dirty="0"/>
              <a:t>tem o potencial de desperdiçar bastante espaço de armazenamento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3ª alternativa apresenta a vantagem de agrupar os objetos de uma classe em uma única relação.</a:t>
            </a:r>
          </a:p>
          <a:p>
            <a:r>
              <a:rPr lang="pt-BR" sz="2400" dirty="0"/>
              <a:t>Desvantagem: quando uma classe é modificada, cada uma das tabelas correspondentes as suas subclasses deve ser modificada.</a:t>
            </a:r>
          </a:p>
          <a:p>
            <a:pPr lvl="1"/>
            <a:r>
              <a:rPr lang="pt-BR" sz="2400" dirty="0"/>
              <a:t>Todas as tabelas correspondentes a subclasses devem ser modificadas quando a definição da superclasse é modificada.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Persistência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800" dirty="0"/>
              <a:t>Para isolar os </a:t>
            </a:r>
            <a:r>
              <a:rPr lang="pt-BR" sz="2800" u="sng" dirty="0"/>
              <a:t>objetos do negócio  de detalhes de comunicação  com o SGBD, uma </a:t>
            </a:r>
            <a:r>
              <a:rPr lang="pt-BR" sz="2800" b="1" i="1" u="sng" dirty="0"/>
              <a:t>camada de persistência  pode ser utilizada.</a:t>
            </a:r>
          </a:p>
          <a:p>
            <a:r>
              <a:rPr lang="pt-BR" sz="2800" dirty="0"/>
              <a:t>O objetivo de uma camada de persistência é </a:t>
            </a:r>
            <a:r>
              <a:rPr lang="pt-BR" sz="2800" u="sng" dirty="0"/>
              <a:t>isolar  os objetos  do software   de mudanças no mecanismo de armazenamento.</a:t>
            </a:r>
          </a:p>
          <a:p>
            <a:pPr lvl="1"/>
            <a:r>
              <a:rPr lang="pt-BR" dirty="0"/>
              <a:t>Se um SGBD diferente tiver que ser utilizado pelo sistema, somente a  camada de persistência é modificada; </a:t>
            </a:r>
          </a:p>
          <a:p>
            <a:pPr lvl="1"/>
            <a:r>
              <a:rPr lang="pt-BR" dirty="0"/>
              <a:t>Os objetos da camada de negócio permanecem intactos.</a:t>
            </a:r>
          </a:p>
          <a:p>
            <a:r>
              <a:rPr lang="pt-BR" sz="2800" dirty="0"/>
              <a:t>Diminuição do acoplamento entre os objetos e a estrutura do banco de dados torna o software mais </a:t>
            </a:r>
            <a:r>
              <a:rPr lang="pt-BR" sz="2800" i="1" u="sng" dirty="0"/>
              <a:t>flexível e mais portável.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persistência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No entanto, as vantagens de uma camada de persistência não  vêm de graça.</a:t>
            </a:r>
          </a:p>
          <a:p>
            <a:pPr lvl="1"/>
            <a:r>
              <a:rPr lang="pt-BR" dirty="0"/>
              <a:t>A intermediação feita por essa camada entre os objetos do domínio e o SGBD traz uma </a:t>
            </a:r>
            <a:r>
              <a:rPr lang="pt-BR" u="sng" dirty="0"/>
              <a:t>sobrecarga de processamento .</a:t>
            </a:r>
          </a:p>
          <a:p>
            <a:pPr lvl="1"/>
            <a:r>
              <a:rPr lang="pt-BR" dirty="0"/>
              <a:t>A camada de persistência pode aumentar a complexidade computacional da realização de operações que seriam triviais com o uso direto de SQL. </a:t>
            </a:r>
          </a:p>
          <a:p>
            <a:r>
              <a:rPr lang="pt-BR" dirty="0"/>
              <a:t>As vantagens adquiridas pela utilização de uma camada de software, </a:t>
            </a:r>
            <a:r>
              <a:rPr lang="pt-BR" u="sng" dirty="0"/>
              <a:t>principalmente em sistemas complexos , geralmente compensam a perda no desempenho e a dificuldade de implementação.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OO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Maiores informações: http://www.odbms.org/</a:t>
            </a:r>
          </a:p>
          <a:p>
            <a:r>
              <a:rPr lang="pt-BR" dirty="0"/>
              <a:t>A informação a ser armazenada é o objeto</a:t>
            </a:r>
          </a:p>
          <a:p>
            <a:r>
              <a:rPr lang="pt-BR" dirty="0"/>
              <a:t>Apenas para nichos específicos</a:t>
            </a:r>
          </a:p>
          <a:p>
            <a:pPr lvl="1"/>
            <a:r>
              <a:rPr lang="pt-BR" dirty="0"/>
              <a:t>Telecomunicações</a:t>
            </a:r>
          </a:p>
          <a:p>
            <a:pPr lvl="1"/>
            <a:r>
              <a:rPr lang="pt-BR" dirty="0"/>
              <a:t>espaço</a:t>
            </a:r>
          </a:p>
          <a:p>
            <a:pPr lvl="1"/>
            <a:r>
              <a:rPr lang="pt-BR" dirty="0"/>
              <a:t>saúde</a:t>
            </a:r>
          </a:p>
          <a:p>
            <a:pPr lvl="1"/>
            <a:r>
              <a:rPr lang="pt-BR" dirty="0" err="1"/>
              <a:t>Multimedia</a:t>
            </a:r>
            <a:endParaRPr lang="pt-BR" dirty="0"/>
          </a:p>
          <a:p>
            <a:pPr lvl="1"/>
            <a:r>
              <a:rPr lang="pt-BR" dirty="0"/>
              <a:t>CAD/CAM/CAE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persistência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diversas estratégias que podem ser utilizadas para definir a camada de persistência de um software:</a:t>
            </a:r>
          </a:p>
          <a:p>
            <a:pPr lvl="1"/>
            <a:r>
              <a:rPr lang="pt-BR" dirty="0"/>
              <a:t>Acesso direto ao banco de dados</a:t>
            </a:r>
          </a:p>
          <a:p>
            <a:pPr lvl="1"/>
            <a:r>
              <a:rPr lang="pt-BR" dirty="0"/>
              <a:t>Uso de um SGBDOO ou de um SGBDOR</a:t>
            </a:r>
          </a:p>
          <a:p>
            <a:pPr lvl="1"/>
            <a:r>
              <a:rPr lang="pt-BR" dirty="0"/>
              <a:t>Uso do padrão DAO (</a:t>
            </a:r>
            <a:r>
              <a:rPr lang="pt-BR" i="1" dirty="0"/>
              <a:t>Data Access </a:t>
            </a:r>
            <a:r>
              <a:rPr lang="pt-BR" i="1" dirty="0" err="1"/>
              <a:t>Object</a:t>
            </a:r>
            <a:r>
              <a:rPr lang="pt-BR" i="1" dirty="0"/>
              <a:t> )</a:t>
            </a:r>
          </a:p>
          <a:p>
            <a:pPr lvl="1"/>
            <a:r>
              <a:rPr lang="pt-BR" dirty="0"/>
              <a:t>Uso de um frameworks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direto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Uma estratégia simples para o mapeamento objeto-relacional é cada objeto persistente possuir comportamento que permita a sua restauração, atualização ou remoção.</a:t>
            </a:r>
          </a:p>
          <a:p>
            <a:pPr lvl="1"/>
            <a:r>
              <a:rPr lang="pt-BR" dirty="0"/>
              <a:t>Há código escrito em SQL para realizar a inserção, remoção, atualização e consulta das tabelas onde estão armazenados os objetos.</a:t>
            </a:r>
          </a:p>
          <a:p>
            <a:r>
              <a:rPr lang="pt-BR" dirty="0"/>
              <a:t>Essa solução é de fácil implementação em Linguagens de quarta geração, como o Visual </a:t>
            </a:r>
            <a:r>
              <a:rPr lang="pt-BR" dirty="0" err="1"/>
              <a:t>Basic</a:t>
            </a:r>
            <a:r>
              <a:rPr lang="pt-BR" dirty="0"/>
              <a:t>, e o Delphi.</a:t>
            </a:r>
          </a:p>
          <a:p>
            <a:r>
              <a:rPr lang="pt-BR" dirty="0"/>
              <a:t>Essa estratégia de mapeamento objeto-relacional é justificável para sistemas simples.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direto - 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Classes relativas à lógica do negócio ficam muito acopladas às classes relativas à interface gráfica e ao acesso ao banco de dados.</a:t>
            </a:r>
          </a:p>
          <a:p>
            <a:r>
              <a:rPr lang="pt-BR" dirty="0"/>
              <a:t>Mais complicado migrar o software de um SGBD para outro. </a:t>
            </a:r>
          </a:p>
          <a:p>
            <a:r>
              <a:rPr lang="pt-BR" dirty="0"/>
              <a:t>A lógica da aplicação fica desprotegida de eventuais modificações na estrutura do banco de dados.</a:t>
            </a:r>
          </a:p>
          <a:p>
            <a:r>
              <a:rPr lang="pt-BR" dirty="0"/>
              <a:t>A </a:t>
            </a:r>
            <a:r>
              <a:rPr lang="pt-BR" u="sng" dirty="0"/>
              <a:t>coesão das classes diminui </a:t>
            </a:r>
            <a:endParaRPr lang="pt-BR" sz="2800" u="sng" dirty="0"/>
          </a:p>
          <a:p>
            <a:pPr lvl="1"/>
            <a:r>
              <a:rPr lang="pt-BR" dirty="0"/>
              <a:t>cada classe deve possuir responsabilidades relativas ao armazenamento de seus objetos, além de ter responsabilidades inerentes ao negócio.</a:t>
            </a:r>
            <a:endParaRPr lang="pt-BR" sz="2400" dirty="0"/>
          </a:p>
          <a:p>
            <a:r>
              <a:rPr lang="pt-BR" dirty="0"/>
              <a:t>Dificuldades de manutenção e extensão do código fonte praticamente proíbe a utilização desta estratégia em sistemas complexos.</a:t>
            </a:r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Uso de SGBDOO  ou  SGBDOR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Um SGBDOO permite a definição de estruturas de dados  arbitrariamente complexas (classes) no SGBDOO. </a:t>
            </a:r>
          </a:p>
          <a:p>
            <a:r>
              <a:rPr lang="pt-BR" dirty="0"/>
              <a:t>Nesse modelo, atributos de um objeto podem conter valores de tipos de dados estruturados</a:t>
            </a:r>
          </a:p>
          <a:p>
            <a:r>
              <a:rPr lang="pt-BR" dirty="0"/>
              <a:t>No modelo relacional, as tabelas só armazenam itens atômicos. </a:t>
            </a:r>
          </a:p>
          <a:p>
            <a:r>
              <a:rPr lang="pt-BR" dirty="0"/>
              <a:t>É possível definir hierarquias de herança entre classes.</a:t>
            </a:r>
          </a:p>
          <a:p>
            <a:r>
              <a:rPr lang="pt-BR" dirty="0"/>
              <a:t>A linguagem de consulta para SGBDOO, OQL 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Query</a:t>
            </a:r>
            <a:r>
              <a:rPr lang="pt-BR" dirty="0"/>
              <a:t>  </a:t>
            </a:r>
            <a:r>
              <a:rPr lang="pt-BR" dirty="0" err="1"/>
              <a:t>Language</a:t>
            </a:r>
            <a:r>
              <a:rPr lang="pt-BR" dirty="0"/>
              <a:t>), permite consultar e manipular objetos  armazenados em um banco de dados.</a:t>
            </a:r>
          </a:p>
          <a:p>
            <a:pPr lvl="1"/>
            <a:r>
              <a:rPr lang="pt-BR" dirty="0"/>
              <a:t>Também possui extensões para identidade de objetos, objetos complexos, chamada de operações e herança.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SGBDOO  ou  SGBDOR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Os principais SGBDR começaram a incorporar características  de orientação a objetos.</a:t>
            </a:r>
          </a:p>
          <a:p>
            <a:r>
              <a:rPr lang="pt-BR" sz="2800" dirty="0"/>
              <a:t>Esses SGBD passaram a adotar o </a:t>
            </a:r>
            <a:r>
              <a:rPr lang="pt-BR" sz="2800" b="1" i="1" dirty="0"/>
              <a:t>modelo de dados objeto-relacional, (extensão do modelo relacional), onde são adicionadas características da orientação a objetos.</a:t>
            </a:r>
          </a:p>
          <a:p>
            <a:r>
              <a:rPr lang="pt-BR" sz="2800" dirty="0"/>
              <a:t>Hoje em dia os principais SGBD são </a:t>
            </a:r>
            <a:r>
              <a:rPr lang="pt-BR" sz="2800" b="1" i="1" dirty="0"/>
              <a:t>sistemas de gerência de bancos de dados </a:t>
            </a:r>
            <a:r>
              <a:rPr lang="pt-BR" sz="2800" b="1" i="1" dirty="0" err="1"/>
              <a:t>objeto-relacionais</a:t>
            </a:r>
            <a:r>
              <a:rPr lang="pt-BR" sz="2800" b="1" i="1" dirty="0"/>
              <a:t>  (SGBDOR).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padrão DAO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padrão DAO é uma forma de desacoplar as classes do negócio dos aspectos relativos ao acesso ao armazenamento persistente.</a:t>
            </a:r>
          </a:p>
          <a:p>
            <a:pPr lvl="1"/>
            <a:r>
              <a:rPr lang="pt-BR" dirty="0"/>
              <a:t>DAO:  </a:t>
            </a:r>
            <a:r>
              <a:rPr lang="pt-BR" i="1" dirty="0"/>
              <a:t>Data Access </a:t>
            </a:r>
            <a:r>
              <a:rPr lang="pt-BR" i="1" dirty="0" err="1"/>
              <a:t>Object</a:t>
            </a:r>
            <a:r>
              <a:rPr lang="pt-BR" i="1" dirty="0"/>
              <a:t>  (Objeto de Acesso a Dados).</a:t>
            </a:r>
          </a:p>
          <a:p>
            <a:r>
              <a:rPr lang="pt-BR" dirty="0"/>
              <a:t>Nessa estratégia, um software obtém acesso a objetos de negócio através de uma interface, a chamada </a:t>
            </a:r>
            <a:r>
              <a:rPr lang="pt-BR" b="1" i="1" dirty="0"/>
              <a:t>interface DAO.</a:t>
            </a:r>
          </a:p>
          <a:p>
            <a:r>
              <a:rPr lang="pt-BR" dirty="0"/>
              <a:t>O software interage com o </a:t>
            </a:r>
            <a:r>
              <a:rPr lang="pt-BR" b="1" i="1" dirty="0"/>
              <a:t>objeto DAO através de uma interface.</a:t>
            </a:r>
          </a:p>
          <a:p>
            <a:r>
              <a:rPr lang="pt-BR" dirty="0"/>
              <a:t>O objeto DAO isola completamente os seus clientes das particularidades do mecanismo de armazenamento (fonte de dados) sendo utilizado.</a:t>
            </a:r>
          </a:p>
          <a:p>
            <a:pPr lvl="1"/>
            <a:r>
              <a:rPr lang="pt-BR" dirty="0"/>
              <a:t>Ex. JDBC, ODBC, ADO.NET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Os objetos podem ser persistentes ou transientes.</a:t>
            </a:r>
          </a:p>
          <a:p>
            <a:r>
              <a:rPr lang="pt-BR" b="1" i="1" dirty="0"/>
              <a:t>Objetos transientes: existem somente na memória principal.</a:t>
            </a:r>
          </a:p>
          <a:p>
            <a:pPr lvl="1"/>
            <a:r>
              <a:rPr lang="pt-BR" dirty="0"/>
              <a:t>Objetos de controle e objetos de fronteira.</a:t>
            </a:r>
          </a:p>
          <a:p>
            <a:r>
              <a:rPr lang="pt-BR" b="1" i="1" dirty="0"/>
              <a:t>Objetos persistentes: têm uma existência que perdura durante várias execuções do sistema.</a:t>
            </a:r>
          </a:p>
          <a:p>
            <a:pPr lvl="1"/>
            <a:r>
              <a:rPr lang="pt-BR" dirty="0"/>
              <a:t>Precisam ser armazenados e recuperados.</a:t>
            </a:r>
          </a:p>
          <a:p>
            <a:pPr lvl="1"/>
            <a:r>
              <a:rPr lang="pt-BR" dirty="0"/>
              <a:t>Tipicamente objetos de entidade.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das primeiras atividades do </a:t>
            </a:r>
            <a:r>
              <a:rPr lang="pt-BR" u="sng" dirty="0"/>
              <a:t>projeto detalhado de um software é o desenvolvimento do banco de dados.</a:t>
            </a:r>
          </a:p>
          <a:p>
            <a:r>
              <a:rPr lang="pt-BR" dirty="0"/>
              <a:t>Essa atividade corresponde ao </a:t>
            </a:r>
            <a:r>
              <a:rPr lang="pt-BR" b="1" i="1" dirty="0"/>
              <a:t>projeto do banco de dados. </a:t>
            </a:r>
            <a:r>
              <a:rPr lang="pt-BR" dirty="0"/>
              <a:t>Principais tarefas:</a:t>
            </a:r>
          </a:p>
          <a:p>
            <a:pPr lvl="1"/>
            <a:r>
              <a:rPr lang="pt-BR" dirty="0"/>
              <a:t>Construção do esquema do banco de dados</a:t>
            </a:r>
          </a:p>
          <a:p>
            <a:pPr lvl="1"/>
            <a:r>
              <a:rPr lang="pt-BR" dirty="0"/>
              <a:t>Armazenamento físico dos dados</a:t>
            </a:r>
          </a:p>
          <a:p>
            <a:pPr lvl="1"/>
            <a:r>
              <a:rPr lang="pt-BR" dirty="0"/>
              <a:t>Definição de visões sobre os dados armazenados.</a:t>
            </a:r>
          </a:p>
          <a:p>
            <a:pPr lvl="1"/>
            <a:r>
              <a:rPr lang="pt-BR" dirty="0"/>
              <a:t>Atribuição de direitos de acesso</a:t>
            </a:r>
          </a:p>
          <a:p>
            <a:pPr lvl="1"/>
            <a:r>
              <a:rPr lang="pt-BR" dirty="0"/>
              <a:t>Políticas de backup dos dados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do modelo relacional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modelo relacional é fundamentado no conceito de </a:t>
            </a:r>
            <a:r>
              <a:rPr lang="pt-BR" b="1" i="1" dirty="0"/>
              <a:t>relação.</a:t>
            </a:r>
          </a:p>
          <a:p>
            <a:r>
              <a:rPr lang="pt-BR" dirty="0"/>
              <a:t>Cada coluna de uma relação pode conter apenas </a:t>
            </a:r>
            <a:r>
              <a:rPr lang="pt-BR" b="1" i="1" dirty="0"/>
              <a:t>valores atômicos.</a:t>
            </a:r>
          </a:p>
          <a:p>
            <a:pPr lvl="1"/>
            <a:r>
              <a:rPr lang="pt-BR" b="1" i="1" dirty="0"/>
              <a:t>chave primária: colunas cujos valores podem ser utilizados  para identificar unicamente cada linha de uma relação.</a:t>
            </a:r>
          </a:p>
          <a:p>
            <a:r>
              <a:rPr lang="pt-BR" dirty="0"/>
              <a:t>Associações entre linhas: valores de uma coluna fazem  referência a valores de uma outra coluna. (</a:t>
            </a:r>
            <a:r>
              <a:rPr lang="pt-BR" b="1" i="1" dirty="0"/>
              <a:t>chave estrangeira) .</a:t>
            </a:r>
          </a:p>
          <a:p>
            <a:pPr lvl="1"/>
            <a:r>
              <a:rPr lang="pt-BR" dirty="0"/>
              <a:t>Uma chave estrangeira também pode conter </a:t>
            </a:r>
            <a:r>
              <a:rPr lang="pt-BR" b="1" i="1" dirty="0"/>
              <a:t>valores nulos ,  representados  pela constante NULL.</a:t>
            </a:r>
          </a:p>
          <a:p>
            <a:r>
              <a:rPr lang="pt-BR" dirty="0"/>
              <a:t>O NULL é normalmente é usado para indicar que um valor  não se aplica, ou é desconhecido, ou não existe.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Mapeamento de objetos para o modelo relacional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É a partir do modelo de classes que o mapeamento de objetos para o modelo relacional é realizado.</a:t>
            </a:r>
          </a:p>
          <a:p>
            <a:pPr lvl="1"/>
            <a:r>
              <a:rPr lang="pt-BR" dirty="0"/>
              <a:t>Semelhante ao mapeamento do MER.</a:t>
            </a:r>
          </a:p>
          <a:p>
            <a:pPr lvl="1"/>
            <a:r>
              <a:rPr lang="pt-BR" dirty="0"/>
              <a:t>Diferenças em virtude de o modelo de classes possuir mais recursos de representação que o MER.</a:t>
            </a:r>
          </a:p>
          <a:p>
            <a:r>
              <a:rPr lang="pt-BR" dirty="0"/>
              <a:t>MER e o modelo de classes não são equivalentes!</a:t>
            </a:r>
          </a:p>
          <a:p>
            <a:pPr lvl="1"/>
            <a:r>
              <a:rPr lang="pt-BR" dirty="0"/>
              <a:t>O MER é um modelo de dados; </a:t>
            </a:r>
          </a:p>
          <a:p>
            <a:pPr lvl="1"/>
            <a:r>
              <a:rPr lang="pt-BR" dirty="0"/>
              <a:t>O modelo de classes representa objetos (dados e comportamento).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Mapeamento de objetos para o modelo relacional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exemplos dados a seguir utilizam uma </a:t>
            </a:r>
            <a:r>
              <a:rPr lang="pt-BR" b="1" i="1" dirty="0"/>
              <a:t>coluna de implementação como chave primária de cada relação.</a:t>
            </a:r>
          </a:p>
          <a:p>
            <a:r>
              <a:rPr lang="pt-BR" dirty="0"/>
              <a:t>Uma coluna de implementação é um identificador sem significado no domínio de negócio.</a:t>
            </a:r>
          </a:p>
          <a:p>
            <a:r>
              <a:rPr lang="pt-BR" dirty="0"/>
              <a:t>Essa abordagem é utilizada:</a:t>
            </a:r>
          </a:p>
          <a:p>
            <a:pPr lvl="1"/>
            <a:r>
              <a:rPr lang="pt-BR" dirty="0"/>
              <a:t>para manter uma padronização nos exemplos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Mapeamento: Classes e seus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Classes são mapeadas para tabelas.</a:t>
            </a:r>
          </a:p>
          <a:p>
            <a:pPr lvl="1"/>
            <a:r>
              <a:rPr lang="pt-BR" dirty="0"/>
              <a:t>Caso mais simples: mapear cada classe como uma tabela, e cada atributo como uma coluna.</a:t>
            </a:r>
          </a:p>
          <a:p>
            <a:pPr lvl="1"/>
            <a:r>
              <a:rPr lang="pt-BR" dirty="0"/>
              <a:t>No entanto, pode não haver correspondência unívoca entre classes e tabelas.</a:t>
            </a:r>
          </a:p>
          <a:p>
            <a:r>
              <a:rPr lang="pt-BR" dirty="0"/>
              <a:t>Para atributos o que vale de forma geral é que </a:t>
            </a:r>
            <a:r>
              <a:rPr lang="pt-BR" u="sng" dirty="0"/>
              <a:t>um atributo será mapeado para uma ou mais colunas.</a:t>
            </a:r>
          </a:p>
          <a:p>
            <a:r>
              <a:rPr lang="pt-BR" dirty="0"/>
              <a:t>Nem todos os atributos de uma classe são persistentes (atributos derivados).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1641</Words>
  <Application>Microsoft Office PowerPoint</Application>
  <PresentationFormat>Apresentação na tela (4:3)</PresentationFormat>
  <Paragraphs>156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Tema do Office</vt:lpstr>
      <vt:lpstr>Mapeamento de Objetos para Tabelas Relacionais</vt:lpstr>
      <vt:lpstr>Apresentação do PowerPoint</vt:lpstr>
      <vt:lpstr>Banco de Dados OO</vt:lpstr>
      <vt:lpstr>Tipos de objetos</vt:lpstr>
      <vt:lpstr>Projeto de banco de dados</vt:lpstr>
      <vt:lpstr>Conceitos do modelo relacional</vt:lpstr>
      <vt:lpstr>Mapeamento de objetos para o modelo relacional</vt:lpstr>
      <vt:lpstr>Mapeamento de objetos para o modelo relacional</vt:lpstr>
      <vt:lpstr>Mapeamento: Classes e seus atributos</vt:lpstr>
      <vt:lpstr>Apresentação do PowerPoint</vt:lpstr>
      <vt:lpstr>Mapeamento de associações</vt:lpstr>
      <vt:lpstr>Mapeamento de associações 1..1</vt:lpstr>
      <vt:lpstr>Exemplo de mapeamento de associação 1..1</vt:lpstr>
      <vt:lpstr>Apresentação do PowerPoint</vt:lpstr>
      <vt:lpstr> Mapeamento de associações muitos-muitos </vt:lpstr>
      <vt:lpstr>Apresentação do PowerPoint</vt:lpstr>
      <vt:lpstr>Mapeamento de agregações</vt:lpstr>
      <vt:lpstr>Apresentação do PowerPoint</vt:lpstr>
      <vt:lpstr>Mapeamento de associações n-árias</vt:lpstr>
      <vt:lpstr>Apresentação do PowerPoint</vt:lpstr>
      <vt:lpstr>Mapeamento de classes associativas</vt:lpstr>
      <vt:lpstr>Apresentação do PowerPoint</vt:lpstr>
      <vt:lpstr>Mapeamento de Herança</vt:lpstr>
      <vt:lpstr>Apresentação do PowerPoint</vt:lpstr>
      <vt:lpstr>Mapeamento de herança</vt:lpstr>
      <vt:lpstr>Mapeamento de herança</vt:lpstr>
      <vt:lpstr>Mapeamento de herança</vt:lpstr>
      <vt:lpstr>Camada de Persistência</vt:lpstr>
      <vt:lpstr>Camada de persistência</vt:lpstr>
      <vt:lpstr>Estratégias de persistência</vt:lpstr>
      <vt:lpstr>Acesso direto</vt:lpstr>
      <vt:lpstr>Acesso direto - desvantagens</vt:lpstr>
      <vt:lpstr>Uso de SGBDOO  ou  SGBDOR </vt:lpstr>
      <vt:lpstr>Uso de SGBDOO  ou  SGBDOR</vt:lpstr>
      <vt:lpstr>Uso do padrão DAO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Mapeamento de Objetos para Tabelas Relacionais</dc:title>
  <dc:creator>Michel</dc:creator>
  <cp:lastModifiedBy>Laercio De Souza</cp:lastModifiedBy>
  <cp:revision>25</cp:revision>
  <dcterms:created xsi:type="dcterms:W3CDTF">2013-01-15T13:11:57Z</dcterms:created>
  <dcterms:modified xsi:type="dcterms:W3CDTF">2019-04-21T21:29:52Z</dcterms:modified>
</cp:coreProperties>
</file>