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4" r:id="rId12"/>
    <p:sldId id="266" r:id="rId13"/>
    <p:sldId id="267" r:id="rId14"/>
    <p:sldId id="268" r:id="rId15"/>
    <p:sldId id="31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6" r:id="rId55"/>
    <p:sldId id="307" r:id="rId56"/>
    <p:sldId id="308" r:id="rId57"/>
    <p:sldId id="309" r:id="rId58"/>
    <p:sldId id="310" r:id="rId5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 autoAdjust="0"/>
    <p:restoredTop sz="96374" autoAdjust="0"/>
  </p:normalViewPr>
  <p:slideViewPr>
    <p:cSldViewPr>
      <p:cViewPr varScale="1">
        <p:scale>
          <a:sx n="114" d="100"/>
          <a:sy n="114" d="100"/>
        </p:scale>
        <p:origin x="16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8288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8194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339E-3F29-D5D5-6F50-3D18B01A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FFFB-1F36-8A5F-F3CF-12719117C3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39BFF-2E78-C684-959C-E6B5B7C9D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0" y="2819400"/>
            <a:ext cx="64008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transfer data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controllers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79E5-790F-B9EE-8BE6-DB0A19B25C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44BD-1341-08FC-1020-7E9C444B0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2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24E13D-B2D1-6253-F911-4B961E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Razor code that displays all the items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A6E4A5-45BE-7D00-1AB8-53C5C89AB4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4435"/>
            <a:ext cx="7518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@ViewData.Count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items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object?&gt; item in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@item.Key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@item.Value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in the browser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03B5F1B6-F3E4-278E-563D-87188BF860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2929" y="3320786"/>
            <a:ext cx="3289071" cy="14541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A1007-DEE5-E84C-7FB2-AEF0A2BB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CB540-CA0D-88F2-D7D3-561037B6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9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19CF-CB5E-B768-94E0-5C2B7CF5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Razor code that casts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double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4A411-BCFF-E72C-6D1C-839C880B18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&lt;h4&gt;Price: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@(((double)ViewData["Price"]).ToString("c"))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in the browser</a:t>
            </a:r>
          </a:p>
          <a:p>
            <a:endParaRPr lang="en-US" sz="1600" dirty="0"/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FDF05E4C-75D0-53BF-5B4E-054710F7A3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389601"/>
            <a:ext cx="2057400" cy="45029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4A8C-F005-8DD9-01F6-D2B1B22F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C837-4345-0CE7-5D30-9A5E67C7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4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AB0F-143F-ECEA-E0A4-0383F896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Razor code that checks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null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B38B8-7C3D-25D8-A57E-7449A7376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 a value type (double) to a nullable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&lt;h4&gt;Price: @(((double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)ViewData["Price"])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.ToString("c"))&lt;/h4&gt;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 a reference type (string) to a nullable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&lt;h4&gt;Book: @ViewData["Book"]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.ToString().ToUpper()&lt;/h4&gt;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FC9CA-A81A-3607-4064-D970DB7B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C3F2B-2AAA-5187-88A0-4697DB1D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9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858AA5-8617-75EE-54F3-AD53969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 code that adds two dynamic properties 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BDE578-20D6-FD6C-A9E3-5175F95B6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ViewBag.Book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"Alice in Wonderland";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9.99;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195D6-2145-62F7-240A-6403CBD0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7262E-054D-60FA-BA43-692E5FBC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9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A9EDFA-282C-73F9-7B80-CE9D19CB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Razor code that uses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475DAE-DB26-A268-A5E0-0AB9560F8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4435"/>
            <a:ext cx="7518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@ViewData.Count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properties&lt;/h2&gt;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object?&gt; item in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@item.Key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@item.Value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in the browser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40AAFE03-8934-13D9-2A57-34B1D42376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7252" y="3293478"/>
            <a:ext cx="3390948" cy="13948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8C8F8-58C7-76F7-AE81-99FEAAF8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3D0B6-342B-36E6-4A2A-556EC894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1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769A-BC45-33E3-5C1D-52AD33D5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Razor code that works with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without casting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3FC85-C307-BA80-6214-B60598164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&lt;h4&gt;Price: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@ViewBag.Price.ToString("c")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in the browser</a:t>
            </a:r>
          </a:p>
          <a:p>
            <a:endParaRPr lang="en-US" sz="1600" dirty="0"/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F4E38630-7C84-386E-AB4B-73C3A7BBBD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9807" y="2133600"/>
            <a:ext cx="2088929" cy="457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C7E7-9182-20A9-B63B-607835BC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1C81-8F0C-C798-667F-535BAE00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4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2C8168-C3B6-501B-C89F-4D911570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Razor code that checks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null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4D53F4-1F2B-DF06-C40A-2BF9C32A6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type (double)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&lt;h4&gt;Price: @ViewBag.Price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.ToString("c")&lt;/h4&gt;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type (string)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&lt;h4&gt;Book: @ViewBag.Book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.ToUpper()&lt;/h4&gt;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1FD91-3C51-9708-E3A6-89A0F9FC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2449A-4A47-646F-062C-5D88A8F1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9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49EC10-3D4C-952B-F9D0-F7DB3874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need to…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33742-F2D6-F118-3573-DC98C32C36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key name that isn’t valid in C#, such as one that contains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properties and methods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ViewDataDictionary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class, such as its Count property or its Clear() method.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 through all the items in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dictionary.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C90A8-CB4A-490B-D0AA-A8F7FD20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BB07E-74C9-156F-B2D2-E0A756AA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4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366DDD-6BA9-0FD6-54C2-0184365A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teams of the National Football League (NFL) are organized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600992-2EF2-7D63-D36E-E7E0B17F5D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two conferences, the NFC and the AFC.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conference contains four divisions named North, South, East, and West.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division contains four teams.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88082-CF9D-373A-331B-3EF6C742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0DCE7-218F-AF14-880E-C40B7A91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2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10C58D-2CB5-384F-0603-AE29A696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NFL Teams app on first load 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A995A669-4D52-1E1B-6552-FD5EEFD401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326" y="1066800"/>
            <a:ext cx="5902474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A75D5-4D95-41F7-210F-F73EDF7F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76F73-1FE0-98BA-A98A-DB6A91D5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4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F619-A76C-F7A0-2725-D4F44774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40EC1-3433-F6DA-BBB1-939B19093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ViewBag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properties to transfer data from a controller to a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view model to transfer data from a controller to a strongly-typed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web apps that redirect and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to transfer data from a controller to a controller.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some important interfaces and classes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ActionResult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hierarchy.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ViewBag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view model to transfer data from a controller to a view.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666C-217A-7C66-49A2-AE0F6DB5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5F4B-73FF-1C48-3FC2-CFE870B8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3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4368A5-00E6-1D16-F9B9-97AFCB4D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NFL Teams app after a conference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division are selected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40E51BF1-BED3-9BF2-872F-FED9B4E379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4702" y="1464677"/>
            <a:ext cx="6852498" cy="44321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EE350-5A54-0307-936B-6F9C8AF2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1F84-393F-2257-F865-7F5EDFC7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34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3335-493D-F85A-83E9-C494646F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Conference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84E63-C950-4694-6F4C-9F466545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42736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Conference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Division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Division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Team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Conference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Division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LogoImage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A5E1F-FE9A-B6DA-3CD0-EAA76B7B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616D4-455F-05E7-6FF0-186D8A6E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1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365A-C3E2-296C-5559-2CC1CEF7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FAD99-05F5-FAB6-C8EE-4702A2C997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base(options) {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 Teams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&lt;Conference&gt; Conferences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&lt;Division&gt; Divisions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&lt;Conference&gt;().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Conference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Name = "AFC"},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&lt;Division&gt;().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Division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"north", Name = "North"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17AA9-6227-3C2C-F33C-6F9F1A8F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04E53-D8D3-5AE2-D50A-E9E3C952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33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2D26-6DD6-E6A5-8CE3-73BDC114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951D-DBBA-60C0-6726-4F66E3AE3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Name = "Arizona Cardinals",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ConferenceID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"west",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LogoImage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"ARI.png"},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FCA2-7651-3B58-C9F3-6BCC7DDE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19BB2-0319-84A3-A9D2-1A8E3EBF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B6AC-8329-B772-B0C2-7F51A16C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5951D-378E-E1BA-E804-ACA59312E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store selected conference and division IDs in view bag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store conferences and divisions from database in view bag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ViewBag.Conferences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context.Conferences.ToList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ViewBag.Divisions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context.Divisions.ToList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FF83F-1A2C-F124-8FEE-48877C08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0C28E-BDB1-F50E-8E23-1FDECA98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34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44CF-7FCF-1036-D4E4-BA1325E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3C34-0DD8-8F36-1579-B2BBE6716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teams - filter by conference and division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context.Teams.OrderBy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"all")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t.Conference.ConferenceID.ToLower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"all")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t.Division.DivisionID.ToLower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pass list of teams to view as model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teams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View(teams);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D2367-AAAD-AFE8-F167-7E2EB161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8B3B5-B036-05FB-2CD6-1D4158B9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48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2289-48CE-A732-8F68-170A190A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 route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0D74-B585-5695-E5ED-E6D799CFED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"custom",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"{controller}/{action}/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conf-{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}/div-{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  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71E20-7B2E-C7BF-30D9-17B6C304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8157-7A6D-DD34-DF9B-F153EE98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0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F4A1-ABAB-A505-1736-FD3813C0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8187-8F85-F4D6-23C4-F67B621901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initial-scale=1.0"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 class="text-center text-white"&gt;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mt-3 p-3"&gt;NFL Teams&lt;/h1&gt;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@RenderBody()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35427-AB34-88C0-9DCC-988574F2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A8370-5193-6C93-9E52-54D98DAB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15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1C3-2592-DEF8-7F3B-D68A7505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Home/Index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57E2-6A85-6308-75B7-14ADA762F6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"NFL Teams";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Active(string filter, string selected)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"active" :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class="col-md-3"&gt;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 class="mt-3"&gt;Conference&lt;/h3&gt;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class="list-group"&gt;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="all"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class="list-group-item @Active("all",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All&lt;/a&gt;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62A40-3049-D0A4-739C-6B098F0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AC0D-ED6C-927A-AC6A-E2124100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35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2B9E-29CE-D157-4C9C-446C73CA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Home/Index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B6842-AC3C-47FC-95E4-19C6E288F7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(Conference conf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ViewBag.Conferences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asp-action="Index"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conf.ConferenceID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class="list-group-item @Active(conf.ConferenceID,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@conf.Name&lt;/a&gt;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 class="mt-3"&gt;Division&lt;/h3&gt;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class="list-group"&gt;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="all"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class="list-group-item @Active("all",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All&lt;/a&gt;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949C7-D5FF-2831-CE14-F71BE0A0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7AADA-46A2-C9FC-A591-47EA356D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7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8A46-3202-E8D9-7B99-68CE9C2E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61F1-5EF5-0ACF-0F92-ADF6D69C2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one action method can redirect to another action method.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PRG pattern to prevent resubmission of POST data.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properties.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the Keep() and Peek() methods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2E43C-EA9E-B358-BE94-2630769D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F927-8984-41FB-26F8-0C0CEB45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0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61A4-FB25-965B-30E6-B14F099B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Home/Index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2346C-692B-6789-E16C-65B186DF6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(Division div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ViewBag.Divisions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asp-action="Index"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div.DivisionID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class="list-group-item @Active(div.DivisionID,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@div.Name&lt;/a&gt;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class="col-md-9"&gt;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class="list-inline"&gt;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(Team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Model)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 class="list-inline-item"&gt;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="~/images/@team.LogoImage"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alt="@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title="@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@team.Conference.Name @team.Division.Name"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8DF54-4575-4A36-5C89-4D7F7C13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3C843-D48A-4E88-B36D-D5CC7750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7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023-73C7-F3CC-A5D7-CFB53567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model for the NFL Teams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E2700-28AC-ED79-BBCD-89294A7FF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"all";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"all";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List&lt;Team&gt; Teams { get; set; } = new List&lt;Team&gt;();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List&lt;Conference&gt; Conferences { get; set; }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List&lt;Conference&gt;();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List&lt;Division&gt; Divisions { get; set; }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List&lt;Division&gt;();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methods to help view determine active link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c)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 "active" :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d)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 "active" :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DB6AD-0A4A-3F9D-DA74-AAECC0F6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33EE0-5DE4-9716-5D71-EB37F1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62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6555B7-F4D5-DEEE-1168-C1E021E4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Index()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Home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56BCAF-23C3-051D-8A65-2E5668C75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model.Conferences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context.Conferences.ToList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model.Divisions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context.Divisions.ToList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context.Teams.OrderBy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t.Conference.ConferenceID.ToLower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t.Division.DivisionID.ToLower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2E1BC-9A6E-CD31-D787-887EDC96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7B0B0-F3B2-67FA-E284-858DBF1D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65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D176-5419-5DC1-3534-21FC8E75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Home/Index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87B8-3730-113B-AAFC-CB08DB04D0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42736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"NFL Teams";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helper function not needed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class="col-md-3"&gt;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 class="mt-3"&gt;Conference&lt;/h3&gt;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class="list-group"&gt;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="all"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class="list-group-item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@Model.CheckActiveConf("all")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All&lt;/a&gt;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(Conference conf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Model.Conferences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asp-action="Index"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conf.ConferenceID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asp-route-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class="list-group-item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@Model.CheckActiveConf(conf.ConferenceID)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@conf.Name&lt;/a&gt;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6B103-5D4F-980A-77E3-303C4BF5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B093A-355F-E7F0-B952-6EB49351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0C5C-C8D9-457F-A11A-E4CE12F4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Home/Index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C2F1-115F-D9F0-078C-813A1559F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42736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 class="mt-3"&gt;Division&lt;/h3&gt;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class="col-md-9"&gt;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class="list-inline"&gt;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(Team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597A7-3685-315D-FCCD-B620474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B26BF-C5C1-2DC5-135E-B0E563C8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64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5EEBC3-47BD-DADF-0A23-68DCF4A5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of the HTTP status codes for redirection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70510D-8C5D-DE81-EB47-9F39FD5A91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066800"/>
            <a:ext cx="7391400" cy="220979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302 Found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301 Moved Permanently 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subtypes for redirection</a:t>
            </a:r>
          </a:p>
          <a:p>
            <a:endParaRPr lang="en-US" sz="2400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7402F302-79B8-DB6C-BFED-1E4E6E7462FB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898697661"/>
              </p:ext>
            </p:extLst>
          </p:nvPr>
        </p:nvGraphicFramePr>
        <p:xfrm>
          <a:off x="914400" y="2438400"/>
          <a:ext cx="7315200" cy="2362201"/>
        </p:xfrm>
        <a:graphic>
          <a:graphicData uri="http://schemas.openxmlformats.org/drawingml/2006/table">
            <a:tbl>
              <a:tblPr firstRow="1"/>
              <a:tblGrid>
                <a:gridCol w="2233881">
                  <a:extLst>
                    <a:ext uri="{9D8B030D-6E8A-4147-A177-3AD203B41FA5}">
                      <a16:colId xmlns:a16="http://schemas.microsoft.com/office/drawing/2014/main" val="1652217078"/>
                    </a:ext>
                  </a:extLst>
                </a:gridCol>
                <a:gridCol w="2051523">
                  <a:extLst>
                    <a:ext uri="{9D8B030D-6E8A-4147-A177-3AD203B41FA5}">
                      <a16:colId xmlns:a16="http://schemas.microsoft.com/office/drawing/2014/main" val="4250418035"/>
                    </a:ext>
                  </a:extLst>
                </a:gridCol>
                <a:gridCol w="3029796">
                  <a:extLst>
                    <a:ext uri="{9D8B030D-6E8A-4147-A177-3AD203B41FA5}">
                      <a16:colId xmlns:a16="http://schemas.microsoft.com/office/drawing/2014/main" val="4285212295"/>
                    </a:ext>
                  </a:extLst>
                </a:gridCol>
              </a:tblGrid>
              <a:tr h="81630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b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Subtype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b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302 Found 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301 Moved Permanently 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184693"/>
                  </a:ext>
                </a:extLst>
              </a:tr>
              <a:tr h="3864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RedirectResult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RedirectPermanent()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03162"/>
                  </a:ext>
                </a:extLst>
              </a:tr>
              <a:tr h="3864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LocalRedirectResult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LocalRedirect()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LocalRedirectPermanent()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02872"/>
                  </a:ext>
                </a:extLst>
              </a:tr>
              <a:tr h="3864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RedirectToActionResult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RedirectToAction()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RedirectToActionPermanent()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07128"/>
                  </a:ext>
                </a:extLst>
              </a:tr>
              <a:tr h="3864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RedirectToRouteResult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RedirectToRoute()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RedirectToRoutePermanent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84" marR="68384" marT="45589" marB="4558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601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F6EB7-1F9C-0DD0-9418-87F6CE3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2812-DFA8-C940-2422-C76F582E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8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ED1600-31A7-8D6A-7F43-01D77192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know which subtype to use for redirection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329F7FB-8DBE-A9A5-0026-6B0F3781AD7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84560756"/>
              </p:ext>
            </p:extLst>
          </p:nvPr>
        </p:nvGraphicFramePr>
        <p:xfrm>
          <a:off x="1219200" y="1143000"/>
          <a:ext cx="6869430" cy="3657602"/>
        </p:xfrm>
        <a:graphic>
          <a:graphicData uri="http://schemas.openxmlformats.org/drawingml/2006/table">
            <a:tbl>
              <a:tblPr firstRow="1"/>
              <a:tblGrid>
                <a:gridCol w="3040380">
                  <a:extLst>
                    <a:ext uri="{9D8B030D-6E8A-4147-A177-3AD203B41FA5}">
                      <a16:colId xmlns:a16="http://schemas.microsoft.com/office/drawing/2014/main" val="3410105895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1500987907"/>
                    </a:ext>
                  </a:extLst>
                </a:gridCol>
              </a:tblGrid>
              <a:tr h="45284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Subtype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when…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14151"/>
                  </a:ext>
                </a:extLst>
              </a:tr>
              <a:tr h="8011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RedirectResult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Redirecting to an external URL, such as </a:t>
                      </a:r>
                      <a:r>
                        <a:rPr lang="en-US" sz="2000" u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https://google.com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526481"/>
                  </a:ext>
                </a:extLst>
              </a:tr>
              <a:tr h="8011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LocalRedirectResult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Making sure you redirect to a URL within the current app.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84539"/>
                  </a:ext>
                </a:extLst>
              </a:tr>
              <a:tr h="8011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RedirectToActionResult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Redirecting to an action method within the current app.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690020"/>
                  </a:ext>
                </a:extLst>
              </a:tr>
              <a:tr h="80118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RedirectToRouteResult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Redirecting within the current app by using a named route.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27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195FB-C982-DD4D-1DA6-323103E8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53DF8-877C-3829-870E-DB489F42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15B483-9708-AA0D-FB0A-77FBB5F5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overloads available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A86A1479-DE9F-23FE-E39C-F8BFCD0B7D7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63329496"/>
              </p:ext>
            </p:extLst>
          </p:nvPr>
        </p:nvGraphicFramePr>
        <p:xfrm>
          <a:off x="1219200" y="1464677"/>
          <a:ext cx="6869430" cy="3733800"/>
        </p:xfrm>
        <a:graphic>
          <a:graphicData uri="http://schemas.openxmlformats.org/drawingml/2006/table">
            <a:tbl>
              <a:tblPr firstRow="1"/>
              <a:tblGrid>
                <a:gridCol w="2068830">
                  <a:extLst>
                    <a:ext uri="{9D8B030D-6E8A-4147-A177-3AD203B41FA5}">
                      <a16:colId xmlns:a16="http://schemas.microsoft.com/office/drawing/2014/main" val="241263429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844559666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Arguments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Redirect to…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75534"/>
                  </a:ext>
                </a:extLst>
              </a:tr>
              <a:tr h="8178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specified action method in the current controller.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88713"/>
                  </a:ext>
                </a:extLst>
              </a:tr>
              <a:tr h="8178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specified action method in the specified controller.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83220"/>
                  </a:ext>
                </a:extLst>
              </a:tr>
              <a:tr h="8178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routes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specified action method in the current controller with route parameters.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42071"/>
                  </a:ext>
                </a:extLst>
              </a:tr>
              <a:tr h="8178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routes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specified action method in the specified controller with route parameters.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787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0A73C-31D3-52D5-A13D-4710F93F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CA9FB-F678-D00A-8B47-E06A8112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70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61C46F-BF9A-D87A-42D8-CFBDDE23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redirects to another action method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FDA6B-9159-B90D-318D-B7B571E70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List() action method in the current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List() action method in the Team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"List", "Team"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Details() action method in the current controller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id)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"Details", new { ID = id 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B2522-CC62-801E-C506-DB5E7B7D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563F5-8843-0013-B4DB-B78FE024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89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41290A5-3364-A6F0-2356-C41CB518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redirects to another action method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1E4702-697A-73B8-B070-76EB14A29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shortcut when variable name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route segment name match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id)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("Details",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{ id 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string-string dictionary to supply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id)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"Details",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Dictionary&lt;string, string&gt;(){ { "ID", id } 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0C6DB-DDDB-819D-B3E3-AE2AA953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D73F1-27A5-BE6B-5914-2C4BDFFB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6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22AE88-2CF0-5784-31D4-4CADB006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hierarchy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20F2CA1-71ED-3D91-3E65-6302D34D37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8054" y="1066800"/>
            <a:ext cx="6687892" cy="1908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AA660-9DF5-7156-1D13-894535AD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8A04-E90E-0AF3-2F1B-77F8470B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4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FA779-9B0B-DF92-3208-710BA085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message that’s displayed when you refresh a page displayed by a POST request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D2702AD1-6A86-BC31-0670-B7A3F09BAA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153" y="1464677"/>
            <a:ext cx="6567001" cy="2514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7F6C0-27B2-DFDB-341D-84BD94CD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E89BD-B6FB-47A1-AB5B-0721D7A2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97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C94BEB-00DE-C6A9-73B9-42CE1BEC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Post-Redirect-Get (PRG) pattern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89057E-6036-5191-D6FF-2579448FE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handles a POST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// Post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Add(Team team)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updates the server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with the new team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Redirect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action method the POST action method redirects to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//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reads the updated data from the server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A9054-396A-735B-5065-614DD825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84CA0-8C4B-C5AA-187C-821F624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08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998B-0EDF-A06D-DDB5-1B857223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the PRG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A378-5A9D-2E34-55A4-0B921244F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for a POST request that stores a string in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endParaRPr lang="en-US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Add(Team team)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updates the server with the new team data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added to your favorites";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for a GET request that retrieves a string from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endParaRPr lang="en-US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reads the updated data from the server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                                         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53AC7-D6C9-D492-3D3A-BC94DDFA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7A492-1F86-F5BA-B447-9E6AED1B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36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ACDAF7-A8BC-1277-1453-2E01C457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view that checks for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and displays it if it exists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60A4B-5672-9615-415D-25ABB840A2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4435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TempData.Keys.Contains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("message"))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&lt;h4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-success p-2"&gt;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@TempData["message"]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&lt;/h4&gt;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looks in a browser when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exists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F7157778-25A4-F9C1-3604-1C639B4682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336" y="3390889"/>
            <a:ext cx="6840305" cy="14265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B21E8-0273-6F9D-7C4A-4BE5A54F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3369-1355-72BF-1958-B8F71883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29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BD94-43C7-048B-7A81-9DCC9331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TempDataDictionary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6C34E-57FC-E5C6-4DBF-FF1EB6AC9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5093A-B26E-6F84-A50B-E45D50D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B1A68-02CB-48A2-61FC-CCC12893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70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CDAEB8-A010-713A-1C3D-16EB6209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overloaded Details()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Home controller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154C9B-2A5B-39BC-6025-2FCAAEE86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Utility.LogTeamClick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("Details",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{ ID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70CFC-4FE6-DA16-B32B-4BABBB13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50940-FF77-7286-0DF5-ADA030E0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96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7D8132-3A7C-87C1-3C42-643C83A4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overloaded Details()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Home controller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D6D795-DDBE-277A-16DA-0FD9602D0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model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Team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8E09A-B425-2067-C00A-ABF86F09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1BFEB-5D15-BC96-6495-4FB326A1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76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03E0-ABDF-6182-C233-DCDF9FF8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to use the Keep() and Peek()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2AD88-261E-58B1-D24A-0FFBA0DCC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Peek() when you know you want the value to stay marked as unread.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normal read and Keep() when you want to use a condition to determine whether to mark the value as unread.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FC81D-99A6-BD57-EB5A-92828277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32E3D-4DB4-926F-BE7B-65481D33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47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62E868-2C53-85C1-5479-53FE9DAA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page with image links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team logos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BF4B127-CDD6-54BC-9C24-0732E30948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2130" y="1464677"/>
            <a:ext cx="6901270" cy="333480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8E9E-DE4F-5ACC-1FC1-958E75D5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CF4F7-8B70-7E67-C3E0-38410E90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06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43FA54-94F3-BBD0-9720-2AC8451D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Details page after clicking on a team logo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9C0C9117-92D9-167E-F25E-5EB9D1B3F8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208614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5619-620A-E57E-7358-1730E0B2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E225-E0EB-7978-D40C-4D1BFAE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E1EE-76B9-F8B0-D97B-EF2D54BA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192CC-8480-14E2-B1E7-4BB92692C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for a full list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subtypes</a:t>
            </a:r>
          </a:p>
          <a:p>
            <a:pPr marL="347345" marR="228600">
              <a:spcBef>
                <a:spcPts val="0"/>
              </a:spcBef>
              <a:spcAft>
                <a:spcPts val="300"/>
              </a:spcAft>
              <a:tabLst>
                <a:tab pos="228600" algn="l"/>
                <a:tab pos="2743200" algn="l"/>
              </a:tabLst>
            </a:pPr>
            <a:r>
              <a:rPr lang="en-US" sz="1600" b="1" u="sng" spc="-1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https://docs.microsoft.com/en-us/dotnet/api/</a:t>
            </a:r>
            <a:endParaRPr lang="en-US" sz="11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28600">
              <a:spcBef>
                <a:spcPts val="0"/>
              </a:spcBef>
              <a:spcAft>
                <a:spcPts val="300"/>
              </a:spcAft>
              <a:tabLst>
                <a:tab pos="228600" algn="l"/>
                <a:tab pos="2743200" algn="l"/>
              </a:tabLst>
            </a:pPr>
            <a:r>
              <a:rPr lang="en-US" sz="1600" b="1" u="sng" spc="-1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microsoft.aspnetcore.mvc.actionresult</a:t>
            </a:r>
            <a:endParaRPr lang="en-US" sz="11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96962-1614-88BE-00CB-3C1FEFEA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1868D-F3BB-84D8-A6C9-487F9B8A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71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9F6EA2-CFCD-A982-D0BC-DB18CAAB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page after adding a team to favorites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0AA3A3AA-3015-3988-420A-A81394498D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592500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DC4FC-B0A8-E2B6-2D5D-579A3313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43B49-1945-9FC9-DC49-6D52AE03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00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05D5C7-44C4-640B-BC7B-38F74185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page after clicking the browser’s refresh button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5B17D9B-E2BB-C5FF-4767-19EB5E3DDE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8240" y="1464677"/>
            <a:ext cx="6742760" cy="44382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5FB65-7A35-C0BF-E1F1-3CDDCF3B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90DD9-034E-A917-559F-7AAEECF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35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F6644F-E2D8-B62B-760F-2D7437F0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Razor loop in the Home/Index view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displays the team logos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38B319-DB0D-7B91-AD42-F1F094730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(Team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class="list-inline-item"&gt;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asp-action="Details"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="~/images/@team.LogoImage"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title="@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@team.Conference.Name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@team.Division.Name"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F6650-F983-13F2-4540-D24CB0CB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2A7EB-731F-1504-812F-210CA1D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E26FBC-CEE9-1F20-3212-B04D5A24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Details()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Home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F851C-921C-F15A-F545-9397921C2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team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.Include(t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t.Conference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.Include(t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t.Division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t.TeamID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 ??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new Team();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View(team);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629FE-8EBC-8560-FF98-5187E544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A856-9731-255A-0884-A154BF16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26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782E-5616-1F44-86E0-7E8A12E1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Home/Details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4805A-79C6-3FC1-6497-32E801DF8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Team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"Team Details";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class="text-center p-2"&gt;Team Details&lt;/h2&gt;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class="list-group text-center"&gt;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="~/images/@Model.LogoImage" alt=""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&lt;h3&gt;@Model.Name&lt;/h3&gt;&lt;/li&gt;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&lt;h4&gt;Conference: @Model.Conference.Name&lt;/h4&gt;&lt;/li&gt;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&lt;h4&gt;Division: @Model.Division.Name&lt;/h4&gt;&lt;/li&gt;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619FD-4E01-3D81-5C56-D23D8D07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547B-9E97-FB3A-C70C-FBB8F99F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69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49D1-7939-ED53-56DA-5D26A433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Home/Details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D137E-8F08-5DEE-1FE1-A4339A0B2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&lt;form method="post"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asp-action="Add"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asp-controller="Favorites"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asp-action="Index"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Return to Home Page&lt;/a&gt;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Add to Favorites&lt;/button&gt;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CD6F4-772B-9835-868E-6B4B4803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DE374-4D75-50DD-26F7-4E11A752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45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D420CF-B0EB-C93A-E3E6-81CEC0DC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Favorites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D755E-CB9A-342C-6497-DC0ECDD14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Add(Team team)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to store favorite team in session goes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added to your favorites";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F655D-2FD7-906E-DCA2-EC2C65C2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6ADC7-EEAE-6CA8-123E-E6E716DB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31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2AE5-AE82-F432-33F2-A971331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BA49C-DB2A-56E1-C6DB-538E75320C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&lt;title&gt;@ViewBag.Title&lt;/title&gt;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 class="text-center text-white"&gt;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mt-3 p-3"&gt;NFL Teams&lt;/h1&gt;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@* show any message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*@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TempData.Keys.Contains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("message"))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 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-success p-2"&gt;@TempData["message"]&lt;/h4&gt;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E13F7-671C-6EC3-80D5-1ECD30EB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EF241-76E1-8814-A786-C17EE6B0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91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2A6F-D952-248D-3A52-58298D7A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1F076-09A7-BC54-7EFA-20CF61A05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@RenderBody()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EAECC-B060-AA5A-E87C-0976BF7C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8D9E7-199F-86F3-F89B-D4A2E53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D0C5A8-A010-D583-2FE0-91CB6DE9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methods of the Controller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 an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15BA3-A467-DBE5-95E2-15F64E7827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File()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overloads of the View()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DA7A3-04A9-FE39-840B-65FA07EF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3BDF-3D16-253A-250C-E00489C4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0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DCFA-6AED-6387-D8E6-9D68CC9A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returns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D649D-0080-D676-F1BB-2494780FF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names = new List&lt;string&gt; { "Grace", "Ada", "Charles"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View(names);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returns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may return different types of result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Edit(string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(object)id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// cast string model to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3397-6294-BFE8-F3D6-F2A65884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CE5A6-0226-6F86-7459-36D16FDA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5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914A75C-05F6-371D-6D45-2AC722E9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 code that adds two items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F30CA2-AAC5-A623-91C2-ABA003DE2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["Book"]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"Alice in Wonderland";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["Price"]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9.99;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98615-C780-31E6-01B7-BF38B525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BEE48-53DF-150B-95E4-81A2C62D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4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DBB4-24FD-E16D-E277-62847454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ViewDataDictionary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43180-6F8F-56B1-D909-2CE8B5534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8F98A-D90E-9EF3-C061-1FD36BCE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6FEFF-29EF-0A2B-4B38-7363D700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353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F7601F1B-86DE-43CB-8AB6-1196CF3379B0}" vid="{C68B02E5-9B53-489A-B72F-443AAE5A1D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60</TotalTime>
  <Words>4480</Words>
  <Application>Microsoft Office PowerPoint</Application>
  <PresentationFormat>On-screen Show (4:3)</PresentationFormat>
  <Paragraphs>716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The ActionResult hierarchy</vt:lpstr>
      <vt:lpstr>Common ActionResult subtypes</vt:lpstr>
      <vt:lpstr>Some methods of the Controller class  that return an ActionResult object</vt:lpstr>
      <vt:lpstr>An action method that returns a ViewResult object</vt:lpstr>
      <vt:lpstr>Controller code that adds two items  to the ViewData property</vt:lpstr>
      <vt:lpstr>Some properties of the ViewDataDictionary class</vt:lpstr>
      <vt:lpstr>Razor code that displays all the items  in the ViewData object</vt:lpstr>
      <vt:lpstr>Razor code that casts a ViewData object  to the double type</vt:lpstr>
      <vt:lpstr>Razor code that checks ViewData for null </vt:lpstr>
      <vt:lpstr>Controller code that adds two dynamic properties to the ViewBag property</vt:lpstr>
      <vt:lpstr>Razor code that uses ViewData  to display ViewBag properties</vt:lpstr>
      <vt:lpstr>Razor code that works with a ViewBag property without casting</vt:lpstr>
      <vt:lpstr>Razor code that checks ViewBag properties  for null </vt:lpstr>
      <vt:lpstr>Use ViewData instead of ViewBag  when you need to…</vt:lpstr>
      <vt:lpstr>How the teams of the National Football League (NFL) are organized</vt:lpstr>
      <vt:lpstr>The NFL Teams app on first load </vt:lpstr>
      <vt:lpstr>The NFL Teams app after a conference  and division are selected</vt:lpstr>
      <vt:lpstr>The Conference class</vt:lpstr>
      <vt:lpstr>The TeamContext class (part 1)</vt:lpstr>
      <vt:lpstr>The TeamContext class (part 2)</vt:lpstr>
      <vt:lpstr>The Home controller (part 1)</vt:lpstr>
      <vt:lpstr>The Home controller (part 2)</vt:lpstr>
      <vt:lpstr>The custom route in the Program.cs file</vt:lpstr>
      <vt:lpstr>The layout</vt:lpstr>
      <vt:lpstr>The Home/Index view (part 1)</vt:lpstr>
      <vt:lpstr>The Home/Index view (part 2)</vt:lpstr>
      <vt:lpstr>The Home/Index view (part 3)</vt:lpstr>
      <vt:lpstr>A view model for the NFL Teams app</vt:lpstr>
      <vt:lpstr>The updated Index() action method  of the Home controller</vt:lpstr>
      <vt:lpstr>The updated Home/Index view (part 1)</vt:lpstr>
      <vt:lpstr>The updated Home/Index view (part 2)</vt:lpstr>
      <vt:lpstr>Two of the HTTP status codes for redirection</vt:lpstr>
      <vt:lpstr>How to know which subtype to use for redirection</vt:lpstr>
      <vt:lpstr>Some of the overloads available  for the RedirectToAction() method </vt:lpstr>
      <vt:lpstr>Code that redirects to another action method (part 1)</vt:lpstr>
      <vt:lpstr>Code that redirects to another action method (part 2)</vt:lpstr>
      <vt:lpstr>A browser message that’s displayed when you refresh a page displayed by a POST request</vt:lpstr>
      <vt:lpstr>Code that uses the Post-Redirect-Get (PRG) pattern</vt:lpstr>
      <vt:lpstr>Code that uses TempData with the PRG pattern</vt:lpstr>
      <vt:lpstr>A Layout view that checks for a TempData value and displays it if it exists</vt:lpstr>
      <vt:lpstr>Two methods of the TempDataDictionary class</vt:lpstr>
      <vt:lpstr>The overloaded Details() action method  of the Home controller (part 1)</vt:lpstr>
      <vt:lpstr>The overloaded Details() action method  of the Home controller (part 2)</vt:lpstr>
      <vt:lpstr>When to use the Keep() and Peek() methods</vt:lpstr>
      <vt:lpstr>The Home page with image links  for the team logos</vt:lpstr>
      <vt:lpstr>The Details page after clicking on a team logo</vt:lpstr>
      <vt:lpstr>The Home page after adding a team to favorites</vt:lpstr>
      <vt:lpstr>The Home page after clicking the browser’s refresh button</vt:lpstr>
      <vt:lpstr>The Razor loop in the Home/Index view  that displays the team logos</vt:lpstr>
      <vt:lpstr>The Details() action method  of the Home controller</vt:lpstr>
      <vt:lpstr>The Home/Details view (part 1)</vt:lpstr>
      <vt:lpstr>The Home/Details view (part 2)</vt:lpstr>
      <vt:lpstr>The Add() action method  of the Favorites controller</vt:lpstr>
      <vt:lpstr>The Layout view (part 1)</vt:lpstr>
      <vt:lpstr>The Layout view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Lee</dc:creator>
  <cp:lastModifiedBy>Anne Boehm</cp:lastModifiedBy>
  <cp:revision>6</cp:revision>
  <cp:lastPrinted>2016-01-14T23:03:16Z</cp:lastPrinted>
  <dcterms:created xsi:type="dcterms:W3CDTF">2022-10-27T15:49:54Z</dcterms:created>
  <dcterms:modified xsi:type="dcterms:W3CDTF">2022-10-27T18:03:31Z</dcterms:modified>
</cp:coreProperties>
</file>