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7" autoAdjust="0"/>
    <p:restoredTop sz="96374" autoAdjust="0"/>
  </p:normalViewPr>
  <p:slideViewPr>
    <p:cSldViewPr>
      <p:cViewPr varScale="1">
        <p:scale>
          <a:sx n="114" d="100"/>
          <a:sy n="114" d="100"/>
        </p:scale>
        <p:origin x="17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abl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4763356"/>
            <a:ext cx="7315200" cy="9946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AEC6CCE-7CF8-3101-25A0-24C80D8D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3765" y="3729758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64E78504-4510-ACF1-1659-2B17022C25F8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812800" y="2125837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33882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  <p:sldLayoutId id="2147483690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CAEE-3B6B-E683-6813-87064AAC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44B8-C978-5EDE-019B-BDCBAEEE56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593B-1759-9F39-0E62-6A5FC220C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controllers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routing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258C-ECD2-5E0A-DF4B-D586206D3A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2928-D3B9-FABB-E680-6414344F1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6A3-85D9-B66D-8AEE-19A005F9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pattern for the default route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9D65C-BEB2-45F6-B81B-D25F07C88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5EF8E-5247-1E6C-F760-C52646B1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61C2D-BCCA-CF4C-67EF-06F7F858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2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504AC3-7243-BED9-A9A6-A5CDF30B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request URLs map to controller classes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their action methods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EFAAC9BF-0234-28F8-CBBC-109B95B8E0E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17689620"/>
              </p:ext>
            </p:extLst>
          </p:nvPr>
        </p:nvGraphicFramePr>
        <p:xfrm>
          <a:off x="914400" y="1464677"/>
          <a:ext cx="7315199" cy="4495794"/>
        </p:xfrm>
        <a:graphic>
          <a:graphicData uri="http://schemas.openxmlformats.org/drawingml/2006/table">
            <a:tbl>
              <a:tblPr firstRow="1"/>
              <a:tblGrid>
                <a:gridCol w="4087906">
                  <a:extLst>
                    <a:ext uri="{9D8B030D-6E8A-4147-A177-3AD203B41FA5}">
                      <a16:colId xmlns:a16="http://schemas.microsoft.com/office/drawing/2014/main" val="2808415280"/>
                    </a:ext>
                  </a:extLst>
                </a:gridCol>
                <a:gridCol w="1302241">
                  <a:extLst>
                    <a:ext uri="{9D8B030D-6E8A-4147-A177-3AD203B41FA5}">
                      <a16:colId xmlns:a16="http://schemas.microsoft.com/office/drawing/2014/main" val="4205545334"/>
                    </a:ext>
                  </a:extLst>
                </a:gridCol>
                <a:gridCol w="905907">
                  <a:extLst>
                    <a:ext uri="{9D8B030D-6E8A-4147-A177-3AD203B41FA5}">
                      <a16:colId xmlns:a16="http://schemas.microsoft.com/office/drawing/2014/main" val="2903952478"/>
                    </a:ext>
                  </a:extLst>
                </a:gridCol>
                <a:gridCol w="1019145">
                  <a:extLst>
                    <a:ext uri="{9D8B030D-6E8A-4147-A177-3AD203B41FA5}">
                      <a16:colId xmlns:a16="http://schemas.microsoft.com/office/drawing/2014/main" val="3686994539"/>
                    </a:ext>
                  </a:extLst>
                </a:gridCol>
              </a:tblGrid>
              <a:tr h="40888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24239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Home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82121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http://localhost/Home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Home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88486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http://localhost/Home/Index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Home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37124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24561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http://localhost/Home/About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Home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About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85795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86087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334448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http://localhost/Product/List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11536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http://localhost/Product/List/Guitars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Guitars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81753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71725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http://localhost/Product/Detail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Detail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37343"/>
                  </a:ext>
                </a:extLst>
              </a:tr>
              <a:tr h="340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http://localhost/Product/Detail/3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Detail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3025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33390-6B8B-4D8F-F88A-FC20108B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48779-A44D-C8AF-C1A0-3F66E051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AD983C-AB66-9516-EEF0-942C9B72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 controller can use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return plain text to the browser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8E634-E403-167A-E4B4-5D676E1B9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Content(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5BC93-C2B3-9215-DF1A-02D62146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6B426-9E36-FC68-FA0E-1C187BF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9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3035A6-3987-1760-3D9B-8D484F8F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requesting the default page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327464FC-F4AE-96CE-2D11-D71F03FC72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0714"/>
            <a:ext cx="6937849" cy="107908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F4724F-A6AB-67D5-9C1C-6A3DE7555B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362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requesting the Home/About page</a:t>
            </a:r>
          </a:p>
          <a:p>
            <a:endParaRPr lang="en-US" dirty="0"/>
          </a:p>
        </p:txBody>
      </p:sp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C0D8EEFE-EA16-3FCC-43ED-263E214464C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5551" y="2895600"/>
            <a:ext cx="6937849" cy="10790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F852E-2E93-5101-2044-B5195D10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175A-F2AC-53EC-1965-AD172124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9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AD90-E107-5CD0-E3A7-BBE9916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2791-E1A9-DEC3-3B0F-60E85CA1B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 = "All")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Content("Product controller, List action, id: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+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Content("Product controller, Detail action, id: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+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60E04-F626-C240-7718-EFE22A7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8190-B24B-2848-A4AF-F9F87EAA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1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0E0B30-5C49-14CA-0026-0FAA8F3E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requesting the Product/List action with no id segment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D20C4D8-5BF1-3180-20C9-8410BD2B40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558" y="1464677"/>
            <a:ext cx="6950042" cy="10790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A3EFA-2ED5-EDA3-E19F-F77BDB3F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97170-6907-1BF3-DBB8-92208A22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5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23366C-98CC-1AD5-D3B1-3435004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requesting the Product/Detail action with an id segment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D6D0E847-641F-2D23-7D4D-5FF5CA8009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3827" y="1434102"/>
            <a:ext cx="7071973" cy="109737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8AE72C-F199-3644-9950-B318488AD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683877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after requesting the Product/Detail action with no id segment</a:t>
            </a:r>
          </a:p>
        </p:txBody>
      </p:sp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945F8841-C380-4F91-A5FA-14F3FE12036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33827" y="3567702"/>
            <a:ext cx="7071973" cy="1097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6ADFC-C650-AF85-A1C7-0E88A58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CDF4A-C195-3B87-A6FF-652BE50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41B369-1197-2981-52F8-8C4AAF4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that mixes static and dynamic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segment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CF0F1F54-57A2-48A3-5187-FB878E53FD43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412961138"/>
              </p:ext>
            </p:extLst>
          </p:nvPr>
        </p:nvGraphicFramePr>
        <p:xfrm>
          <a:off x="1264920" y="2362200"/>
          <a:ext cx="7040880" cy="975360"/>
        </p:xfrm>
        <a:graphic>
          <a:graphicData uri="http://schemas.openxmlformats.org/drawingml/2006/table">
            <a:tbl>
              <a:tblPr firstRow="1"/>
              <a:tblGrid>
                <a:gridCol w="2811780">
                  <a:extLst>
                    <a:ext uri="{9D8B030D-6E8A-4147-A177-3AD203B41FA5}">
                      <a16:colId xmlns:a16="http://schemas.microsoft.com/office/drawing/2014/main" val="24281801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8788443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580940807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42339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66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/Product/List/All/Page1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id=All, num=1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6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/Product/List/All/Page2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id=All, num=2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4262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C49363-AC99-5AF6-8DCA-DA06EF1B9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388478"/>
            <a:ext cx="7543800" cy="2209799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{controller}/{action}/{id}/Page{num}        // 4 segments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static and dynamic data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A6E09-C6AA-CB20-5F56-261593DE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42322-DD0E-8DDE-3541-4EE07D24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9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47D568-3848-1BA7-2683-CC495262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List() method of the Product controller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works with multiple routing patterns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D6E616-E303-1194-44E9-052D799D74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32035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id, int num)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Content("Product controller, List action,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"Category " + id + ", Page " + num);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sz="1600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5DA4AB01-463E-C6A7-7AD4-E9E12322A2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522" y="3522077"/>
            <a:ext cx="6712278" cy="10486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B5F91-6760-A1A6-3BC5-84E488F5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E6E5F-0AC9-03EC-4423-916B20A5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9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3A272E-CECF-2095-86CF-669D85F6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pattern with one completely static segment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87CFAA-2C63-6F57-7F55-D8EBD238C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{controller}/{action}/{id}/Page/{num}      // 5 segments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a completely static segment</a:t>
            </a:r>
          </a:p>
          <a:p>
            <a:endParaRPr lang="en-US" sz="16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DD6C9207-1C9D-F676-C41B-0D553ADE8AE8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478382915"/>
              </p:ext>
            </p:extLst>
          </p:nvPr>
        </p:nvGraphicFramePr>
        <p:xfrm>
          <a:off x="1204957" y="1996440"/>
          <a:ext cx="7155180" cy="975360"/>
        </p:xfrm>
        <a:graphic>
          <a:graphicData uri="http://schemas.openxmlformats.org/drawingml/2006/table">
            <a:tbl>
              <a:tblPr firstRow="1"/>
              <a:tblGrid>
                <a:gridCol w="2926080">
                  <a:extLst>
                    <a:ext uri="{9D8B030D-6E8A-4147-A177-3AD203B41FA5}">
                      <a16:colId xmlns:a16="http://schemas.microsoft.com/office/drawing/2014/main" val="2995732985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42470064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3225817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96951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7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/Product/List/All/Page/1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id=All, num=1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7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/Product/List/All/Page/2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id=All, num=2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11250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4D9DCB-18B0-240C-DFA3-F5B51C6B4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3765" y="3120158"/>
            <a:ext cx="7391400" cy="99464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sz="2400" dirty="0"/>
          </a:p>
        </p:txBody>
      </p:sp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F4A4A0B3-CB4E-3709-C03F-FE92617B44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4956" y="4034558"/>
            <a:ext cx="6975949" cy="10708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C37F5-C1EE-BEED-0951-92F35600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262BD-548F-840C-F59D-9BAF9069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EB4-114A-4F91-B48D-26166714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1517-35B2-60F3-F9AE-CEBA749F5A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Configure the routing for an ASP.NET Core MVC web app and develop controllers that work with the URLs of the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areas to organize the folders and files of an app.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segments of the default route.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segments of the default route map to a controller, its action methods, and their parameters.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 custom route, describe the difference between specifying static and dynamic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 app has multiple routes, describe the sequence in which they must be coded.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attribute routing and regular routing.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B9A82-0171-4E8F-9091-70E1E9E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41B59-75D6-B34A-7E90-AC67D681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5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5E04-3BCC-949E-1DCD-682727C5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routing patterns mapped to controllers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C18D0-07F4-DDDE-3D76-AB91160D04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most specific route - 5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"{controller}/{action}/{id}/page{num}/sort-by-{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less specific route - 4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"{controller}/{action}/{id}/page{num}");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least specific route - 0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7AAE0-38C5-F79F-C992-227CB967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483E-C3C7-632E-0429-C8EC5BCB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2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1CD6-A8A5-B67A-45BA-DC958A22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List() method of the Product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00E4-FEA7-2BE5-B01A-A0D292C1D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 = 1,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Content("id=" + id + ", page=" + num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",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E015D-5E4C-8402-9A22-1E4EC739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8CB5C-70F4-C8A1-2C6D-F9C7970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1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B77E28-DBE6-F0EB-AA5C-9B04EE2E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URLs that use the default route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F43A7562-78E6-B20E-CF65-6800A5984E6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69381206"/>
              </p:ext>
            </p:extLst>
          </p:nvPr>
        </p:nvGraphicFramePr>
        <p:xfrm>
          <a:off x="1247799" y="1089950"/>
          <a:ext cx="6983730" cy="2286001"/>
        </p:xfrm>
        <a:graphic>
          <a:graphicData uri="http://schemas.openxmlformats.org/drawingml/2006/table">
            <a:tbl>
              <a:tblPr firstRow="1"/>
              <a:tblGrid>
                <a:gridCol w="2983230">
                  <a:extLst>
                    <a:ext uri="{9D8B030D-6E8A-4147-A177-3AD203B41FA5}">
                      <a16:colId xmlns:a16="http://schemas.microsoft.com/office/drawing/2014/main" val="922176448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303665154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074613886"/>
                    </a:ext>
                  </a:extLst>
                </a:gridCol>
              </a:tblGrid>
              <a:tr h="52136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Controller/Action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32289"/>
                  </a:ext>
                </a:extLst>
              </a:tr>
              <a:tr h="4411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Home/Index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37742"/>
                  </a:ext>
                </a:extLst>
              </a:tr>
              <a:tr h="4411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/Home/About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Home/About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id=null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18750"/>
                  </a:ext>
                </a:extLst>
              </a:tr>
              <a:tr h="4411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/Product/Detail/4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Product/Detail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80801"/>
                  </a:ext>
                </a:extLst>
              </a:tr>
              <a:tr h="4411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/Product/List/Guitars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Product/List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id=Guitars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41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146F9-E288-1F33-E52D-8BF32000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81A55-9623-BA08-AD57-8B87A0DF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6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59EF1A-53F6-3936-906F-7311BB55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URLs that use the paging route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7849-4A3C-EF62-EC0A-4E4EFE8A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70907-701A-94F1-B2E2-9DAB425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1B6E44A9-57FB-2E8C-11D1-8228AFDDE08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85180192"/>
              </p:ext>
            </p:extLst>
          </p:nvPr>
        </p:nvGraphicFramePr>
        <p:xfrm>
          <a:off x="914400" y="1123505"/>
          <a:ext cx="7315199" cy="2076894"/>
        </p:xfrm>
        <a:graphic>
          <a:graphicData uri="http://schemas.openxmlformats.org/drawingml/2006/table">
            <a:tbl>
              <a:tblPr firstRow="1"/>
              <a:tblGrid>
                <a:gridCol w="3489305">
                  <a:extLst>
                    <a:ext uri="{9D8B030D-6E8A-4147-A177-3AD203B41FA5}">
                      <a16:colId xmlns:a16="http://schemas.microsoft.com/office/drawing/2014/main" val="1093012342"/>
                    </a:ext>
                  </a:extLst>
                </a:gridCol>
                <a:gridCol w="3825894">
                  <a:extLst>
                    <a:ext uri="{9D8B030D-6E8A-4147-A177-3AD203B41FA5}">
                      <a16:colId xmlns:a16="http://schemas.microsoft.com/office/drawing/2014/main" val="2886052189"/>
                    </a:ext>
                  </a:extLst>
                </a:gridCol>
              </a:tblGrid>
              <a:tr h="49991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31984"/>
                  </a:ext>
                </a:extLst>
              </a:tr>
              <a:tr h="4226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/Product/List/All/Page3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id=All, page=3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975557"/>
                  </a:ext>
                </a:extLst>
              </a:tr>
              <a:tr h="4226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/Product/List/Guitars/Page2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id=Guitars, page=2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63797"/>
                  </a:ext>
                </a:extLst>
              </a:tr>
              <a:tr h="73162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/Product/List/Guitars/Pg2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Not found because "Pg" doesn't match static "Page".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48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67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596613-41EB-FEAF-19C4-CD725BDD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URLs that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396E9421-A08D-5B36-F0B3-95DD21D5721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3712048"/>
              </p:ext>
            </p:extLst>
          </p:nvPr>
        </p:nvGraphicFramePr>
        <p:xfrm>
          <a:off x="914400" y="1143000"/>
          <a:ext cx="7315200" cy="2362200"/>
        </p:xfrm>
        <a:graphic>
          <a:graphicData uri="http://schemas.openxmlformats.org/drawingml/2006/table">
            <a:tbl>
              <a:tblPr firstRow="1"/>
              <a:tblGrid>
                <a:gridCol w="5060054">
                  <a:extLst>
                    <a:ext uri="{9D8B030D-6E8A-4147-A177-3AD203B41FA5}">
                      <a16:colId xmlns:a16="http://schemas.microsoft.com/office/drawing/2014/main" val="1778210741"/>
                    </a:ext>
                  </a:extLst>
                </a:gridCol>
                <a:gridCol w="2255146">
                  <a:extLst>
                    <a:ext uri="{9D8B030D-6E8A-4147-A177-3AD203B41FA5}">
                      <a16:colId xmlns:a16="http://schemas.microsoft.com/office/drawing/2014/main" val="1793337213"/>
                    </a:ext>
                  </a:extLst>
                </a:gridCol>
              </a:tblGrid>
              <a:tr h="45752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53579"/>
                  </a:ext>
                </a:extLst>
              </a:tr>
              <a:tr h="9523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/Product/List/Guitars/Page2/Sort-By-Name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id=Guitars, page=2, sortby=Name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77264"/>
                  </a:ext>
                </a:extLst>
              </a:tr>
              <a:tr h="9523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/Product/List/Guitars/Page2/By-Name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Not found because "By-" doesn't match "Sort-By-".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879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7A7EF-E612-8E92-379D-46922006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CC43-CE02-4D6F-0816-865DCAB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4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D7110-789D-4CCD-EA2C-616FF592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 with attribute routing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both actions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51C555-73F1-50D9-8640-4DC978E26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[Route("/")]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[Route("About")]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BBC6-81F8-A795-8AF5-084DFBA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899DF-4BC6-86CC-91AD-2555D4CF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4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EAE5DE-33C1-C8F2-6F3D-FDF1AC5B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 mappings that use attribute routing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8173B53F-628D-BD9F-8ECE-8F6B33B30AA8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630784447"/>
              </p:ext>
            </p:extLst>
          </p:nvPr>
        </p:nvGraphicFramePr>
        <p:xfrm>
          <a:off x="1219200" y="1097280"/>
          <a:ext cx="4640580" cy="1417320"/>
        </p:xfrm>
        <a:graphic>
          <a:graphicData uri="http://schemas.openxmlformats.org/drawingml/2006/table">
            <a:tbl>
              <a:tblPr firstRow="1"/>
              <a:tblGrid>
                <a:gridCol w="1954530">
                  <a:extLst>
                    <a:ext uri="{9D8B030D-6E8A-4147-A177-3AD203B41FA5}">
                      <a16:colId xmlns:a16="http://schemas.microsoft.com/office/drawing/2014/main" val="3210489097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300285552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Maps to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6826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Home/Index action.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7345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/About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Home/About action.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0734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B93E24-A068-24D0-0CA9-1A924DDEA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6670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default routes that are overridden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attribute routing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5C831-F236-4696-1ED9-86A8BA10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6B196-61E3-A082-D3FC-E8066FA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9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F6272-49CB-CD4C-0B2F-4A040DB6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tokens you can use to insert variable data into a route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A676A7-D424-45D8-7439-864A971C7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[controller]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[action]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Home/About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[Route("[action]")]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4A94-EDC6-3CF0-7E90-69DEE1E9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77ABA-15DD-C5D0-3C17-C1DA42EF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949B88-2A52-47D9-5FAD-E7AA6B91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map all controllers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attribute routing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BE1673-7F44-F79F-8274-6E100814C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map controllers that use attribute routing –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often not necessary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map pattern for default route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5B805-9FDC-613E-8665-EAD5FA5A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B26A-40A6-C2E5-C87E-00DA44AD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9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53326-B80D-5EB0-B58D-E5B3B56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with attribute routing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specifies segments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6358D8-7288-30CD-8627-6C3CB23A7C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Index action");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[Route("Products/{id?}")]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[Route("Product/{id}")]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CA9DE-2B43-0FBF-FF60-E91375B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AFB4-F008-5C98-CA16-EAEE7620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5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250-9943-F31D-0AB1-B6CDF1C9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A145D-CAA3-8E45-4477-3742B36F3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three best practices for creating URLs.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two benefits of well-designed URLs.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areas to organize the folders and files of an app.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91A0E-ADEA-6059-D33A-8AE10272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227A3-9744-F429-87CD-4676CEF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6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31D133-91F7-B80D-29E9-8C39DA1F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with attribute routing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specifies segments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161A9-33CA-8B37-E138-953C35042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NonAction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GetSlug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3ADEB-B0AB-D6F4-5955-3A2005D8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48ED-F29B-16E0-45B8-292FF9D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2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4DCE77-3AFC-9F73-CFFC-468E729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 mappings with attribute routing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specifies segments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A62D8E5A-3A5A-155B-A330-C6D9EACBBC7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00588172"/>
              </p:ext>
            </p:extLst>
          </p:nvPr>
        </p:nvGraphicFramePr>
        <p:xfrm>
          <a:off x="1188720" y="1464677"/>
          <a:ext cx="7040880" cy="3810000"/>
        </p:xfrm>
        <a:graphic>
          <a:graphicData uri="http://schemas.openxmlformats.org/drawingml/2006/table">
            <a:tbl>
              <a:tblPr firstRow="1"/>
              <a:tblGrid>
                <a:gridCol w="2411730">
                  <a:extLst>
                    <a:ext uri="{9D8B030D-6E8A-4147-A177-3AD203B41FA5}">
                      <a16:colId xmlns:a16="http://schemas.microsoft.com/office/drawing/2014/main" val="2659180801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1369485207"/>
                    </a:ext>
                  </a:extLst>
                </a:gridCol>
              </a:tblGrid>
              <a:tr h="43069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627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Product/List action and uses the default parameter value of “All”.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8782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/Products/Guitars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Product/List action and passes an argument of “Guitars”.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483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/Product/3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Product/Detail action and supplies a valid int argument of 3.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02861"/>
                  </a:ext>
                </a:extLst>
              </a:tr>
              <a:tr h="109330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/Product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Product/Index action, not the Product/Detail action. That’s because it doesn’t supply the required id segment.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892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77CFE-58F1-848F-7D2D-A54BCF7D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59CED-9994-EA4D-0AF0-62594130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05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420B6E-CCF6-64D5-4030-C0BF3F26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default routes that are overridden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attribute routing that specifies segments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D093B-4CBB-445B-54D9-1FED33BB1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Product/List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[Route("[controller]s/{id?}")]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Product/Detail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[Route("[controller]/{id}")]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65E90-5649-9B3A-7329-97D631F0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958F5-5B75-229A-E7D0-65ACB125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85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4A98-E6DB-F95F-750E-8DA3FFDE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069E2-21B6-2FA4-BAF1-8AE5A3C86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[Route("Retail/[controller]/[action]/{id?}")]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id)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C55C-1A6E-A854-4404-712AB21B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CB383-53F4-6CD3-7485-1CF51B8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13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49FB08-5C43-59AF-B150-3018CD35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 mappings with attribute routing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actions of a controller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62B1656-1E49-F9C6-F497-C6CCD8D3AB9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00047745"/>
              </p:ext>
            </p:extLst>
          </p:nvPr>
        </p:nvGraphicFramePr>
        <p:xfrm>
          <a:off x="914400" y="1506981"/>
          <a:ext cx="7315200" cy="4377296"/>
        </p:xfrm>
        <a:graphic>
          <a:graphicData uri="http://schemas.openxmlformats.org/drawingml/2006/table">
            <a:tbl>
              <a:tblPr firstRow="1"/>
              <a:tblGrid>
                <a:gridCol w="3601502">
                  <a:extLst>
                    <a:ext uri="{9D8B030D-6E8A-4147-A177-3AD203B41FA5}">
                      <a16:colId xmlns:a16="http://schemas.microsoft.com/office/drawing/2014/main" val="3684172392"/>
                    </a:ext>
                  </a:extLst>
                </a:gridCol>
                <a:gridCol w="3713698">
                  <a:extLst>
                    <a:ext uri="{9D8B030D-6E8A-4147-A177-3AD203B41FA5}">
                      <a16:colId xmlns:a16="http://schemas.microsoft.com/office/drawing/2014/main" val="4240068068"/>
                    </a:ext>
                  </a:extLst>
                </a:gridCol>
              </a:tblGrid>
              <a:tr h="42058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724412"/>
                  </a:ext>
                </a:extLst>
              </a:tr>
              <a:tr h="107040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/Retail/Product/List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Product/List action and uses the default parameter value of “All”.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704989"/>
                  </a:ext>
                </a:extLst>
              </a:tr>
              <a:tr h="107040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/Retail/Product/List/Guitars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Product/List action and passes an argument of “Guitars”.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79123"/>
                  </a:ext>
                </a:extLst>
              </a:tr>
              <a:tr h="74549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/Retail/Product/Detail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Product/Detail action and uses the default int value of 0.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44606"/>
                  </a:ext>
                </a:extLst>
              </a:tr>
              <a:tr h="107040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/Retail/Product/Detail/3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Product/Detail action and passes a valid int argument of 3.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498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80BF-7C68-FBD0-7324-0F6499F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87BFD-0077-B38D-E791-9A0E653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13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9E4564-0496-3A79-156E-FD628AF8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default routes that are overridden by the attribute routing for all actions of a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59F9FF-18ED-CCA7-7D6F-F7E9F33D5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F43D2-F1F2-9C36-4764-D3D4885B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A88ED-21A5-A980-09B6-1E4D7D43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04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78E6-80BC-160A-57E0-5BE30B2F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practices for URLs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5938-8E5F-7A60-9936-55B16ABB7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37B02-ED64-E361-2953-ED5776D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D09C9-686B-1016-1EF8-4CE99A2B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4016-CC35-A914-765B-1DFEB6DF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identifies a product…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33D8C-D327-5971-486A-BF1809925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70E87-6335-C129-0567-9A06446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6C3C4-C036-9D68-AD38-EEE9560A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0261BB-0F5E-12E8-0EB0-5790F1F8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URLs that use query strings to pass data (not recommended)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73211C-C8B8-0EB7-1255-8B5003B76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CA440-B4A2-61D4-FF0C-AAD0B8FA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D5856-186F-574A-6C9E-F1B3D3A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23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99AA-7BF7-5DCC-BDD8-568D04B8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URLs that follow best practices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2443-BEDF-6157-4FB2-1FB2F8626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/product/list/guitars/page-1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/product/detail/1307/fender-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7F86-8E1A-76D4-CB46-F61F3366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8411A-3142-A2DC-1871-EC71C926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E55DC2-0D36-CC62-D0B0-AD18597F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methods for adding the MVC service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49A8E805-F0C1-36DA-C0F1-E437BEFB96D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67973952"/>
              </p:ext>
            </p:extLst>
          </p:nvPr>
        </p:nvGraphicFramePr>
        <p:xfrm>
          <a:off x="1219200" y="1143000"/>
          <a:ext cx="6869430" cy="1188720"/>
        </p:xfrm>
        <a:graphic>
          <a:graphicData uri="http://schemas.openxmlformats.org/drawingml/2006/table">
            <a:tbl>
              <a:tblPr firstRow="1"/>
              <a:tblGrid>
                <a:gridCol w="3383280">
                  <a:extLst>
                    <a:ext uri="{9D8B030D-6E8A-4147-A177-3AD203B41FA5}">
                      <a16:colId xmlns:a16="http://schemas.microsoft.com/office/drawing/2014/main" val="3906325588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3541949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with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26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AddControllersWithViews()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ASP.NET Core 3.0 and later.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AddMvc()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 versions of ASP.NET Core.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148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817B8-A795-D74E-B4A4-4EA8C29F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FB2A-E0E6-DBD9-5FD6-E8A61369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38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9C4E-DD8A-26A8-6998-FA59C641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shorter URLs that follow best practices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3407-71BB-0102-E108-A8F86E0AA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/products/guitars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/products/guitars/page-1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      "    "    "  /product/1307/fender-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1A85D-7000-9710-F507-53465BB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F858-DAF4-702A-B651-E6F85E85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73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3678C1-D17E-78C1-5B9F-CD370B37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folders for an app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Admin area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95AB5-E63C-09B9-2707-844FBC9B3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E37A7-8EE6-E8AB-8CD6-1863717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DFB48-35D5-77BC-DCA4-254DD723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6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F42995-1224-AD94-02AE-CA16A79F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folders for an app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Admin area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A16BEF-32BC-AA07-B474-5C115C77C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DB21C-0A19-D4B9-B4A8-CC329ED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AA9EE-FCAC-9230-61D9-B4CB7DAF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27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5246-4359-1C76-0B9C-5778675A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route that works with an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0CFBF-4783-E4BE-CEC3-017328649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app.MapAreaControllerRoute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"admin",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87B9A-FCD5-F151-E8D9-964105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D4000-6773-2131-E31D-BC718D50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45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B9CF-22D6-2CA6-D6AC-803C431F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 for the Admin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76BB-5A82-2508-9E2F-0029594339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// maps to /Areas/Admin/Views/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Home/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02AD2-427D-0E08-C548-C0E073D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4DBB-6038-969E-8F2A-03D538CB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69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A7B-FC11-7D4E-27DE-8660F43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token you can use to insert the area into a route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D42CC-467B-24CB-6923-2F6881C7F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1738D-459D-9653-DD94-ADD7A3D5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7FD75-1C8C-43E3-D37C-9EE57E35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22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115D4A-B176-D506-45DC-64EC0E0E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 mappings associated with areas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8EBBAA5-0048-9A7D-49E7-F99EABFC8A4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5741430"/>
              </p:ext>
            </p:extLst>
          </p:nvPr>
        </p:nvGraphicFramePr>
        <p:xfrm>
          <a:off x="1017270" y="1143000"/>
          <a:ext cx="7212330" cy="3505200"/>
        </p:xfrm>
        <a:graphic>
          <a:graphicData uri="http://schemas.openxmlformats.org/drawingml/2006/table">
            <a:tbl>
              <a:tblPr firstRow="1"/>
              <a:tblGrid>
                <a:gridCol w="3154680">
                  <a:extLst>
                    <a:ext uri="{9D8B030D-6E8A-4147-A177-3AD203B41FA5}">
                      <a16:colId xmlns:a16="http://schemas.microsoft.com/office/drawing/2014/main" val="987838633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1017916066"/>
                    </a:ext>
                  </a:extLst>
                </a:gridCol>
              </a:tblGrid>
              <a:tr h="43397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 URL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41107"/>
                  </a:ext>
                </a:extLst>
              </a:tr>
              <a:tr h="110163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/Admin/Products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Product/List action and uses the default parameter value of “All”.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98540"/>
                  </a:ext>
                </a:extLst>
              </a:tr>
              <a:tr h="7678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/Admin/Products/Guitars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Product/List action and passes an argument of “Guitars”.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407445"/>
                  </a:ext>
                </a:extLst>
              </a:tr>
              <a:tr h="4339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/Admin/Product/Add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Product/Add action.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91553"/>
                  </a:ext>
                </a:extLst>
              </a:tr>
              <a:tr h="7678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/Admin/Product/Update/3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Maps to the Product/Update action and passes an id argument of 3.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815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2CFA-6BD3-E8DF-B6DB-2FDA7BB3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7064E-B5C4-B86C-1ACA-116AF1A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8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0F18-06D8-6E9B-2CF2-8604E66E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configuring the routes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71FF-51B8-0ABB-8AD5-1211AD2A7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2F522-93B4-7B54-E171-CD6852E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DF22-1C1B-7F42-82E8-BDFC82AA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7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E122-131F-989A-9A59-CCEC3DD6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configures the default route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133FC-59D6-1B75-7257-BEEAE0522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services to the container.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builder.Services.AddControllersWithViews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other services here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540E4-B74F-0057-5061-332EB16D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9D9F7-2920-3498-6504-942A0C99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5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A50-75F8-44A9-2EE0-9228D01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configures the default route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B423-36F2-713E-877F-886DB3CD5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Configure the HTTP request pipeline.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app.Environment.IsDevelopment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app.UseExceptionHandler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("/Home/Error");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app.UseHsts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app.UseHttpsRedirection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app.UseStaticFiles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app.UseAuthorization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68865-9044-B0FB-AC4D-A53B17F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E0F5C-0AAD-D618-458F-E5D577E9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5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0F55B-85EC-C977-795B-AAF1335E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map a controller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default route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BCBF24-9810-8927-3278-7A14BF588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app.MapDefaultControllerRoute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1501-0269-46CF-C54A-57E25AED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7B907-50B6-4A30-1317-58335662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40F101-36F6-0749-F17A-F084CB0C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has three segments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CD3AF92C-CA26-7871-3639-F0DC3EF8CE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6090592" cy="99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F9D13-40F9-98E8-E25F-4A4B2C34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F50FA-E655-B58E-F066-939B5E8A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2625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228</TotalTime>
  <Words>3134</Words>
  <Application>Microsoft Office PowerPoint</Application>
  <PresentationFormat>On-screen Show (4:3)</PresentationFormat>
  <Paragraphs>583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The methods for adding the MVC service</vt:lpstr>
      <vt:lpstr>Two methods for configuring the routes</vt:lpstr>
      <vt:lpstr>Code that configures the default route (part 1)</vt:lpstr>
      <vt:lpstr>Code that configures the default route (part 2)</vt:lpstr>
      <vt:lpstr>Another way to map a controller  to the default route</vt:lpstr>
      <vt:lpstr>A URL that has three segments</vt:lpstr>
      <vt:lpstr>The pattern for the default route</vt:lpstr>
      <vt:lpstr>How request URLs map to controller classes  and their action methods</vt:lpstr>
      <vt:lpstr>A method that a controller can use  to return plain text to the browser</vt:lpstr>
      <vt:lpstr>A browser after requesting the default page</vt:lpstr>
      <vt:lpstr>The Product controller</vt:lpstr>
      <vt:lpstr>A browser after requesting the Product/List action with no id segment</vt:lpstr>
      <vt:lpstr>A browser after requesting the Product/Detail action with an id segment</vt:lpstr>
      <vt:lpstr>A pattern that mixes static and dynamic data  for a segment</vt:lpstr>
      <vt:lpstr>The List() method of the Product controller that works with multiple routing patterns</vt:lpstr>
      <vt:lpstr>A pattern with one completely static segment</vt:lpstr>
      <vt:lpstr>Three routing patterns mapped to controllers</vt:lpstr>
      <vt:lpstr>The List() method of the Product controller</vt:lpstr>
      <vt:lpstr>URLs that use the default route</vt:lpstr>
      <vt:lpstr>URLs that use the paging route</vt:lpstr>
      <vt:lpstr>URLs that use the paging_and_sorting route</vt:lpstr>
      <vt:lpstr>The Home controller with attribute routing  for both actions</vt:lpstr>
      <vt:lpstr>Request URL mappings that use attribute routing</vt:lpstr>
      <vt:lpstr>Two tokens you can use to insert variable data into a route</vt:lpstr>
      <vt:lpstr>How to map all controllers  that use attribute routing</vt:lpstr>
      <vt:lpstr>The Product controller with attribute routing  that specifies segments (part 1)</vt:lpstr>
      <vt:lpstr>The Product controller with attribute routing  that specifies segments (part 2)</vt:lpstr>
      <vt:lpstr>Request URL mappings with attribute routing that specifies segments</vt:lpstr>
      <vt:lpstr>Two default routes that are overridden  by the attribute routing that specifies segments</vt:lpstr>
      <vt:lpstr>The code for the Product controller</vt:lpstr>
      <vt:lpstr>Request URL mappings with attribute routing for all actions of a controller</vt:lpstr>
      <vt:lpstr>Two default routes that are overridden by the attribute routing for all actions of a controller</vt:lpstr>
      <vt:lpstr>Best practices for URLs</vt:lpstr>
      <vt:lpstr>A URL that identifies a product…</vt:lpstr>
      <vt:lpstr>Four URLs that use query strings to pass data (not recommended)</vt:lpstr>
      <vt:lpstr>Four URLs that follow best practices</vt:lpstr>
      <vt:lpstr>Four shorter URLs that follow best practices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8</cp:revision>
  <cp:lastPrinted>2016-01-14T23:03:16Z</cp:lastPrinted>
  <dcterms:created xsi:type="dcterms:W3CDTF">2022-10-26T20:54:53Z</dcterms:created>
  <dcterms:modified xsi:type="dcterms:W3CDTF">2022-10-27T18:01:42Z</dcterms:modified>
</cp:coreProperties>
</file>