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83"/>
  </p:notesMasterIdLst>
  <p:handoutMasterIdLst>
    <p:handoutMasterId r:id="rId8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7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3116-88C8-5E13-CD4B-54180EC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05A96-0082-688B-5C14-754962909A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9100-F436-DF31-D4F4-3B94C9E9B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Razor views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66A1-6C77-94B7-0097-2630BC824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5C402-37AF-F701-59E0-E04948079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0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0AA061-BD95-53CE-56F5-380ACED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foreach loop that displays a list of links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B4143-99B2-0A0B-F2F6-B1156449B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(string category in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="/Product/List/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@category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@category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displayed in a browser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 ">
            <a:extLst>
              <a:ext uri="{FF2B5EF4-FFF2-40B4-BE49-F238E27FC236}">
                <a16:creationId xmlns:a16="http://schemas.microsoft.com/office/drawing/2014/main" id="{F66ABB13-207C-1AFC-8706-9088753F89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033" y="3249040"/>
            <a:ext cx="6907367" cy="14753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C30B6-0FDE-1684-D22D-3ED40D29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B2D2-1EFE-4505-8FEE-6A42ED45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6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63E1-7236-CFFA-9FC7-30AF4AE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if-else statement in a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8D16-8A93-5CEB-66D3-FBAA3D006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&lt;p&gt;Fender Stratocaster&lt;/p&gt;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&lt;p&gt;Gibson Les Paul&lt;/p&gt;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&lt;p&gt;Product Not Found&lt;/p&gt;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F29B-BB73-0A21-7875-72D59D6F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562CD-813B-93EF-85BE-09DD5200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6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A1A-1262-78B5-B9A4-4A921C4E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in a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F4E97-8CE0-F444-819D-60C6A58D9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@switch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&lt;p&gt;Fender Stratocaster&lt;/p&gt;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&lt;p&gt;Gibson Les Paul&lt;/p&gt;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&lt;p&gt;Product Not Found&lt;/p&gt;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18992-8B18-887C-F0B1-11456719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51B9A-9603-2239-71C7-74CF8E0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2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19EEB4-FFA1-BBF1-C4E1-DEA34EA4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adds a Bootstrap CSS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true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BF538-F891-8DA6-5E91-8C989301F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&lt;text&gt;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&lt;/text&gt;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FC026-AFFF-B279-11E6-16058C80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2B5EC-C706-9078-0A40-43C420E5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AD5D9F-586C-5A67-52A7-E117FCC5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conditional expression that adds a Bootstrap CSS class if true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CBBF5-67AC-D8E4-B500-A30A2D5F6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@(ViewBag.SelectedCategoryName == "All" ? "active" : 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C9C01-7ED6-4545-58A9-7814810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B245-CD66-BD74-D9A6-3BF3F3B2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8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E26CEA-7CBB-018E-5DEC-22BAAA4C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starting folders and files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Guitar Shop app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513D6F-766E-5015-6CA4-9DE4398673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/Controllers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Shopcontext.cs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/Home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 the view for the Home/Index action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 the view for the Home/About action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-- the view for the Product/List action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the view for the Product/Details action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the view for the Product/Update action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/Shared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/_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a layout that can be shared by 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imports models and tag helpers for 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-- specifies the default layout for 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wwwroot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/site.css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/lib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/bootstrap/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-- configures middleware that may impact views</a:t>
            </a:r>
          </a:p>
          <a:p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13A06-7E82-4948-4CC5-5D28DB27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6EB3-907D-2FD2-09A8-4D883290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2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3D3-28B0-D790-C466-26781F81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routing that’s specified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8B95-1B5E-64FC-1ADE-6C731FE56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1E693-57D3-C24A-5548-909F3686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8ADF-F8C5-EF17-61DC-97323CB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9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B900B7-7FE2-2114-DD6A-61DAB1BB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a controller can use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return a view result to the browser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D990AB-3DD8-6D9C-3A53-CE0BBA92C0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1380F-6E27-E247-61DD-F46DDBC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C104B-A5F9-3E03-C8C9-FEDEB18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E592-3C64-C9D5-F6CC-B4A9BF9E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BB92-6CFA-C3F0-2C23-E307E4D45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Views/Home/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FBB2B-3E0B-A3D3-6500-B3795E69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9BC04-6895-8E96-9C53-61418B57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4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B987-3A6E-7D14-6B1F-DF654019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1450-D0A5-2D57-B30E-F2084C224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View("List");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ViewBag.ProductSlug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379DF-F1D1-3306-E482-A8A1EC7A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C59D-661E-F1D3-753E-A8A95A98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516A-EBB6-B5F5-8C4E-094F3C0F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0E3D-4207-326E-F75C-B0CD21FF5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strongly-typed Razor views that display the elements that are unique for a web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Razor layouts that provide the elements that are the same for multiple pages.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Razor code block and inline expressions, loops, and if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inline conditional statement and an inline conditional expression.</a:t>
            </a:r>
          </a:p>
          <a:p>
            <a:pPr marL="342900" marR="3429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MVC web app typically maps its views to the action methods of its controllers.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tag helpers to generate a URL.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relative URL and an absolute URL.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48BBB-7EF3-7729-096A-33A54039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3DD38-6852-CF64-E30C-2B01A3D9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6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FD31-AF2E-FBF3-0DFD-76FEE5C5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in the Views/Shared folder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1FD5-19D3-A0AE-C485-C738E7BB2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~/lib/bootstrap/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bootstrap.min.css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959CF-B6ED-E68C-4F43-03B34C6D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2AEA6-5E1B-4366-F8DD-B9376D5F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3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0465AC-471C-61D7-3C88-F8495D2E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sets the default layout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61720E-99C3-5E29-032D-B879C29A6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tag helpers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DF510-D5D0-05A7-0639-AC81FF13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39E1F-F8AD-F72F-A096-C3E3387F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5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56F4C3-B4C8-E2C9-226D-AA335177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Razor layout, view start,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view imports file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F1A6C9-3CA7-F33B-A073-222CFD396F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on the folder where you want to add the file and select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select the ASP.NET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category.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Razor item you want to add and respond to the resulting dialog boxes.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B0864-41F1-56D3-4570-142A42F7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CECB3-193F-DA90-DBE7-A160A6E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6DBA-ACCA-C760-408F-E7B6317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tag helpers for generating URLs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B3C5-D91F-780C-A0D4-5DDC74B61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11F1D-C616-D85D-3BA2-96D694F8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AEDF-2EA1-22F6-2967-589AAEE8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41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2DA8-396E-14B1-60A5-147180CF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code a link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0224-59CA-C607-7482-9DAB7FC2F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hardcode the URL 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3D44-5DF5-E845-00A0-C687E435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829E7-F035-B9DB-EEB4-B30EA5EB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0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BC0338-E076-CF48-38A0-59D21647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link to an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same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F1ED59-D42F-A335-EA73-14BA54343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asp-action="About"&gt;About Us&lt;/a&gt;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/Home/About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link to an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different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asp-action="List"&gt;View all products&lt;/a&gt;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5CBBC-61B8-3AD2-BDD3-4B1A3E73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8B319-4529-5411-9245-1B21001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2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5E0546-1F1E-96D6-FE70-1E2FF2C4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link that includes a parameter that’s in a route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6E496B-9D83-D6B3-AAE2-04D027F0D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route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="price"&gt;Products - Page 1&lt;/a&gt;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02BE1-8257-B626-A542-156ECBD6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EEB7B-8499-096D-001C-A0CC4A1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6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32BF-4C5C-F7CE-90B2-1F99B995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Home/Index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27D8-32FF-7CFB-4C2E-04E451548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&lt;h1&gt;Home&lt;/h1&gt;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all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asp-route-id="Guitars"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guitars&lt;/a&gt;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asp-action="Details"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6A1B-7FA0-80E8-D399-73381F65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70474-1D6E-D640-6E06-E38519EF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7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EB14-F36A-9DFE-137F-AF309740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Product/List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5F6EB-F9EE-E7E4-A218-3EB77A3DF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&lt;p&gt;Category: @ViewBag.Category&lt;/p&gt;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asp-action="Details"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21FF-5AAD-DFC3-7491-90CCBC1F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AADC3-E8FB-2B33-94EF-86A16FD0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02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29DF-F29A-0CF5-4B3A-85751C6B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986D-328B-86DB-B8D2-3FBDD0FDB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&lt;p&gt;Slug: @ViewBag.ProductSlug&lt;/p&gt;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1162-8815-B94F-628D-4441D9A7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FE45E-0D59-2833-6095-901BEBB4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3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F37A-1D92-BB9F-086B-E9B06174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DCFE6-029A-62B2-1680-E256750AD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pass a model to a view.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@model directive and the @Model property.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bind an HTML element to a property of a view’s model.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bind a &lt;select&gt; element to a list of items.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display a list of items in a &lt;table&gt; element.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create and apply a layout.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build layouts by nesting one layout within another.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layout can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ViewContext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get data about the route of the current view.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code a section in a view and render that section in a layout.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74932-6223-6497-D86F-6CD0FA18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158EB-8A3F-AE3B-9720-26B172F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57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64BE3-5868-DE40-0343-4D693DDD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displaying the Home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26600B5C-9097-9849-B271-BEA52EB6DC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992" y="1066800"/>
            <a:ext cx="6834208" cy="19691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4420C-5DB6-8C89-411D-234FD92D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9CA6F-7A8C-3340-219D-6FC813B3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92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25A76B-CC98-FC60-A732-A257E78C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after clicking the View Guitars link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AE2A68BB-4187-A11B-0844-12CDDC3899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799" y="1084905"/>
            <a:ext cx="6846401" cy="21154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41E78-78EB-FF70-1330-F9EB6F69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117F8-A736-82B9-4ADC-756E800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1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534065-3DAB-B2C0-776B-2FC73252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after clicking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Fender Stratocaster link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8F093E0F-CFF9-25AC-6D80-2A18F5F237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992" y="1473657"/>
            <a:ext cx="6834208" cy="18960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78B34-DB55-7559-8EA2-D588CAB9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8009-2DF0-8728-BE30-AD74F4E2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94E5-6F28-F6F1-CB03-6ADD3A18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tag helpers for generating URLs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A384E-AA27-EB90-2D7F-3B82F0A1C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8485D-1C77-97DC-4169-D602FD8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F774-9521-C20F-9EA7-C9DFC74B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56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03C9-A090-17BB-9B98-66EC9505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link to an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A54D-37EE-DA28-FDEF-EE02EDAD7D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00FCF-7AF4-C1FB-F586-BD83B767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5783B-7874-0BDD-4857-AF2D8171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7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C860-8126-3C12-0BE0-077A8D14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HTML placeholder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4006-7678-DC8F-9471-B19E556D3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E4E29-7452-6847-6F5F-91AE304E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38EAA-06F2-4C37-11E3-1845A057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29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4BE8-62EC-F9F2-18B1-3448E2CB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absolute URL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C65C-A229-3D80-3F62-67C243419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asp-route-id="html-and-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and CSS - Reviews&lt;/a&gt;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https://www.murach.com/Shop/Details/html-and-css#reviews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F1B19-B11F-86F5-4C92-DABB0A4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C667-A121-AA49-0C6E-6291C3B2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91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C9BC85-70FF-3647-DF1A-7D706CF3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specifiers you can use to format numbers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AC82BC26-B924-8943-D5D8-8310F2E1D830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86317031"/>
              </p:ext>
            </p:extLst>
          </p:nvPr>
        </p:nvGraphicFramePr>
        <p:xfrm>
          <a:off x="1295400" y="1143000"/>
          <a:ext cx="2640330" cy="1828800"/>
        </p:xfrm>
        <a:graphic>
          <a:graphicData uri="http://schemas.openxmlformats.org/drawingml/2006/table">
            <a:tbl>
              <a:tblPr firstRow="1"/>
              <a:tblGrid>
                <a:gridCol w="1440180">
                  <a:extLst>
                    <a:ext uri="{9D8B030D-6E8A-4147-A177-3AD203B41FA5}">
                      <a16:colId xmlns:a16="http://schemas.microsoft.com/office/drawing/2014/main" val="423506286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7210114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978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Currency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468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Number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003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Percent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5788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A3BC-AAFF-22C9-71CE-284CE6CA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9A53B-E58A-4A0B-4424-1E3B71F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01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75B9-5820-D74E-4BD2-66F05C2A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stores numbers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89F46-C5D4-297A-DA23-8FB68A1DF3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12345.67;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.045;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F2D05-5F7E-B470-69BD-4E194D6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ED032-25FE-5372-7BD8-7CCA5530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70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5F63D-980D-6A14-EC61-D726F5B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Razor expressions that format the numbers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4036C511-7EF9-F1CC-4C37-2722343CFBF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14945335"/>
              </p:ext>
            </p:extLst>
          </p:nvPr>
        </p:nvGraphicFramePr>
        <p:xfrm>
          <a:off x="1219200" y="1143000"/>
          <a:ext cx="6469380" cy="4800600"/>
        </p:xfrm>
        <a:graphic>
          <a:graphicData uri="http://schemas.openxmlformats.org/drawingml/2006/table">
            <a:tbl>
              <a:tblPr firstRow="1"/>
              <a:tblGrid>
                <a:gridCol w="5097780">
                  <a:extLst>
                    <a:ext uri="{9D8B030D-6E8A-4147-A177-3AD203B41FA5}">
                      <a16:colId xmlns:a16="http://schemas.microsoft.com/office/drawing/2014/main" val="34565228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0773554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5746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@ViewBag.Price.ToString("C")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$12,345.67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5583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@ViewBag.Price.ToString("C1")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$12,345.7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5124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@ViewBag.Price.ToString("C0")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$12,346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16548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@ViewBag.Price.ToString("N")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12,345.67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8788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@ViewBag.Price.ToString("N1")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12,345.7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8741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@ViewBag.Price.ToString("N0")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12,346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5385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@ViewBag.DiscountPercent.ToString("P")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4.50%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946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@ViewBag.DiscountPercent.ToString("P1")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5818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@ViewBag.DiscountPercent.ToString("P0")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777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C6CC9-BF1F-D489-CB9D-347C62F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22AF-051B-4BF6-BAB7-8E0F08DB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2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FC27-4B4C-967C-319D-7500F738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Razor code block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6993-F407-48D1-01E1-7BC94638A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one or more C# 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an inline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csharp_expression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A12A3-C8B9-7323-ED58-97B91A78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3FE60-7ADA-5C42-E848-7ECDC67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71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37F6-6717-4876-F636-7C8A0A21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view that displays the numbers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56ACA5-540A-834A-D4E8-20F28357C4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@ViewBag.Price.ToString("C")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@ViewBag.DiscountPercent.ToString("P1")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@ViewBag.Quantity.ToString("N0")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AF674D9F-CC5E-8072-0DA6-5E510D1636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1200" y="2392537"/>
            <a:ext cx="7200000" cy="1646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B4F1C-A44A-1A13-B8AD-32DCE333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CA4D7-04FB-5FC4-27D1-D5E7F19D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23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990-3BA0-DD14-4868-3580D0C2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6C69-769C-7D69-FE30-30BE8D9FC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Code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Slug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Category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31539-2B10-C701-C7E2-4F8D969C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4001-59D4-CDFF-0C74-CD587DF7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93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8919-FA73-28C7-D3B9-01133683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Category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34AE1-394C-4A02-AA93-74D684DE0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19871-29F6-6F3D-2855-E02633B6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5741A-C27F-7AE2-8039-D1A2710E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18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F9BB99-BC78-5656-B159-622E60D2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a controller can use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pass a model to a view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4C83E-E801-28F0-200A-1E66B2434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457FE-46AC-97A9-1708-CAA49E04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38988-D9D6-EEB1-3C72-F8D80815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13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E65231-DB99-7391-182A-CB018122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CE7EAF-B9EE-5329-EDA5-44D67F241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p.ProductID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.Include(p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new Product();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CEFE9-6B85-50A8-FD09-E4823B45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B529B-589E-F567-AF71-F1F4E2B6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89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9F48C9-905C-DD0B-9F55-7D3F36A9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directive for displaying model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C815A5-B5CF-F358-DA7B-87FBD0672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3CB36-111E-C914-6C2D-EB039B8A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9D6DA-6694-0176-D441-A3EC504A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63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AA3A65-4C51-42B2-E197-5FDFB65E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imports the Models namespace for all views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4A8C2B-5009-C3B2-54F9-1EE3AAEB4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@Model.ProductID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@Model.Category.Name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@Model.Price.ToString("C2")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0819-3776-A889-3A47-0C5141F5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A63DE-6E67-B7FC-66D9-9A5854C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16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8FCC17-D05E-E2E3-F268-477D987A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with model properties in a browser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7C0B56FA-347A-3D28-FF96-A02618121C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742760" cy="27007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31015-4888-E169-2646-FC05E57E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76691-26C5-CFD3-2CDB-035F459C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92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DEB23C-226D-9A54-FAD1-C355E9D9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for binding HTML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model properties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822500-C831-2208-FA7A-DB2B3DE3A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with asp-for tag helpers (part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&lt;h1&gt;Update Product&lt;/h1&gt;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asp-action="Update"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class="form-label"&gt;&lt;/label&gt;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class="form-label"&gt;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40DC9-18C7-C430-2A44-08EFA992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1A0D-F35D-9ACB-2033-DD7B6C0D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56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5E1E-327B-DE6F-9ABF-7E776CF7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with asp-for tag helpers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7F47-2633-1348-AAD6-EA5C934D7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Update&lt;/button&gt;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asp-action="List"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A27-1D7F-76B9-E02B-FF4F5F56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5F64A-5798-14CC-D189-6D27B70D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C505-D023-D3E3-7251-F3E5A747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Index() action method of the Home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3F26-74C0-52CA-69F7-D36AAC474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ViewBag.CustomerName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"John";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    // returns Views/Home/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C74D6-D518-BE75-1121-A37CA965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A2105-1761-9FB7-FB58-EF0DCE67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90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E0D5B-B14C-B4D5-B6E9-F52F7E33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with bound properties in a browser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80379BF6-092E-4FB6-0C08-4927763DDE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799" y="1130543"/>
            <a:ext cx="6846401" cy="30604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B2B08-1D61-0D96-3EB2-FBF6FAC2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0170F-6715-7CC7-6E9A-6C0BA421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A03B47-D959-54FC-9F4E-056D3806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generated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Price &lt;label&gt; and &lt;input&gt; elements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258D6E-EE8A-E635-B802-3A1DF5BF9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class="form-label"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for="Price"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id="Price"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name="Price"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value="699.00"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7D59-17B5-F579-9444-3E409E9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A0978-E340-D9EE-ECCB-2CB90ECF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29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0C04F0-95CA-4C0F-95D1-E4729405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for adding options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&lt;select&gt; element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3986A-5FB6-5910-23E1-B14756516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asp-items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A4B3A-55A4-C92E-9EB5-DA2D04B0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FE51F-E860-69DA-230F-A0B7DAC4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36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5FFD0E-986A-CDBE-FD03-3347712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gets model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passes it to the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BDD102-DAF0-ED09-1DF8-FD46BED5B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 ?? new Product()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26837-1BA7-1C8E-C093-4C4FCF98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540DB-C03D-C1C0-2718-D888F6A0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58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F733E8-53C5-4FF9-72A4-E06B66C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binds items to a &lt;select&gt; element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0B4103-24A1-2E11-0743-DD014B774B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class="mb-3"&gt;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class="form-label"&gt;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Category&lt;/label&gt;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"Name"))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class="form-select"&gt;&lt;/select&gt;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 ">
            <a:extLst>
              <a:ext uri="{FF2B5EF4-FFF2-40B4-BE49-F238E27FC236}">
                <a16:creationId xmlns:a16="http://schemas.microsoft.com/office/drawing/2014/main" id="{5087943E-5AA6-4BBB-08E6-8814319044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226" y="4078102"/>
            <a:ext cx="6895174" cy="14082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27341-CC37-7281-1DAD-599188EA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EA27E-AADB-9048-DC0E-7F39BB33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049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7AD8-9618-F59E-8D3A-61AE14E1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that’s generated for the &lt;select&gt;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1A9DB-A187-5A50-D08C-B98EDB1FE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class="form-select"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selected="selected" value="1"&gt;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Guitars&lt;/option&gt;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value="2"&gt;Basses&lt;/option&gt;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value="3"&gt;Drums&lt;/option&gt;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E8F75-B2A2-6911-4613-6E4FFB92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7885D-2D87-726A-508E-71BC6E55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79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EA80A6-D029-FB89-E48A-9E5650A2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creates the model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passes it to the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01D5C6-B1CD-16EF-E3CD-B697F3980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initialize the model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populate the model based on id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(id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.Where(p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pass the model to the view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5F271-BBF3-D46E-2A0C-405292DD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F1C21-2B7E-1400-56BA-0051127D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90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D472-8949-AFC7-CFB2-15CE6AD2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FD8-2964-6F3B-484B-CC0816057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"&gt;@c.Name&lt;/a&gt;&lt;text&gt;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AEE27-CD59-DD80-2D1C-DE82F27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85671-484F-0AB3-B5E2-01098CDC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34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BA2B-9CDF-0949-F701-2DABDA3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B907-EF88-D114-1CC3-08DB6D82A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(@ViewBag.SelectedCategory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&lt;h2&gt;@ViewBag.SelectedCategory&lt;/h2&gt;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C4EBD-D84B-BB0A-AF94-9031394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95C9A-749F-2835-8967-AE4B5826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4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23DA-862E-1676-3FEA-81A778E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51B60-9093-6A50-A6C8-976D96AB0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@product.Name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@product.Price.ToString("C")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E4D0B-0F09-DB16-D6AE-77DA66A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E1C4A-247D-8359-68C1-188E8691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12E2-6F63-BC6E-99AA-7ED6FE2B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Views/Home/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E718-D4BA-8B54-5F84-30F43B3EED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message = "Welcome!";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ViewBag.CustomerName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"Welcome back!";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initial-scale=1.0"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&lt;title&gt;Home&lt;/title&gt;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&lt;p&gt;Customer Name: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@ViewBag.CustomerName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&lt;p&gt;2 + 2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@(2 + 2)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8F140-D4F4-485E-15FE-A7067823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E0618-5DF4-750E-5E1F-C97CDDE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95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2A884D-9B4B-5E4B-EDFE-8578D035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objects view in a browser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5DC104E9-F064-4812-983B-70BB517285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8904" y="1066800"/>
            <a:ext cx="6274896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48D88-C74D-34FC-690A-2CCE4D20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8723-AC82-8263-902F-B082EEF2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74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B1AF-8D8B-D063-F2F0-5619CDD0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Views/Shared/_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38A8-3B80-90D9-6B03-06B8993F3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2C31-BAF8-BB10-A214-1008BC0F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BC8A9-BDBD-423F-BCB0-BFEF04E5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80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764-43B1-8A3B-B645-9DC7C549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Views/Shared/_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C3D2-A630-D82E-FB3C-8956994B9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@DateTime.Now.Year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6B571-C94C-D49D-024B-51DB6492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144D-F0F0-8072-99CB-AF76DCE6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37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5F83DF-3B07-A96D-25B7-02C85465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sets the default layout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726F6-F2DA-F274-1E04-12C012936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Shop!&lt;/p&gt;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93747-1258-73CD-71E0-6C820469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ABBD-EC10-4108-C29D-AD4EC0D7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05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6C3E2-759B-641B-6AD8-02853F2B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17A2D19A-6A96-AADE-FCAD-431FB50F2E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992" y="1066800"/>
            <a:ext cx="6834208" cy="24203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7356E-ED6B-36E8-4D60-779170A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75B3-1D99-513D-F3EF-FE7B1B3E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BDAD-2B9B-2ECE-4AA6-0E5234CF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_Layout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1E31-F4BB-5F32-8121-478CFE4B5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970E4-B9C7-DFBE-A10A-368814AF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1088A-8BA2-53C9-5A6E-EF5F8996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40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8FC5-A7A8-9788-F2F8-DB7EE9F5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2BF3-5A79-6D27-F05C-CC9CD4018F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@DateTime.Now.Year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B2DA5-EEB1-CAA9-B398-EDDC2BB4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958B8-7942-BF90-EFCA-ED260841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5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BC86-CE0B-E200-E834-8052367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7BAB-CBDA-5B4F-1E57-EE77E0D21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"&gt;@c.Name&lt;/a&gt;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783ED-2D32-D17E-AFEA-124EDE1F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C659D-4E92-F0C5-DDB4-6A5F34B9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57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57DFDF-20B4-9F42-724B-07620485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view that uses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258D3-B9AA-86F5-C7CC-EC999A190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(@ViewBag.SelectedCategory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&lt;h2&gt;@ViewBag.SelectedCategory&lt;/h2&gt;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rest of the code is the same as the &lt;table&gt;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element in part 2 of figure 7-16 --&gt;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56C9F-F633-FEE9-6BBA-D484BAB2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6073C-2DC9-E9B1-32ED-C7CAB44A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471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128F7F-99DC-797A-E733-6CB2A664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with nested layouts in a browser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891512E3-0DFD-043B-3B6B-E4F863489C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888345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A9825-9556-A7A5-AB7C-E0D49F98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37A95-62F1-A0E4-742C-A66CB4FC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F69656-59C5-7815-2B4A-1957DC64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9CFC1D7C-F87C-9BFA-2963-4F5C0B410E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950042" cy="21154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EB8C0-9C04-8B98-6CDA-6DD60FF9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CEE7-FDA8-3E98-D6FA-9A6263E0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721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C235-6863-78CA-876C-83FE886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uses view context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240CD-FFC1-062B-25E9-1556AC872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["controller"]?.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?? ""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 =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["action"]?.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&lt;nav class="navbar navbar-expand-md navbar-dark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class="navbar-brand"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&lt;!-- toggle button same as figure 3-20 --&gt;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&lt;nav class="collapse navbar-collapse"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navbarSupportedContent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&lt;div class="navbar-nav me-auto"&gt;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class="nav-item 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 == "Home" &amp;&amp; a == "Index" ?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Home&lt;/a&gt;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E2C1-2688-E239-9B4D-5C67D0CB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3F248-5EAD-FE71-B9C2-4C4C0143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666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EF65-ABF9-D42E-DCB8-203A7420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uses view context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E43A-A542-3E8F-B691-8B7B3551E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class="nav-item 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 == "Product" ? "active" : 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class="nav-item nav-link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 == "Home" &amp;&amp; a == "About" ?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&lt;/nav&gt;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&lt;/nav&gt;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@RenderBody()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@DateTime.Now.Year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2FE1-6EC9-2027-49F2-83164A84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77A34-3A71-9839-700F-022EB689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06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2CA855-CE7B-7237-2396-03D8B409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uses this layout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00E1A9C0-E94A-DBFF-DAB6-D5DA85C732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5068" y="1066800"/>
            <a:ext cx="6968332" cy="32372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6BCC4-2A88-0FAB-0687-11750F3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B83B-5225-5A47-50C6-36C66B3C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320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EBEF56-9B99-B81D-3C7C-F1C199AE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can insert content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section into a layout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43AAB5-9B78-59DC-126F-EA630949E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inserts the content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an optional section named scripts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&lt;title&gt;@ViewBag.Title&lt;/title&gt;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class="container-fluid"&gt;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@RenderBody()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required:false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C3EA7-FBC4-1885-646B-183637FE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5611A-F338-A2A2-6D57-9EA6562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282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B53D-26A6-DD00-4430-58978DC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file with a section named scripts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D66A-961A-CF64-826C-076E3A3C6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jquery.validate.unobtrusive.min.js"&gt;&lt;/script&gt;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AE71-72E2-37A1-5361-B9C16B7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1F72-E3A8-D94B-04E6-7E81D49B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231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8BA463-C01F-06F5-4092-2C2B0F80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nested layout with a section that inserts content from a section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232CA-59CA-882B-E460-9B8896CD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scripts{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@RenderSection("scripts",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required:false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842F3-4032-D46A-ED8C-FD56AC2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503DD-6E81-6D9B-2B6D-14C1A71F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01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F2A2EC-4FAB-5028-3878-C5DB90C8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List page for customers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096A5DF0-EE30-06B4-F9B1-C55E407BAA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088" y="1066800"/>
            <a:ext cx="6828112" cy="46394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6B99-C17B-839E-FEE7-DADA07FD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7434C-9B6F-5BAB-B342-41677F6D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68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8D4A41-4107-A759-BCD8-76249FF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Details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A5087734-B82C-2E8D-4DC3-981F1A6E68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584" y="1066800"/>
            <a:ext cx="6858594" cy="46821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70E38-ADF3-26ED-FAE7-3FDE6515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FBB27-471A-1ED8-91AD-1FECC879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72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14D278-6298-2FA5-E6F0-7279671B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Manager page for administrators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1A83FD34-3E4A-ACF3-0CDB-6B7D50ACB5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4975" y="1066800"/>
            <a:ext cx="6569241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FDCB3-2B65-EA04-CA92-47750553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7AABB-CFB4-F7C5-29E3-7E8376AE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409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0BDE83-CB64-C4F9-972A-BD9FC53E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 Product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D15CF786-F5DD-C000-B18D-CD1A38CB9F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0713" y="1066800"/>
            <a:ext cx="6091919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767C-9D71-DBCE-ED4A-7863F814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F580-18E5-AC19-64CF-19221B04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2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F070C0-ABF8-5C22-B472-9280AF5F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displays a drop-down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month numbers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2CC60-5737-6C11-02C4-21A728D52B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for="month"&gt;Month:&lt;/label&gt;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name="month" id="month"&gt;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 (int month = 1; month &lt;= 12; month++)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@month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displayed in a browser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 ">
            <a:extLst>
              <a:ext uri="{FF2B5EF4-FFF2-40B4-BE49-F238E27FC236}">
                <a16:creationId xmlns:a16="http://schemas.microsoft.com/office/drawing/2014/main" id="{3F01531A-33D1-02E4-BFE5-0BD172749C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1805" y="3826877"/>
            <a:ext cx="6788151" cy="1143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87A84-6E94-8936-576A-3D4466DE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70D0E-DE59-FD5F-6758-97C8FAF7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490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5BDAA-15CC-E701-AD00-29F8D16E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 Product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B56E9DE2-C765-82CB-D7C1-3316B721B4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632" y="1066800"/>
            <a:ext cx="6090042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8C12-06F5-44F1-166E-91CC1454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3ADAC-90CA-55AB-8F6B-C3FBE578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07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E6FE81-C3E9-91C0-1B5A-A7AECE32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Delete Product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6CE1A19D-4E43-F947-B633-2B7E476AF1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2169" y="1066800"/>
            <a:ext cx="6444031" cy="27129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4AD2F-449E-67D3-8A01-DFFB33FE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F4A7-1C48-6DB7-D115-49C200D0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5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D4A3-5BCA-E1A3-A04E-E343B9FC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controller that creates a list of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53DE-49DC-8F09-F347-6BDC48583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"Guitars", "Basses", "Drums"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18738-087E-D8B0-641D-7335A79D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0433-2A97-85DA-9C9B-ED91FF66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3699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58</TotalTime>
  <Words>5389</Words>
  <Application>Microsoft Office PowerPoint</Application>
  <PresentationFormat>On-screen Show (4:3)</PresentationFormat>
  <Paragraphs>921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Arial Narrow</vt:lpstr>
      <vt:lpstr>Courier New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The syntax for a Razor code block</vt:lpstr>
      <vt:lpstr>The Index() action method of the Home controller</vt:lpstr>
      <vt:lpstr>The Views/Home/Index.cshtml file</vt:lpstr>
      <vt:lpstr>The view displayed in a browser</vt:lpstr>
      <vt:lpstr>A for loop that displays a drop-down list  of month numbers</vt:lpstr>
      <vt:lpstr>Code in a controller that creates a list of strings</vt:lpstr>
      <vt:lpstr>A foreach loop that displays a list of links</vt:lpstr>
      <vt:lpstr>An if-else statement in a view</vt:lpstr>
      <vt:lpstr>A switch statement in a view</vt:lpstr>
      <vt:lpstr>An if statement that adds a Bootstrap CSS class  if true</vt:lpstr>
      <vt:lpstr>A conditional expression that adds a Bootstrap CSS class if true</vt:lpstr>
      <vt:lpstr>The starting folders and files  for the Guitar Shop app</vt:lpstr>
      <vt:lpstr>The routing that’s specified in the Program.cs file</vt:lpstr>
      <vt:lpstr>A method that a controller can use  to return a view result to the browser</vt:lpstr>
      <vt:lpstr>The Home controller</vt:lpstr>
      <vt:lpstr>The Product controller</vt:lpstr>
      <vt:lpstr>The _Layout.cshtml file in the Views/Shared folder</vt:lpstr>
      <vt:lpstr>A _ViewStart.cshtml file  that sets the default layout</vt:lpstr>
      <vt:lpstr>How to add a Razor layout, view start,  or view imports file</vt:lpstr>
      <vt:lpstr>Three tag helpers for generating URLs</vt:lpstr>
      <vt:lpstr>Two ways to code a link</vt:lpstr>
      <vt:lpstr>How to code a link to an action method  in the same controller</vt:lpstr>
      <vt:lpstr>How to code a link that includes a parameter that’s in a route</vt:lpstr>
      <vt:lpstr>The Home/Index view</vt:lpstr>
      <vt:lpstr>The Product/List view</vt:lpstr>
      <vt:lpstr>The Product/Details view</vt:lpstr>
      <vt:lpstr>A browser displaying the Home page</vt:lpstr>
      <vt:lpstr>A browser after clicking the View Guitars link</vt:lpstr>
      <vt:lpstr>A browser after clicking  the View Fender Stratocaster link</vt:lpstr>
      <vt:lpstr>More tag helpers for generating URLs</vt:lpstr>
      <vt:lpstr>How to code a link to an area</vt:lpstr>
      <vt:lpstr>How to code an HTML placeholder</vt:lpstr>
      <vt:lpstr>How to code an absolute URL</vt:lpstr>
      <vt:lpstr>Format specifiers you can use to format numbers</vt:lpstr>
      <vt:lpstr>Code that stores numbers in the ViewBag</vt:lpstr>
      <vt:lpstr>Razor expressions that format the numbers</vt:lpstr>
      <vt:lpstr>Code in a view that displays the numbers</vt:lpstr>
      <vt:lpstr>The Product model</vt:lpstr>
      <vt:lpstr>The Category model</vt:lpstr>
      <vt:lpstr>A method that a controller can use  to pass a model to a view </vt:lpstr>
      <vt:lpstr>The Product/Details() action method  that passes a model to a view</vt:lpstr>
      <vt:lpstr>A directive for displaying model properties  in a view</vt:lpstr>
      <vt:lpstr>A _ViewImports file that imports the Models namespace for all views</vt:lpstr>
      <vt:lpstr>The view with model properties in a browser</vt:lpstr>
      <vt:lpstr>A tag helper for binding HTML elements  to model properties</vt:lpstr>
      <vt:lpstr>A view with asp-for tag helpers (part 2)</vt:lpstr>
      <vt:lpstr>The view with bound properties in a browser</vt:lpstr>
      <vt:lpstr>The HTML that’s generated  for the Price &lt;label&gt; and &lt;input&gt; elements</vt:lpstr>
      <vt:lpstr>A tag helper for adding options  to a &lt;select&gt; element</vt:lpstr>
      <vt:lpstr>An action method that gets model data  and passes it to the view</vt:lpstr>
      <vt:lpstr>The code that binds items to a &lt;select&gt; element </vt:lpstr>
      <vt:lpstr>HTML that’s generated for the &lt;select&gt; element</vt:lpstr>
      <vt:lpstr>An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A method that can insert content  from a section into a layout</vt:lpstr>
      <vt:lpstr>A view file with a section named scripts</vt:lpstr>
      <vt:lpstr>A nested layout with a section that inserts content from a section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Lee</dc:creator>
  <cp:lastModifiedBy>Anne Boehm</cp:lastModifiedBy>
  <cp:revision>9</cp:revision>
  <cp:lastPrinted>2016-01-14T23:03:16Z</cp:lastPrinted>
  <dcterms:created xsi:type="dcterms:W3CDTF">2022-10-26T22:25:35Z</dcterms:created>
  <dcterms:modified xsi:type="dcterms:W3CDTF">2022-10-27T18:02:35Z</dcterms:modified>
</cp:coreProperties>
</file>