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8288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8194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AD8E-3E24-C777-6904-FC6602D3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CB37-1F6A-AD79-66A8-4A543F4D0A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C4BD1-04B1-4735-350D-D30972AA4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9400"/>
            <a:ext cx="7315200" cy="914400"/>
          </a:xfrm>
        </p:spPr>
        <p:txBody>
          <a:bodyPr/>
          <a:lstStyle/>
          <a:p>
            <a:r>
              <a:rPr lang="en-US" dirty="0"/>
              <a:t>An introduction            to web programming and ASP.NET Core MVC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3D83-A487-96C0-CBB7-0D944D6A3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29F3-8E0D-5780-6F73-10D93B603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2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301C80-7497-DD4B-3693-FF120748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MVC pattern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B797D0CF-9324-37C9-3274-F2ADABAAE9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651319" cy="1371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D0FF2-2AA3-27CC-4E8B-B2A42E94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9C151-B2A2-0071-D0D7-4942ABFA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8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A9EF-6B65-59D5-4F30-00FD6E84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 of the MVC pattern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31BC-709F-9DF7-26E4-3AB4F5579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consists of the code that provides the data access and business logic.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consists of the code that generates the user interface and presents it to the user.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consists of the code that receives requests from users, gets the appropriate data from the model, and passes that data to the appropriate view.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9268F-3C03-404D-E4F5-E1B7E165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40980-4A8A-C180-FB7F-316762B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5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F539-C130-AB0F-08E5-B8057DC0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 of the MVC pattern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42D6-1CE9-6FFC-3B0F-A16C1493EC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to have different members of a team work on different components.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possible to automate testing of individual components.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possible to swap out one component for another component.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the app easier to maintain.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Drawbacks of the MVC pattern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Requires more work to set up.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C2849-A8AE-A4DD-84E4-E0B255F5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F0245-AA7F-8706-4A91-618486D4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3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B22E-FE40-FD45-DB94-1AE4BE7A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ASP.NET Web 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D884-4D76-DFCA-9225-A77D01311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 in 2002.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for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Rapid Application Development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Lets developers build web pages by working with a design surface in a way that’s similar to Windows Forms.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many problems including poor performance, inadequate separation of concerns, lack of support for automated testing, and limited control over the HTML/CSS/JavaScript that’s returned to the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the ASP.NET Framework, which is proprietary and only runs on Windows.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EF32B-8AEE-F35E-718D-421CEABF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6842D-7C1B-765E-C10B-EA897C7A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4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0185-77C2-99A0-CD40-5BB431C1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ASP.NET MVC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38462-A8DF-39EF-8BB1-0678711521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 in 2007.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the MVC pattern that’s used by many other web development platforms.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Fixes many of the perceived problems with web forms to provide better performance, separation of concerns, support for automated testing, and a high degree of control over the HTML/CSS/JavaScript that’s returned to the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the same proprietary, Windows-only ASP.NET Framework as Web Forms.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21D2F-E835-5FE7-A9DF-B3B18DC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81DFB-937D-8602-020C-199F4164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1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B558-BFDC-D82D-3473-3E6A423E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ASP.NET Core MVC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1005-02CB-1282-E9BF-279AF04BA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 in 2015.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a service to implement the MVC pattern that’s used by many other web development platforms.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all of the functionality of ASP.NET MVC but with better performance, more modularity, and cleaner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built on the open-source ASP.NET Core platform that can run on multiple platforms including Windows, macOS, and Linux.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BCCDE-88B5-312D-DD2D-82A3A2B5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0E368-B7D3-5FEE-3FFF-926C2D17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5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94CF-2C6A-EA52-3D3A-57210C3F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ASP.NET Core Razor Pages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ACBF-50A9-269D-F58E-F5A5B8A93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the same features as ASP.NET Core MVC, but accesses those features using a model that’s built on top of MVC.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04625-518D-53ED-09E3-F1945B15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59084-CB3F-E71E-3BAB-D3B95168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2DEDA1-B7B5-1848-14F0-576A4E39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components of .NET Framework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.NET Core (.NET)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E01903A-827C-BC05-F15A-4B2A1BEAAD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6718852" cy="2743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DAF0F-0D43-7A6C-628A-C86AA44E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4DFBB-8467-603F-7694-924E5B9A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8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CDA015-E94F-15C3-B94E-933150FF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request that makes it through all middleware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pipeline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D056AF60-E523-277F-C06F-4FEB708CC3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371600"/>
            <a:ext cx="6701423" cy="1371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5B875-D927-035D-1B59-DD827436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97EE-1D2A-B859-5758-6AE964D5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79CF51-7319-A824-1616-AFA66941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request that’s short circuited by a middleware component in the pipeline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2EFA51EE-B36D-D69E-D2D1-5D127909F1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5751" y="1371600"/>
            <a:ext cx="6852498" cy="14022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ED5C7-9B6D-438C-9116-AF3E12A0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30AEF-4809-7B3D-0950-91D632CE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9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C9A2-3786-08F3-30BD-CBC9110D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F5B83-F1AD-6F92-1DFE-13B151E91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four components of a URL.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static and dynamic web pages, with the focus on the web server, application server, and database server.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terms: HTTP request, HTTP response, and round trip.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model, view, and controller of the MVC pattern.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using the MVC pattern can improve app development.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four programming models that can be used for developing ASP.NET apps.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.NET Framework and .NET Core.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A2026-B3B3-DC4B-67A6-B92CF522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0E434-6B21-0E7F-D852-426B5C2E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2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42A-A3E8-CB85-6415-6FA5E48D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Middleware can…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BF17-C282-24B7-9346-CB6F74248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 the content for a response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 the content of a request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 the content of a response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 circuit a request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E5BAA-22C1-9217-DA92-AC31D891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89F3-BF11-05B9-A6E3-2D009509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5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40C044-3478-9E12-B3C3-2332B3AA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state is difficult to track in a web app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F5DC3AA3-1336-EE06-809F-D54AF6C37A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838405" cy="3200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1B44D-F807-88EF-FBA3-B1B25124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4D072-E555-5006-C339-8EFE4250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6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C812-E38F-7DC7-16E4-1B3DE591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concepts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EA086-927E-ECC4-BC51-3C6C3A72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refers to the current status of the properties, variables, and other data maintained by an app for a single user.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 is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stateless protocol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That means that it doesn’t keep track of state between round trips. Once a browser makes a request and receives a response, the app terminates and its state is lost.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1E446-80D9-F496-A5CB-931C359E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811CD-C5CA-E72F-1F1B-4D263C57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16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A1D169-201D-6080-0230-6CDBE0D6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with an ASP.NET Core MVC app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80429E65-A03F-575C-0BA2-A5FC25D10E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428943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DF470-805D-A41E-7BBD-A5966D47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E60BA-9DD6-589A-F0C7-01187108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1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9916-6981-E6E2-146F-F5FACFFC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of Visual Studio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7CAD-BEF1-E424-E682-E4D828728F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IntelliSense code completion makes it easy to enter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 compilation allows you to compile and run an app with a single keystroke.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 debugger makes it easy to find and fix bugs.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Runs on Windows and macOS.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9B87A-1E50-F8D4-5FA1-23213AC1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A1CAF-1941-1C4D-8429-D4DE1906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6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C3067E-2513-49DC-8671-A040DD88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 with an ASP.NET Core MVC app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75BE7CC9-15ED-8976-04AD-293318C4D8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065500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15E33-A440-2ECE-FA43-96FD38A1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97624-CCC4-3983-5601-BB3F005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86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2493-0998-1883-340D-3EB29032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of Visual Studio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853D4-A153-0EA6-436F-D4047815C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IntelliSense code completion makes it easy to enter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 compilation allows you to compile and run an app with a single keystroke.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 debugger makes it easy to find and fix bugs.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Runs everywhere (Windows, macOS, and Linux).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5B507-E9FA-5CD0-48F5-A7B8E608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D09FA-10C0-4B23-EFE1-74BD89B2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2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B37C-B404-883C-908F-83D2A1A1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folders and files for a web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3E24-FE18-1060-B225-46D6A3FD62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/Home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Detail.cshthml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wwwroot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site.css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/images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custom.js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/lib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AB268-4864-F638-BBD7-24C894FD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094ED-F89F-9220-B19D-D7BF9BB1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D918F4-EBBB-3EA3-D136-483D9295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naming conventions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ASP.NET Core MVC app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2490F1-216E-5052-2680-F1971BDC0B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controller classes should be stored in a folder named Controllers or one of its subfolders.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model classes should be stored in a folder named Models or one of its subfolders.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view files should be stored in a folder named Views or one of its subfolders.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static files such as image files, CSS files, and JavaScript files should be stored in a folder named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wwwroot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one of its subfolders.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controller classes should have a suffix of “Controller”.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2C9B0-97B0-E431-F40A-3DBAB0E2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407D-8C06-3891-E163-D3B8CCAB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44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E833-8A29-6233-0127-AB7997B8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model class named Product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EFC5-9564-45D8-FBF5-AF91B6AE1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D4271-9AD4-C3D5-73CB-9A8B44B8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FAE51-1F9E-17A0-5D0A-A930D4AC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F7AA-53D2-3B35-87F8-57032992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CC552-4084-068E-31F5-1309CF92E3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an ASP.NET Core app allows a developer to configure the middleware components in the HTTP request and response pipeline.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state and describe why it’s hard to track in a web app.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Visual Studio IDE and the code editor known as Visual Studio Code.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coding by convention works and how it can benefit developers.</a:t>
            </a:r>
          </a:p>
          <a:p>
            <a:pPr marL="457200" indent="-457200">
              <a:buFont typeface="+mj-lt"/>
              <a:buAutoNum type="arabicPeriod" startAt="10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AB4D6-4582-322D-B97C-52A8480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0EC69-4836-6D5E-D433-E43D0698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5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DCC7-5A6C-B7E9-FD9D-FCB91D1A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C1368-7210-107C-6B30-7AE5F059D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GuitarShop.Controllers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List&lt;Product&gt; products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DB47F-E190-2C02-1ED8-14F17BB2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80601-A091-5DC0-6EAA-0793D860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83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1978-8E67-26D9-795C-76F82764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Product/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B4D6-7D8D-C64F-20DE-24606CD11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"Product Detail";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&lt;td&gt;ID&lt;/td&gt;&lt;td&gt;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@Model.ProductID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&lt;td&gt;Name&lt;/td&gt;&lt;td&gt;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&lt;td&gt;Price&lt;/td&gt;&lt;td&gt;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@Model.Price.ToString("C2")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asp-controller="Home" asp-action="Index"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-primary"&gt;Home&lt;/a&gt;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5E0AA-AC12-3218-68D5-B24E01C4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CB91E-650E-0358-4815-75EDCDE7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48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ECF1B9-6804-3829-F6A5-2CC43120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displayed in a browser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F3BBE0E4-C5ED-D4DF-8DF9-63FE5BB46D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639119" cy="2920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3313C-280B-B1CF-9A95-BD959896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6D9C2-5EB2-1990-5F81-BE36ABE1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22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BFFC-CC10-50F0-B98E-48DC2436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4769-FDF1-3C9A-D6DC-14F660107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builder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WebApplication.CreateBuilder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services to the container.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builder.Services.AddControllersWithViews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app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builder.Build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Configure the HTTP request pipeline.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app.Environment.IsDevelopment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app.UseExceptionHandler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("/Home/Error");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default HSTS value is 30 days. You may want to change this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 production scenarios, see https://aka.ms/aspnetcore-hsts.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app.UseHsts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app.UseHttpsRedirection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app.UseStaticFiles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app.UseAuthorization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7C430-9B22-67E4-B47B-CA858B21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C11E2-2AD1-D029-0744-50EE3130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09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348949-5015-F0B9-66E5-1C3BD327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request URLs map to controllers and actions by default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D063650-2932-9BC5-C677-93DBFEFE63D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13101822"/>
              </p:ext>
            </p:extLst>
          </p:nvPr>
        </p:nvGraphicFramePr>
        <p:xfrm>
          <a:off x="1285875" y="1356360"/>
          <a:ext cx="6572250" cy="2072640"/>
        </p:xfrm>
        <a:graphic>
          <a:graphicData uri="http://schemas.openxmlformats.org/drawingml/2006/table">
            <a:tbl>
              <a:tblPr firstRow="1"/>
              <a:tblGrid>
                <a:gridCol w="4057650">
                  <a:extLst>
                    <a:ext uri="{9D8B030D-6E8A-4147-A177-3AD203B41FA5}">
                      <a16:colId xmlns:a16="http://schemas.microsoft.com/office/drawing/2014/main" val="402651779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20077923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44689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20574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20574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4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http://localhost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10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http://localhost/Home</a:t>
                      </a:r>
                      <a:endParaRPr lang="en-US" sz="9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60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http://localhost/Home/About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About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333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http://localhost/Product/List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97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http://localhost/Product/Detail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9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Detail</a:t>
                      </a:r>
                      <a:endParaRPr lang="en-US" sz="9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2128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6C12-1E10-4F60-C9C6-037E898A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ED4D1-CB0F-E333-95AB-21447470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6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16999A-4B87-83EA-B899-5FEFBF69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BA723BEF-1FBB-8E63-80CF-D16B746F25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6801" y="1143000"/>
            <a:ext cx="6602236" cy="40224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9FCA2-BCC1-FE3B-EFF2-47DE3C5C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1A31-A6E5-95CA-CA1D-4F1A78B5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7B11C3-AF49-1B83-55B5-2D038172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an HTTP URL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C8A555D-AA12-4D04-3FFF-F52E7D3C49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2703" y="1143000"/>
            <a:ext cx="6858594" cy="52430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3E32C-8608-31DB-BB2F-2122D47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1A27E-879A-36D3-2F44-6285BB60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2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1471EE-1EAC-4517-A3C1-8FE66BD9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7125093-A740-057F-D2F5-5C33C4CBA9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0565" y="1219200"/>
            <a:ext cx="6529995" cy="220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0117B-7333-911C-96A7-E2FE9185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4A2F5-C1BC-8FAC-EAE1-F38DDEF2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1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7569-167F-C137-656F-AE66BE7D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HTTP 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70377-0F6C-56E6-6927-98149D58B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/ HTTP/1.1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Host: www.example.com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HTTP response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HTTP/1.1 200 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Content-Type: text/html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Content-Length: 136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&lt;title&gt;Example Web Page&lt;/title&gt;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&lt;p&gt;This is a sample web page&lt;/p&gt;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5D932-E624-6D34-8438-2DE72B4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483AE-5DDE-A13B-3903-512E4351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2EC7-248B-F87B-E962-A585161C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protocols that web apps depend upon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A901-8998-F720-9E8E-0A28BC654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Hypertext Transfer Protocol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the protocol that web browsers and web servers use to communicate. It sets the specifications for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Hypertext Transfer Protocol Secure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an extension of the Hypertext Transfer Protocol (HTTP). It is used for secure communication over a network.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Transmission Control Protocol/Internet Protocol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TCP/IP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a suite of protocols that let two computers communicate over a network.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B5404-8805-6FB0-6875-8151204E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BA101-436B-6B8E-72E0-CFF0EA1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7C37AA-B661-05D4-0033-45AA2D40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F30E580C-BB2F-5786-4215-0B766E6201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1143000"/>
            <a:ext cx="6705599" cy="14654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82BB9-FFEC-2F4D-1383-9772FBA1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42F14-D249-4D4D-1E04-8DAA9E0D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88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F7601F1B-86DE-43CB-8AB6-1196CF3379B0}" vid="{C68B02E5-9B53-489A-B72F-443AAE5A1D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34</TotalTime>
  <Words>1896</Words>
  <Application>Microsoft Office PowerPoint</Application>
  <PresentationFormat>On-screen Show (4:3)</PresentationFormat>
  <Paragraphs>294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The components of a web app</vt:lpstr>
      <vt:lpstr>The components of an HTTP URL</vt:lpstr>
      <vt:lpstr>How a web server processes a static web page</vt:lpstr>
      <vt:lpstr>A simple HTTP request</vt:lpstr>
      <vt:lpstr>Three protocols that web apps depend upon</vt:lpstr>
      <vt:lpstr>How a web server processes a dynamic web page</vt:lpstr>
      <vt:lpstr>The MVC pattern</vt:lpstr>
      <vt:lpstr>Components of the MVC pattern</vt:lpstr>
      <vt:lpstr>Benefits of the MVC pattern</vt:lpstr>
      <vt:lpstr>ASP.NET Web Forms</vt:lpstr>
      <vt:lpstr>ASP.NET MVC</vt:lpstr>
      <vt:lpstr>ASP.NET Core MVC</vt:lpstr>
      <vt:lpstr>ASP.NET Core Razor Pages</vt:lpstr>
      <vt:lpstr>Some components of .NET Framework  and .NET Core (.NET)</vt:lpstr>
      <vt:lpstr>A request that makes it through all middleware  in the pipeline</vt:lpstr>
      <vt:lpstr>A request that’s short circuited by a middleware component in the pipeline</vt:lpstr>
      <vt:lpstr>Middleware can…</vt:lpstr>
      <vt:lpstr>Why state is difficult to track in a web app</vt:lpstr>
      <vt:lpstr>State concepts</vt:lpstr>
      <vt:lpstr>Visual Studio with an ASP.NET Core MVC app</vt:lpstr>
      <vt:lpstr>Features of Visual Studio</vt:lpstr>
      <vt:lpstr>VS Code with an ASP.NET Core MVC app</vt:lpstr>
      <vt:lpstr>Features of Visual Studio Code</vt:lpstr>
      <vt:lpstr>Some of the folders and files for a web app</vt:lpstr>
      <vt:lpstr>Some naming conventions  for an ASP.NET Core MVC app</vt:lpstr>
      <vt:lpstr>The code for a model class named Product</vt:lpstr>
      <vt:lpstr>The code for the ProductController class</vt:lpstr>
      <vt:lpstr>The code for the Product/Detail.cshtml view</vt:lpstr>
      <vt:lpstr>The view displayed in a browser</vt:lpstr>
      <vt:lpstr>The Program.cs file</vt:lpstr>
      <vt:lpstr>How request URLs map to controllers and actions by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ASP.NET Core MVC (2nd Ed.)</dc:title>
  <dc:creator>Bethany Lee</dc:creator>
  <cp:lastModifiedBy>Anne Boehm</cp:lastModifiedBy>
  <cp:revision>8</cp:revision>
  <cp:lastPrinted>2016-01-14T23:03:16Z</cp:lastPrinted>
  <dcterms:created xsi:type="dcterms:W3CDTF">2022-10-25T18:24:33Z</dcterms:created>
  <dcterms:modified xsi:type="dcterms:W3CDTF">2022-10-27T17:53:17Z</dcterms:modified>
</cp:coreProperties>
</file>