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30" r:id="rId49"/>
    <p:sldId id="331" r:id="rId50"/>
    <p:sldId id="304" r:id="rId51"/>
    <p:sldId id="332" r:id="rId52"/>
    <p:sldId id="333" r:id="rId53"/>
    <p:sldId id="334" r:id="rId54"/>
    <p:sldId id="305" r:id="rId55"/>
    <p:sldId id="306" r:id="rId56"/>
    <p:sldId id="307" r:id="rId57"/>
    <p:sldId id="308" r:id="rId58"/>
    <p:sldId id="335" r:id="rId59"/>
    <p:sldId id="309" r:id="rId60"/>
    <p:sldId id="310" r:id="rId61"/>
    <p:sldId id="311" r:id="rId62"/>
    <p:sldId id="312" r:id="rId63"/>
    <p:sldId id="313" r:id="rId64"/>
    <p:sldId id="314" r:id="rId65"/>
    <p:sldId id="336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4" autoAdjust="0"/>
    <p:restoredTop sz="96374" autoAdjust="0"/>
  </p:normalViewPr>
  <p:slideViewPr>
    <p:cSldViewPr>
      <p:cViewPr varScale="1">
        <p:scale>
          <a:sx n="114" d="100"/>
          <a:sy n="114" d="100"/>
        </p:scale>
        <p:origin x="15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8288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8194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FB34-15D3-7E76-F1D1-DDF088D9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74E89-0DA6-1400-C1C7-35CE50340A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4FC56-50F2-7B62-1A04-0D94F438D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2819400"/>
            <a:ext cx="6858000" cy="9144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app responsive with Bootstrap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2EC4-17C5-70D3-347D-A97D9C2258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F2A3-7D93-97E3-86F8-356404E47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2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5D3FB6-0283-9880-72DC-8D67B9D7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the Bootstrap and Popper libraries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web app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B6D5C4-D6C4-27A8-5D42-5F22AC4110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25512" cy="4495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Visual Studio and open a project. In the Solution Explorer, expand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wwwroot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/lib folder and delete any Bootstrap libraries.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Solution Explorer, right-click on the project name and select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Client-Side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Library item.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dialog that appears, type “twitter-bootstrap@5.1.0”, change the target location to “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wwwroot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/lib/bootstrap”, and click the Install button.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2 and 3 for the library named “popper.js@2.11.5”, but don’t change the target location.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0FD82-417D-CD40-09C1-4AFC6E9C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7800F-864C-7221-328F-86CF0CAB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5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703414-FFA7-BDAC-2359-5D69B679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libman.json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the client-side libraries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41515674-962A-71F4-1522-48DEFC7205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406883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ED150-038C-C204-7C1F-9A078589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F98C6-716C-F04F-02BD-C768D11F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3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A315-C61F-B712-064A-1F4CEC06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Razor layout that enables client-side libraries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E0F71-EEBC-EB12-017E-368ED2DC8D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initial-scale=1.0"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&lt;title&gt;@ViewBag.Title&lt;/title&gt;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="~/lib/popper.js/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/popper.min.js"&gt;&lt;/script&gt;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/bootstrap.js"&gt;&lt;/script&gt;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-validation/jquery.validation.min.js"&gt;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jquery.validate.unobtrusive.min.js"&gt;&lt;/script&gt;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@RenderBody()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FAAD4-8438-C531-A6B7-AA99B83B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191A7-D972-8726-CD7F-8A645D6E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8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B35221-AB4E-C3AA-B7E4-FAF0E4D1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extra directory that’s included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MVC template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6F019A-AB68-FF07-BDF6-F79F683DC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5ED82-371A-3786-6942-045DD03C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D1E6D-381F-A4AE-A641-057BC947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93D4-82CD-869A-6869-323CD33A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Bootstrap documentation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A1F1-DE8F-6C51-766D-BD3E43F44D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https://getbootstrap.com/docs/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class values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container-fluid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offset-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51236-E1CD-B353-2314-B989EB64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B74E8-7D95-6882-80F7-AF74D943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6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01F5-D751-4D35-75FB-6ED06FE1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size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7E3FD-7538-E9B3-C913-05C547229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xxl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(none)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17AF2-E871-759C-0549-D52965F1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6288D-17BF-960B-B46A-2C049DD4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1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94C2-C587-013A-98D2-86DA2BCD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columns that are automatically sized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29158-5A74-24A8-014A-F7C5900158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class="col"&gt;Column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class="col"&gt;Column 2&lt;/div&gt;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element that spans four columns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medium and larger screens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class="col-md-4"&gt;This element spans four columns&lt;/div&gt;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element that spans 4 columns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medium screens and 3 on large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class="col-md-4 col-lg-3"&gt;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element spans three or four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element that is moved one column to the right on medium screens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class="col-md-4 offset-md-1"&gt;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element is offset by one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5208B-8489-9EAA-3811-DAE0F19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D1E0D-DAFF-8A05-4F02-0318CD80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0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9F81-96B1-D785-ED03-74528F8B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grid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05E73-48F3-CAD2-E5C1-FC5DBE57B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class="container"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class="col-12"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&gt;Column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class="col-12"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&gt;Column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class="col-md-4"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&gt;Column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class="col-md-8"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&gt;Column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class="col-md-4 col-sm-6"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&gt;Column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class="col-md-8 col-sm-6"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&gt;Column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0333A-0CE0-220C-361D-15EF4FBF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5C8C8-F305-F2C7-2129-19D26191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0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4727A9-17A2-6FA8-DD32-B07ED84F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CSS classes that override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Bootstrap CSS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9A8931-6D68-5787-4552-86448DC51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.row {                         /* custom row styles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0.5rem;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.row div {                     /* custom column styles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0.5rem;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lightsteelblue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B7912-DCE5-8703-1ABD-6D6A0178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DEB59-89A0-9159-DB28-CD2E1D14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3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8DD78F-1711-23F8-309B-CDA1EA59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Bootstrap grid on a medium screen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ED0B8A66-4302-2940-B5F1-6CE170C200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590347" cy="17192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BA210-A180-0112-A879-CD7C0FA5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5928F-4A3E-FCE4-579A-8478FF3F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5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D9B9-1064-228D-4B3C-DB877B58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689D-A2D3-A981-A296-241A7D3685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Bootstrap CSS classes and components presented in this chapter in your web apps.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LibMan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add the NuGet packages for client-side libraries such as Bootstrap and Popper to a project.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responsive web design is and how it’s implemented using Bootstrap.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Bootstrap grid system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Bootstrap CSS classes to format and align labels, text boxes, and buttons within a form.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Bootstrap CSS classes to format images, HTML tables, and text.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DCB9D-B654-37E1-A347-D39958F1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9D9C1-3103-915A-3DDE-DA0BFFAE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1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774D-A064-B6FB-23F5-AC7A9589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Bootstrap grid on a small screen</a:t>
            </a:r>
            <a:endParaRPr lang="en-US" dirty="0"/>
          </a:p>
        </p:txBody>
      </p:sp>
      <p:pic>
        <p:nvPicPr>
          <p:cNvPr id="7" name="Content Placeholder 6" descr="Title describes slide.">
            <a:extLst>
              <a:ext uri="{FF2B5EF4-FFF2-40B4-BE49-F238E27FC236}">
                <a16:creationId xmlns:a16="http://schemas.microsoft.com/office/drawing/2014/main" id="{BF1DD096-6B0E-B1C4-E1B6-74D0FAA0C6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143000"/>
            <a:ext cx="5029201" cy="20726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FD669-2C53-30EE-49DE-3A668F51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DE31D-E463-93A4-7701-EACC7410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05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CC1F8E-58AC-6704-C1BB-F0E907D1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Bootstrap grid on an extra small screen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500F44E8-3B3E-1F3F-9793-119274A61C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3506541" cy="2514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E27EB-A8B3-3D7B-255D-175D945D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D2405-DF6C-7E1B-6BC1-7E4A39D9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B51B-7685-50EA-ECF2-63FA49D5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Bootstrap CSS classes for 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B107-EE42-981F-2E1D-D94939B84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form-label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form-select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form-floating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col-form-label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07F18-17DD-7754-B9EB-E7CAE1E6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AFD3-8B8D-24AC-AF2F-CB3653A1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460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07F1FC-74DD-15A9-73C6-627D0CBD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with two text boxes and a drop-down list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vertical layout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73BF870D-1177-C1FB-F814-8B07AC7618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4523" y="1295400"/>
            <a:ext cx="6754953" cy="32494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C00D3-41CD-B62E-0715-AAD959F4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179AA-48F1-2540-AD17-8EFF07B1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59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096A-028A-1449-F614-E090C8A5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 in vertical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7F964-293D-FD1D-8464-14E538814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asp-action="Login"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class="mb-3"&gt;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for="email"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class="form-label"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&gt;Email&lt;/label&gt;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id="email" type="email"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class="mb-3"&gt;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class="form-label"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&gt;Password&lt;/label&gt;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type="password"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for="major"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class="form-label"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&gt;Major:&lt;/label&gt;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&lt;select id="major"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class="form-select"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value="Computer Science"&gt;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Computer Science&lt;/option&gt;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value="Psychology"&gt;Psychology&lt;/option&gt;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&lt;/select&gt;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130FA-D0A9-5BBB-2F74-022CC654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0491C-BC0F-DE22-74FA-5A0D70C6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01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3112E8-BD8E-33E6-720D-54480711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with two text boxes and floating labels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F2710304-8567-EE8C-A192-8325AD40D9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5006" y="1097111"/>
            <a:ext cx="6693988" cy="195088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C66593-A065-F98E-4B63-5CC7AD2857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2004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asp-action="Login"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class="form-floating mb-3"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id="email" type="email"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for="email"&gt;Email&lt;/label&gt;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class="form-floating"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&lt;input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type="password"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&lt;label 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"&gt;Password&lt;/label&gt;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BA902-0803-CC2C-50F7-6D088B2A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B53E6-7B04-FD7F-757C-8E1C92A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22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6E4EF9-3BF4-D8BF-D817-E39B5523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with two text boxes in horizontal layout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A1582B9-B568-8EF3-5788-85DD7B3743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675699" cy="145707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18DA9-DB6D-074B-2DED-4C5C119E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87B03-8E1A-CC33-D6CC-0B6D5C28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248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EC97-2F83-8F01-32E8-63BE5763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 in horizontal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C0086-24D6-9D58-442F-FB670EC26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asp-action="Login"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 mb-3"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for="email"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class="col-form-label col-md-2"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&gt;Email: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class="col-md-10"&gt;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id="email" type="email"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class="col-form-label col-md-2"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&gt;Password: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class="col-md-10"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type="password"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61592-103B-201A-DB7D-2DEA2199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D8FE7-C60E-685B-E8C1-D56C5DD8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524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ABEA-ED03-BC33-7C29-5FB11CB6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 CSS classes for working with buttons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B916-E705-C743-49B0-BE9772F9E0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-secondary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-outline-secondary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 CSS classes for working with images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-fluid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1FB-F330-0420-5627-8E4C3296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FFD0E-1BFF-4C86-8D16-B7C0DE2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71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62E326-B111-4AAE-B872-B445A5DA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with an image and two buttons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49978656-62B5-7BE9-7253-7A63B60569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1514" y="1121464"/>
            <a:ext cx="6303810" cy="23105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7B073-43BA-20C4-49F2-23188F99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A0433-F03D-C4DD-AC8D-62605AA4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8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D971-969B-E9E4-6492-246F0984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3D63F-FE1D-C479-C2DF-BB60C61C3C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Bootstrap components such as button groups, icons, badges, button dropdowns, list groups, alerts, breadcrumbs,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navbars.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Bootstrap CSS classes to provide context.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Bootstrap CSS classes to adjust margins and padding.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1C5DD-A705-45F1-466F-9A9D4BBA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FE5AF-C7AF-7942-7FBB-5D2740D5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6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E4F0-0E45-E2DB-4BF8-B492253E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 and buttons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3FBE-C8A4-913F-7219-198E46B32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class="container"&gt;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id="logo" alt="Murach logo"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="~/images/MurachLogo.jpg"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-fluid rounded"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asp-action="Index"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&lt;span&gt;I accept the terms for this site:&lt;/span&gt;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type="submit"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asp-action="Index"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-outline-secondary"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DA27F-8192-BDD6-5B0D-F22841A3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2B90D-0BE0-5C32-81E5-D080F10D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F6A4-6131-7F2A-E6AD-A5F11A24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 CSS classes for working with margins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CB24A-A0EE-FCAB-BF90-442CD1251D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mt-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mb-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 CSS classes for working with padding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pb-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39253-A9CE-064A-5895-D6A6C0F4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06BDC-8E91-611A-85B8-3D90B0DC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37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554CA6-8243-2351-3C33-FCF852A3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elements that use margins and padding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E18A7D0D-9C77-73CB-2971-A91C550DC7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535478" cy="2633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A4415-4C60-514B-1B9B-CEA3793B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AA13A-1D66-1ACB-5694-F08E93DD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72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66D5-96D8-8231-C259-610FC3DE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8AA0-B124-BE4E-09D2-F01A956F64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class="container"&gt;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 class="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p-4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mt-2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mb-4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-light rounded border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id="logo" alt="Murach logo"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="~/images/MurachLogo.jpg"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-fluid rounded"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asp-action="Index"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class="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me-2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accept the terms for this site: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type="submit"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p-3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me-2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"&gt;Yes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asp-action="Index"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-outline-secondary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p-3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"&gt;No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FDCF5-0399-6A76-398A-6261EAEB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2F5EF-7AF4-477A-5037-121E4C0C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07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3499-3B8F-6E5F-BE48-224938C0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Index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43C22-C135-7D15-22BC-E7CE6F4D1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["Title"} = "Future Value Calculator";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class="container"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class="mt-3 mb-4"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&gt;@ViewBag.Title&lt;/h1&gt;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asp-action="Index" method="post"&gt;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asp-for="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class="col-md-3 col-form-label"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Monthly Investment: 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class="col-md-3"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asp-for="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asp-validation-for="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 text-danger"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3EFF3-58B7-879C-280F-EA355BD5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013D3-EC4E-B3AE-4FB8-BC5354DB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21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A853-022B-9B5E-09D8-0C8F80D7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Index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464DC-EEAB-7E24-DE6A-4FF695829B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asp-for="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class="col-md-3 col-form-label"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Yearly Interest Rate: 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class="col-md-3"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asp-for="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asp-validation-for="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 text-danger"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asp-for="Years"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class="col-md-3 col-form-label"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Number of Years: 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class="col-md-3"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asp-for="Years"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asp-validation-for="Years"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 text-danger"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8CC35-89E3-2DE5-DBB2-1ED0EA08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E7A7C-8FB5-9A6F-C9F6-3F0FC4B7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0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8406-C846-3FC0-C8E2-91A86D82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Index view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C666E-A476-4908-5AE7-8EA0A08E4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class="col-md-3 col-form-label"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&gt;Future Value: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class="col-md-3"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value="@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 offset-md-3"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&lt;button type="submit"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Calculate&lt;/button&gt;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asp-action="Index"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-outline-secondary"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&gt;Clear&lt;/a&gt;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7DFC6-4757-71C6-541D-9027B4A7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F6593-1103-DC3C-8CC6-A68A666C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42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4C1E-7FA3-A683-D80E-32846B53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classes for working with HTML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D8FC-CE8A-40FD-2964-A0CF760B34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table-bordered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table-striped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table-hover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table-responsive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D6659-A3FF-657E-43DC-8E2ED0F7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184A2-C471-080C-3A63-6F89AD43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61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BFCC93-7F2A-10EC-E9AF-DF50BA00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default styling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AFD41A4-D31D-73EA-64D4-F30945FEBB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39760"/>
            <a:ext cx="6773243" cy="22130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EC7DF-8BE5-E86A-A5E0-C8B88DBB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F79B9-E429-21B0-A297-EBED96B4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02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6810-05D2-EE84-00BE-0BD7D45B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90B09-9E65-1EB0-1447-0E905F369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class="table"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&gt;Department&lt;/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&gt;Phone Number&lt;/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&gt;Extension&lt;/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&lt;td&gt;General&lt;/td&gt;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&lt;td&gt;555-555-5555&lt;/td&gt;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&lt;td&gt;1&lt;/td&gt;&lt;/tr&gt;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&lt;td&gt;Customer Service&lt;/td&gt;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&lt;td&gt;555-555-5556&lt;/td&gt;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&lt;td&gt;2&lt;/td&gt;&lt;/tr&gt;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&lt;td&gt;Billing and Accounts&lt;/td&gt;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&lt;td&gt;555-555-5557&lt;/td&gt;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&lt;td&gt;3&lt;/td&gt;&lt;/tr&gt;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6D99E-6027-95F3-097A-9513D57B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D4B63-3160-56C7-AED3-6AB4B9A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7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9D8271-DC2E-8D28-F576-2BC871D4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 in a large browser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A7D9B0F3-3F1F-426E-1E09-0D5838A35B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392" y="1148872"/>
            <a:ext cx="6645216" cy="25849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C5D34-2C57-2BAD-08C3-BEF3B8A4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B641A-1715-EE35-E192-FD84B80A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87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580546-DE88-46A0-D932-3CE00EBB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alternating stripes and borders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DE3A697D-C024-E243-D9A1-84217BB148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1847" y="1156615"/>
            <a:ext cx="6840305" cy="233497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D1BE-C303-4815-A943-C6874A0608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57600"/>
            <a:ext cx="76200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class="table table-striped table-bordered table-hover"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18E64-CB04-08E9-6F62-001F514C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1AF0D-6454-9EAB-92AB-E15E9B76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71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EB13-51B5-4825-C04E-007A3822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classes for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1813-CA78-B963-ADCA-401B98E3A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text-start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text-end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text-center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text-lowercase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text-uppercase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text-capitalize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AB7E9-D3B7-DE5C-95A7-5B2133A1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69300-E15B-99E0-4BA8-9E40508B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5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C7BAC4-EC10-970F-BB61-BAD06509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examples of the CSS classes for text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2C3204DD-BE26-4FAB-47DF-6B9BCB3BF6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43000"/>
            <a:ext cx="6413548" cy="157900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D5A749-7C84-E548-FB30-E356507F7A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95601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text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class="text-end"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text is &lt;span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class="text-uppercase"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right-aligned&lt;/span&gt;.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class="text-center"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&lt;span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class="text-capitalize"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&gt;This text is centered.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class="text-start"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text is &lt;span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class="text-lowercase"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LEFT-ALIGNED&lt;/span&gt;.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C12E-FF43-4166-C777-BFFAF096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2082C-B04B-3BF0-3DE9-8C8844A9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73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44CF08-62DE-C370-4B77-42642D1E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context classes available to most elements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51FD9360-102B-0B83-4A84-756120A6937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206346974"/>
              </p:ext>
            </p:extLst>
          </p:nvPr>
        </p:nvGraphicFramePr>
        <p:xfrm>
          <a:off x="1295400" y="1104898"/>
          <a:ext cx="3383280" cy="4648203"/>
        </p:xfrm>
        <a:graphic>
          <a:graphicData uri="http://schemas.openxmlformats.org/drawingml/2006/table">
            <a:tbl>
              <a:tblPr firstRow="1"/>
              <a:tblGrid>
                <a:gridCol w="1440180">
                  <a:extLst>
                    <a:ext uri="{9D8B030D-6E8A-4147-A177-3AD203B41FA5}">
                      <a16:colId xmlns:a16="http://schemas.microsoft.com/office/drawing/2014/main" val="122923494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4027530567"/>
                    </a:ext>
                  </a:extLst>
                </a:gridCol>
              </a:tblGrid>
              <a:tr h="5164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Default color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86075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Primary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Dark blue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533630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secondary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Gray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89897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success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Green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82174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info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Light blue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34628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warning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Orange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38388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danger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559391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light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Light gray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35664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dark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Gray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48644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4307-8150-BF27-49B5-EA6FE0E7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660F9-D63F-F1D4-BC2B-F57A597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41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E16DEE-F3BE-5868-5580-DEC723D3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context classes applied to buttons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3DA8887B-85CB-C713-5C6C-8293622471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8799" y="1143000"/>
            <a:ext cx="6846401" cy="88399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A2734A-3DE8-1C67-CA00-848C12675F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09801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"&gt;Primary&lt;/button&gt;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-secondary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"&gt;Secondary&lt;/button&gt;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-success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"&gt;Success&lt;/button&gt;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-info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"&gt;Info&lt;/button&gt;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-warning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"&gt;Warning&lt;/button&gt;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-danger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"&gt;Danger&lt;/button&gt;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1D154-DD60-86CD-C773-33077152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C32BB-6A4D-1067-1EE7-EA707780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40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F1FDB8-917E-4C8F-BF55-B5D53BED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success class applied to the text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element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5D09994D-0D12-A75E-1763-787AD27AB0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295400"/>
            <a:ext cx="6761050" cy="56697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73A388-7611-B685-1999-A7FB213A71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0574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class="text-success"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Congratulations! You are now registered.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7CCFB-8410-8B9D-6AE8-EDA741E9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DA391-7EE3-8CA2-256C-A52EE7FB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46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271827-3129-908F-2971-CB70C9AC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warning class applied to the background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element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73329F73-7227-93F5-ACD5-E4B1B4A049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12220" y="1295400"/>
            <a:ext cx="6919560" cy="81693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CE05A8-F611-AC17-C4C2-E139367745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098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class="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-warning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p-2 rounded"&gt;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Warning! Some required fields are empty.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07C2-9063-081C-C649-27110714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2BBBB-6D91-D9DD-E6FF-2D4A6DB9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60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E39D-3A52-1C1C-5E4D-00754417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classes for creating button groups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1EF43-90D3-0ECC-0F85-7FF1B4CBE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-group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-toolbar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-group-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-group-vertical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F66FD-3EF2-D032-F3F6-1799C5EB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72DAC-58F2-FC75-A4C6-1E56B180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51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271827-3129-908F-2971-CB70C9AC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basic button group</a:t>
            </a:r>
          </a:p>
        </p:txBody>
      </p:sp>
      <p:pic>
        <p:nvPicPr>
          <p:cNvPr id="3" name="Content Placeholder 2" descr="Title describes slide.">
            <a:extLst>
              <a:ext uri="{FF2B5EF4-FFF2-40B4-BE49-F238E27FC236}">
                <a16:creationId xmlns:a16="http://schemas.microsoft.com/office/drawing/2014/main" id="{EC17FECB-E49E-DC68-D2D0-FF264AC649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42921"/>
            <a:ext cx="4737003" cy="91447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CE05A8-F611-AC17-C4C2-E139367745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098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 group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-group"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role="group"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aria-label="Button 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Cart&lt;/a&gt;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="/contact-us"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Contact Us&lt;/a&gt;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0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07C2-9063-081C-C649-27110714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2BBBB-6D91-D9DD-E6FF-2D4A6DB9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657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251A-E479-E61A-8D26-97B7E052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toolbar with two button groups</a:t>
            </a:r>
            <a:endParaRPr lang="en-US" dirty="0"/>
          </a:p>
        </p:txBody>
      </p:sp>
      <p:pic>
        <p:nvPicPr>
          <p:cNvPr id="7" name="Content Placeholder 6" descr="Title describes slide.">
            <a:extLst>
              <a:ext uri="{FF2B5EF4-FFF2-40B4-BE49-F238E27FC236}">
                <a16:creationId xmlns:a16="http://schemas.microsoft.com/office/drawing/2014/main" id="{B72955A9-53D2-BF57-DCF4-719AC14966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06342"/>
            <a:ext cx="5236918" cy="9510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1491F-F51F-703B-79B6-DE1EEEFE1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098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 groups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-toolbar"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role="toolbar"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aria-label="Toolbar with groups"&gt;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-group me-2"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role="group"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aria-label="First 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Cart&lt;/a&gt;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-group"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role="group"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aria-label="Second 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="/contact-us"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Contact Us&lt;/a&gt;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7808-CBE3-957F-483B-2CADD001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D0CB-A0AC-FB54-F25D-9A9242F3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3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97550A-F7A9-15A0-6BDF-0684CEFA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 in a medium browser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07AD3FCD-B158-2E20-5795-CCEFB97B75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584" y="1143000"/>
            <a:ext cx="4736923" cy="43818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049E5-CA97-DCFF-AAC4-C435A9D5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DD38E-E2E3-68D7-2B33-E88DE165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00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B008-02C1-D764-44F9-F7DA2B6D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Font Awesome website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BF622-53C2-FA25-FE90-A5504A75B7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https://fontawesome.com/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typical &lt;link&gt; element that enables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Awesome icons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="https://use.fontawesome.com/releases/v6.1.1/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/all.css"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integrity="sha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-long-</a:t>
            </a:r>
            <a:r>
              <a:rPr lang="en-US" sz="14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hash_code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crossorigin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="anonymous"&gt;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283C4-9DA1-97EE-5739-9DB7A8BC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39C57-3E8F-9EED-72FE-B9D64DEE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29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271827-3129-908F-2971-CB70C9AC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button group that includes icons for its buttons</a:t>
            </a:r>
          </a:p>
        </p:txBody>
      </p:sp>
      <p:pic>
        <p:nvPicPr>
          <p:cNvPr id="7" name="Content Placeholder 6" descr="Title describes slide.">
            <a:extLst>
              <a:ext uri="{FF2B5EF4-FFF2-40B4-BE49-F238E27FC236}">
                <a16:creationId xmlns:a16="http://schemas.microsoft.com/office/drawing/2014/main" id="{697A5EDA-38F0-A928-D321-96B07875FD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39655" y="1066800"/>
            <a:ext cx="3432345" cy="104860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CE05A8-F611-AC17-C4C2-E139367745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86001"/>
            <a:ext cx="75438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 group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-group" role="group"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aria-label="Button 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fa-home"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&gt;&lt;/span&gt;&amp;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nbsp;Home&amp;nbsp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&amp;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nbsp;Cart&amp;nbsp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07C2-9063-081C-C649-27110714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2BBBB-6D91-D9DD-E6FF-2D4A6DB9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03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60B3-AA17-AA0D-9EBE-695D0723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button with a badge</a:t>
            </a:r>
            <a:endParaRPr lang="en-US" dirty="0"/>
          </a:p>
        </p:txBody>
      </p:sp>
      <p:pic>
        <p:nvPicPr>
          <p:cNvPr id="7" name="Content Placeholder 6" descr="Title describes slide.">
            <a:extLst>
              <a:ext uri="{FF2B5EF4-FFF2-40B4-BE49-F238E27FC236}">
                <a16:creationId xmlns:a16="http://schemas.microsoft.com/office/drawing/2014/main" id="{0087C0DB-F302-7383-7A43-45F1E43299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33569" y="1066800"/>
            <a:ext cx="3310415" cy="101202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7009E-4708-EF37-07EF-ABDF9C2676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098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&amp;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nbsp;Cart&amp;nbsp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&lt;span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class="badge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&gt;2&lt;/span&gt;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95050-847C-22FD-ED92-02CDF552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55C1-603D-F4A2-9C2A-0044E8AB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9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8E99-BB6C-7BFB-2F3F-0D3455D8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button with an icon and a badge</a:t>
            </a:r>
            <a:endParaRPr lang="en-US" dirty="0"/>
          </a:p>
        </p:txBody>
      </p:sp>
      <p:pic>
        <p:nvPicPr>
          <p:cNvPr id="7" name="Content Placeholder 6" descr="Title describes slide.">
            <a:extLst>
              <a:ext uri="{FF2B5EF4-FFF2-40B4-BE49-F238E27FC236}">
                <a16:creationId xmlns:a16="http://schemas.microsoft.com/office/drawing/2014/main" id="{AC86F93F-4A7E-2059-9424-5818234918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66800"/>
            <a:ext cx="3523793" cy="107908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D9A74-5D24-AB1C-660D-72B67813B2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860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&lt;span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&amp;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nbsp;Cart&amp;nbsp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&lt;span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class="badge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&gt;2&lt;/span&gt;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E527-84E8-BA2E-968D-B22BBB05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F2AFA-36DB-A00A-F7EB-C361AB57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59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25C9-7B43-556A-3707-C22C5482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classes for creating button dropdowns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8CBC3-8D26-0108-E64E-FA5F0C402B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dropdown-toggle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dropdown-menu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dropdown-item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dropup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data attribute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creating button dropdowns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data-bs-toggle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C363A-3CBB-BF1B-BB42-96DA4F6F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30E99-2380-A76F-B65B-767B7939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4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B236EC-D0DD-98EE-A80B-7682640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button dropdown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0FE92211-67D7-AFF2-F1CB-4E7C7A24F0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66800"/>
            <a:ext cx="2219136" cy="1755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02A241-2915-076F-2A87-E8952CB875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9718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 dropdown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class="dropdown"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type="button"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dropdown-toggle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productsDropdown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data-bs-toggle="dropdown"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aria-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haspopup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="true" aria-expanded="false"&gt;Products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class="dropdown-menu"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aria-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labelledby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productsDropdown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class="dropdown-item"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="/product/list/guitars"&gt;Guitars&lt;/a&gt;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class="dropdown-item"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="/product/list/drums"&gt;Drums&lt;/a&gt;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E433D-B54B-5ED0-93F1-221653E9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840C6-7D24-26BE-4A24-E36B88B2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48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C7B4-377B-FB05-8F8C-01D8F6FF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classes for creating list groups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CF0C0-C939-1D8C-59F3-8A0EC3BEB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list-group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list-group-numbered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list-group-item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F0F95-9298-D70E-415B-442620DF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EDCAD-53EE-CE23-7699-A3DE0B4C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52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3C8228-5E25-4C2F-612D-4C476676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basic list group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445C1D95-8522-6814-DC8A-6B15890053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66800"/>
            <a:ext cx="6529382" cy="181676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B36E3B-1DA2-9DC3-2BBE-7DFE3EA9E5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0480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list group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class="list-group-item"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&gt;Guitars&lt;/li&gt;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class="list-group-item"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&gt;Basses&lt;/li&gt;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class="list-group-item"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&gt;Drums&lt;/li&gt;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C051E-AA00-4D52-D78A-CB0C0F4B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0F8CF-8375-5156-C097-214D0770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94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146B-B38A-F66F-383F-95F08DFC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basic list group with an active item</a:t>
            </a:r>
            <a:endParaRPr lang="en-US" dirty="0"/>
          </a:p>
        </p:txBody>
      </p:sp>
      <p:pic>
        <p:nvPicPr>
          <p:cNvPr id="7" name="Content Placeholder 6" descr="Title describes slide.">
            <a:extLst>
              <a:ext uri="{FF2B5EF4-FFF2-40B4-BE49-F238E27FC236}">
                <a16:creationId xmlns:a16="http://schemas.microsoft.com/office/drawing/2014/main" id="{E6458F36-969F-88E9-4124-5C974F1381F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66800"/>
            <a:ext cx="6383065" cy="179237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D3112-E8C7-70F7-91D1-1CA8ADEC56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0480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list group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="/guitars"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class="list-group-item active"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Guitars&lt;/a&gt;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="/basses"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class="list-group-item"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&gt;Basses&lt;/a&gt;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="/drums"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class="list-group-item"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&gt;Drums&lt;/a&gt;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D8F0-71F7-5A81-12CB-A9114DAF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2461-EF6B-CA45-3296-E4EA6848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60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F141-4536-2616-08AC-A393AC48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classes for creating alerts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97E6-A1EA-75BB-7528-E1BEB379B9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alert-dismissible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alert-link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-close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HTML5 data attribute for creating alerts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data-bs-dismiss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3C4D8-8A66-48F6-5F7D-063DE764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CC9B-D55E-3107-A815-25062020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E047FA-F76C-549A-4A44-ABC48DC8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 in a small browser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D5B574C2-69CB-3839-29EF-93D0A28FFF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584" y="1143000"/>
            <a:ext cx="3387761" cy="45906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95AB2-CD84-8CC4-7B43-24BF139E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1C0D2-7BDE-DFA6-3734-3CB2A708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27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DE9750-4112-577E-C2D0-C462D844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dismissible alert with a link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62F3FF85-22F7-F45D-4F8C-69A0E1F913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66800"/>
            <a:ext cx="6389162" cy="98763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91E98E-CB18-3D28-47D3-5B5A39DEF0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098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alert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class="alert alert-success alert-dismissible"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Success!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class="alert-link"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&gt;Learn more&lt;/a&gt;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-close"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data-bs-dismiss="alert"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D478D-31F7-2469-A0C6-979F103D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DFCFE-3AE0-31A7-74D5-9F65F2F3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52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4D6C-E2FA-6E43-719A-B6BBF656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classes for creating breadcrumbs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A4EB-73CD-B1B5-17C8-9CE548F2D5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breadcrumb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breadcrumb-item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4E5C7-F109-81BC-04AD-62CC77FF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98E39-C82F-4DEE-B510-5CCC644B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10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192128-1820-261D-BB19-E008DE84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breadcrumb with three segments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A13AC446-37BA-459F-353F-C6ABC6F76E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66800"/>
            <a:ext cx="6681795" cy="72548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6BD19E-550D-39A3-B518-1AE94D159A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981201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breadcrumb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aria-label="breadcrumb"&gt;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class="breadcrumb"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class="breadcrumb-item"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class="breadcrumb-item"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="/Products"&gt;Products&lt;/a&gt;&lt;/li&gt;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class="breadcrumb-item active"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aria-current="page"&gt;Guitars&lt;/li&gt;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74221-F958-5120-4871-97FFA641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3A25-45FE-CD01-4025-6D3BE431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43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11F3-0E15-4124-36AE-2E416A51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classes for creating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80715-7AA7-17DF-3868-4E49B6DEEA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nav-tabs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nav-pills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nav-item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nav-link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4803B-73A4-D514-78F6-D78B6AB9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AFCF2-1915-8FA9-A5F8-94995CF6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30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19E1E3-D8A0-07BB-5C7B-897CFBCD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 links styled as tabs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041F9D11-3CC2-7DC7-B382-C346E309D9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33558" y="1066800"/>
            <a:ext cx="6876884" cy="64013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EA6C3B-35A5-DF48-343F-0CD297171F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828800"/>
            <a:ext cx="75438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nav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 nav-tabs"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 nav-link active"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 nav-link"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 nav-link"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="/cart"&gt;Cart&lt;/a&gt;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AC09F-7D69-570E-5E4B-FB7D958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F1806-9415-1B31-0051-43EDE233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848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357-D686-6C19-C2E0-1D4DF57C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nav links styled as pills</a:t>
            </a:r>
            <a:endParaRPr lang="en-US" dirty="0"/>
          </a:p>
        </p:txBody>
      </p:sp>
      <p:pic>
        <p:nvPicPr>
          <p:cNvPr id="7" name="Content Placeholder 6" descr="Title describes slide.">
            <a:extLst>
              <a:ext uri="{FF2B5EF4-FFF2-40B4-BE49-F238E27FC236}">
                <a16:creationId xmlns:a16="http://schemas.microsoft.com/office/drawing/2014/main" id="{6165B0A8-F3F3-179B-6471-083D58E2E4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19837" y="1066800"/>
            <a:ext cx="6980525" cy="64623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0558B-B60B-7115-0693-B56A3786BB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828800"/>
            <a:ext cx="7543800" cy="220979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 nav-pills"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 nav-link active"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 nav-link"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 nav-link"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="/cart"&gt;Cart&lt;/a&gt;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1B4C-7E22-8AB8-5382-E99A247A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4DC0-3130-E78D-39F3-796355F1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1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04E5-5AB9-7BD4-A4B3-B26A7B57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verbose way of coding the same nav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11CDA-5087-04E8-91AC-3365F6554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 nav-pills"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class="nav-link active"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class="nav-link"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="/products"&gt;Products&lt;/a&gt;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class="nav-link"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="/cart"&gt;Cart&lt;/a&gt;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B3073-4265-2E86-8B93-5E389EF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A6C33-B1B2-1955-C5AC-D77699DE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29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9B6B-4B35-DE7B-D90A-84B68035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classes for creating navbars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82567-A499-F315-40C7-BEF2BFB58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navbar-expand-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</a:t>
            </a:r>
            <a:r>
              <a:rPr lang="en-US" sz="1600" b="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light-or-dark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navbar-brand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navbar-toggler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navbar-collapse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collapse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navbar-nav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data attributes for creating navbars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data-bs-toggle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data-bs-target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35CA2-4662-EC66-CAAD-BF3A5645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8A28E-0CE3-FF17-3C68-21E65507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266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A521E9-6306-B87A-4065-62AE39B5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navbar expanded on a wide screen</a:t>
            </a:r>
            <a:endParaRPr lang="en-US" dirty="0"/>
          </a:p>
        </p:txBody>
      </p:sp>
      <p:pic>
        <p:nvPicPr>
          <p:cNvPr id="10" name="Content Placeholder 9" descr="Title describes slide.">
            <a:extLst>
              <a:ext uri="{FF2B5EF4-FFF2-40B4-BE49-F238E27FC236}">
                <a16:creationId xmlns:a16="http://schemas.microsoft.com/office/drawing/2014/main" id="{DD1EEEE0-C270-0385-DF10-95DB3F2320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66800"/>
            <a:ext cx="6639119" cy="49381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102924-4FF6-FF01-4B34-C3CB03FE08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764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navbar collapsed on a small screen</a:t>
            </a:r>
          </a:p>
          <a:p>
            <a:endParaRPr lang="en-US" dirty="0"/>
          </a:p>
        </p:txBody>
      </p:sp>
      <p:pic>
        <p:nvPicPr>
          <p:cNvPr id="11" name="Content Placeholder 10" descr="Title describes slide.">
            <a:extLst>
              <a:ext uri="{FF2B5EF4-FFF2-40B4-BE49-F238E27FC236}">
                <a16:creationId xmlns:a16="http://schemas.microsoft.com/office/drawing/2014/main" id="{1441972F-01B8-6F6F-D483-72D39974AA2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143000" y="2209800"/>
            <a:ext cx="4663844" cy="4938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98D7-9CA2-4CEF-9499-6909F77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9DE1E-75F7-722C-3EF1-D2ED5983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763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9353-59BE-EE4A-FDD7-63EE0115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navbar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6B812-DBA0-B30A-E0AA-615D3084D3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class="navbar navbar-expand-md navbar-dark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class="container-fluid"&gt;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class="navbar-brand"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="/"&gt;My Guitar Shop&lt;/a&gt;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class="navbar-toggler"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type="button"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data-bs-toggle="collapse"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data-bs-target="#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navbarSupportedContent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aria-controls="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navbarSupportedContent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aria-expanded="false"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aria-label="Toggle navigation"&gt;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class="navbar-toggler-icon"&gt;&lt;/span&gt;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class="collapse navbar-collapse"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navbarSupportedContent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class="navbar-nav me-auto"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&lt;a class="nav-item nav-link active"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&lt;a class="nav-item nav-link"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="/products"&gt;Products&lt;/a&gt;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&lt;a class="nav-item nav-link"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="/about"&gt;About&lt;/a&gt;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0AD30-7DE7-9A24-5711-251B87E1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0B6F3-EEDD-5AA6-806E-C74F21C4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2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63769B-689F-EBB3-88BE-A584DCC2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for adding the Bootstrap library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810A9DF7-074B-3C80-185A-95675B2CED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427140" cy="4495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04105-85E9-0A5B-DBD8-1F3FB207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43014-8F6B-D675-C62C-BF886EC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017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9383-529C-CC94-8FF2-715EFA3F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navbar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E126B-6909-6B26-AF90-599695E52E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class="navbar-nav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-auto"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&lt;a class="nav-item nav-link"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&lt;span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fa-shopping-cart"&gt;&lt;/span&gt;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nbsp;Cart&amp;nbsp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&lt;span class="badge badge-primary ms-2"&gt;2&lt;/span&gt;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&lt;/nav&gt;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96B0-111B-BEFA-0093-055802A0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27C8B-E1C4-2052-F3CE-D3E9A84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82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8A8B-2E3F-2037-8CB4-A6DF5537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CSS classes for positioning navbars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F23D5-C48E-1CD6-40B3-302730028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fixed-top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fixed-bottom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1E383-C24D-F763-2092-D6FC2813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572F9-404A-E44D-C925-7A9759BB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778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D1123D-80CE-1486-71BE-F80470AD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navbar that’s fixed at the top of the screen</a:t>
            </a:r>
            <a:endParaRPr lang="en-US" dirty="0"/>
          </a:p>
        </p:txBody>
      </p:sp>
      <p:pic>
        <p:nvPicPr>
          <p:cNvPr id="10" name="Content Placeholder 9" descr="Title describes slide.">
            <a:extLst>
              <a:ext uri="{FF2B5EF4-FFF2-40B4-BE49-F238E27FC236}">
                <a16:creationId xmlns:a16="http://schemas.microsoft.com/office/drawing/2014/main" id="{94F953D2-B16A-3FC5-ED19-7E4A5B5FE3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43000"/>
            <a:ext cx="6761050" cy="18411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2DDDA-7AC4-D15B-0695-E284A65B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F3325-B507-F996-3AB7-B6DD9A28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222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197E-A28C-3BE7-120B-8512DA8C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 displays the navbar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4816-9B44-137A-8977-C752D6EC15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&lt;nav class="navbar navbar-expand-md navbar-dark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fixed-top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class="container-fluid"&gt;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&lt;!-- navbar items go here --&gt;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&lt;/nav&gt;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&lt;!-- container items go here --&gt;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that sets the top margin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70px;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0E43A-AA62-F376-0122-42E442A2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C79DB-B63B-BC0D-6A8A-5D759B29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582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A8452-D1AF-3DF3-80C8-89283686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navbar that’s fixed at the bottom of the screen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12F2FABE-2B50-FC0C-2D4F-564DCA5AC5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43000"/>
            <a:ext cx="6754953" cy="7315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665F1-F282-38C8-E04B-A453EF34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5844D-8C08-7DD8-0FC6-4201487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D6E51-155F-9935-766E-8D6D4C42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for adding the Popper library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42CCEA0A-92F1-8652-1529-89C1ABFEE1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1" y="1143000"/>
            <a:ext cx="6400800" cy="44831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462F8-732D-5C2E-9279-6F0CB6C9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62B84-A73B-06BD-ABD2-808A37C6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5D2B-0CEC-2093-C09F-D12F12AF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Client-side libraries included by the MVC template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A802B-B725-83DF-2792-F53AEDE56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twitter-bootstrap 5.1.0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jquery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3.5.1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jquery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-validation 1.17.0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jquery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-validation-unobtrusive 3.2.11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CA06B-DE37-A721-02A5-49871AA1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DFBA1-BEB9-B97C-A64A-72B855FB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6163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F7601F1B-86DE-43CB-8AB6-1196CF3379B0}" vid="{C68B02E5-9B53-489A-B72F-443AAE5A1D3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140</TotalTime>
  <Words>4466</Words>
  <Application>Microsoft Office PowerPoint</Application>
  <PresentationFormat>On-screen Show (4:3)</PresentationFormat>
  <Paragraphs>783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The Future Value app in a large browser</vt:lpstr>
      <vt:lpstr>The Future Value app in a medium browser</vt:lpstr>
      <vt:lpstr>The Future Value app in a small browser</vt:lpstr>
      <vt:lpstr>The dialog box for adding the Bootstrap library</vt:lpstr>
      <vt:lpstr>The dialog box for adding the Popper library</vt:lpstr>
      <vt:lpstr>Client-side libraries included by the MVC template</vt:lpstr>
      <vt:lpstr>How to add the Bootstrap and Popper libraries  to a web app</vt:lpstr>
      <vt:lpstr>The libman.json file for the client-side libraries</vt:lpstr>
      <vt:lpstr>A Razor layout that enables client-side libraries</vt:lpstr>
      <vt:lpstr>An extra directory that’s included  by the MVC template</vt:lpstr>
      <vt:lpstr>The URL for the Bootstrap documentation</vt:lpstr>
      <vt:lpstr>Valid size values</vt:lpstr>
      <vt:lpstr>Two columns that are automatically sized</vt:lpstr>
      <vt:lpstr>The HTML for a grid exaple</vt:lpstr>
      <vt:lpstr>Custom CSS classes that override  the Bootstrap CSS classes</vt:lpstr>
      <vt:lpstr>The Bootstrap grid on a medium screen</vt:lpstr>
      <vt:lpstr>The Bootstrap grid on a small screen</vt:lpstr>
      <vt:lpstr>The Bootstrap grid on an extra small screen</vt:lpstr>
      <vt:lpstr>Some Bootstrap CSS classes for forms</vt:lpstr>
      <vt:lpstr>A form with two text boxes and a drop-down list  in vertical layout</vt:lpstr>
      <vt:lpstr>The HTML for the form in vertical layout</vt:lpstr>
      <vt:lpstr>A form with two text boxes and floating labels</vt:lpstr>
      <vt:lpstr>A form with two text boxes in horizontal layout</vt:lpstr>
      <vt:lpstr>The HTML for the form in horizontal layout</vt:lpstr>
      <vt:lpstr>Bootstrap CSS classes for working with buttons</vt:lpstr>
      <vt:lpstr>A form with an image and two buttons</vt:lpstr>
      <vt:lpstr>The HTML for the image and buttons</vt:lpstr>
      <vt:lpstr>Bootstrap CSS classes for working with margins</vt:lpstr>
      <vt:lpstr>Some elements that use margins and padding</vt:lpstr>
      <vt:lpstr>The HTML for the elements</vt:lpstr>
      <vt:lpstr>The code for the Index view (part 1)</vt:lpstr>
      <vt:lpstr>The code for the Index view (part 2)</vt:lpstr>
      <vt:lpstr>The code for the Index view (part 3)</vt:lpstr>
      <vt:lpstr>CSS classes for working with HTML tables</vt:lpstr>
      <vt:lpstr>A table with default styling</vt:lpstr>
      <vt:lpstr>The HTML for the table</vt:lpstr>
      <vt:lpstr>A table with alternating stripes and borders</vt:lpstr>
      <vt:lpstr>Common CSS classes for text</vt:lpstr>
      <vt:lpstr>Some examples of the CSS classes for text</vt:lpstr>
      <vt:lpstr>The context classes available to most elements</vt:lpstr>
      <vt:lpstr>Some of the context classes applied to buttons</vt:lpstr>
      <vt:lpstr>The success class applied to the text  of an element</vt:lpstr>
      <vt:lpstr>The warning class applied to the background  of an element</vt:lpstr>
      <vt:lpstr>Common CSS classes for creating button groups</vt:lpstr>
      <vt:lpstr>A basic button group</vt:lpstr>
      <vt:lpstr>A toolbar with two button groups</vt:lpstr>
      <vt:lpstr>The URL for the Font Awesome website</vt:lpstr>
      <vt:lpstr>A button group that includes icons for its buttons</vt:lpstr>
      <vt:lpstr>A button with a badge</vt:lpstr>
      <vt:lpstr>A button with an icon and a badge</vt:lpstr>
      <vt:lpstr>CSS classes for creating button dropdowns</vt:lpstr>
      <vt:lpstr>A button dropdown</vt:lpstr>
      <vt:lpstr>Common CSS classes for creating list groups</vt:lpstr>
      <vt:lpstr>A basic list group</vt:lpstr>
      <vt:lpstr>Another basic list group with an active item</vt:lpstr>
      <vt:lpstr>Common CSS classes for creating alerts</vt:lpstr>
      <vt:lpstr>A dismissible alert with a link</vt:lpstr>
      <vt:lpstr>Common CSS classes for creating breadcrumbs</vt:lpstr>
      <vt:lpstr>A breadcrumb with three segments</vt:lpstr>
      <vt:lpstr>Common CSS classes for creating navs</vt:lpstr>
      <vt:lpstr>Nav links styled as tabs</vt:lpstr>
      <vt:lpstr>The same nav links styled as pills</vt:lpstr>
      <vt:lpstr>A more verbose way of coding the same nav links</vt:lpstr>
      <vt:lpstr>Common CSS classes for creating navbars</vt:lpstr>
      <vt:lpstr>A navbar expanded on a wide screen</vt:lpstr>
      <vt:lpstr>The HTML for the navbar (part 1)</vt:lpstr>
      <vt:lpstr>The HTML for the navbar (part 2)</vt:lpstr>
      <vt:lpstr>More CSS classes for positioning navbars</vt:lpstr>
      <vt:lpstr>A navbar that’s fixed at the top of the screen</vt:lpstr>
      <vt:lpstr>The HTML that displays the navbar</vt:lpstr>
      <vt:lpstr>A navbar that’s fixed at the bottom of the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Lee</dc:creator>
  <cp:lastModifiedBy>Anne Boehm</cp:lastModifiedBy>
  <cp:revision>14</cp:revision>
  <cp:lastPrinted>2016-01-14T23:03:16Z</cp:lastPrinted>
  <dcterms:created xsi:type="dcterms:W3CDTF">2022-10-25T20:58:00Z</dcterms:created>
  <dcterms:modified xsi:type="dcterms:W3CDTF">2022-10-27T17:55:04Z</dcterms:modified>
</cp:coreProperties>
</file>