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3429000"/>
            <a:ext cx="7315200" cy="83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2110E62-BB68-BF80-3B61-F66EC4BCB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D8D5300-B376-76FF-811C-6515A2EF7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3393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76" r:id="rId14"/>
    <p:sldLayoutId id="2147483675" r:id="rId15"/>
    <p:sldLayoutId id="2147483684" r:id="rId16"/>
    <p:sldLayoutId id="2147483693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32B-DFE3-9089-008B-9E460B91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D962-C344-B32E-9D72-7E66161BC0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C300-72D5-346C-B84D-35D5ECFF1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0" y="2590800"/>
            <a:ext cx="6400800" cy="914400"/>
          </a:xfrm>
        </p:spPr>
        <p:txBody>
          <a:bodyPr/>
          <a:lstStyle/>
          <a:p>
            <a:r>
              <a:rPr lang="en-US" dirty="0"/>
              <a:t>How to validate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9B73-BE09-A359-2728-1D48C2851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1166-0B8F-1682-DCF4-C5D290432F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A256-C6F1-A5B8-0408-4D2FEB4C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entity class with data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D4A91-1F76-34A2-223F-829E1E4C7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Rating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2F963-5248-6AF6-7842-69F0FD20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937CB-6714-7558-6143-440D2B6C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6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E3AC26-C255-6A7D-12C3-D82828A5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after the user submits invalid data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21A5A855-15CC-2348-9A11-1BF9DCB499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6542" y="1066800"/>
            <a:ext cx="6572058" cy="12863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6EBD2-A38E-4BF8-139B-754AB317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4A819-4271-9A98-2D06-B6D508E8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6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EB2D7A-DE32-22B2-9840-FE821A1B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validation messages 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B8417565-D6FD-62E2-A4A8-95A0766BC05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88650346"/>
              </p:ext>
            </p:extLst>
          </p:nvPr>
        </p:nvGraphicFramePr>
        <p:xfrm>
          <a:off x="1219200" y="1127760"/>
          <a:ext cx="6983730" cy="4053840"/>
        </p:xfrm>
        <a:graphic>
          <a:graphicData uri="http://schemas.openxmlformats.org/drawingml/2006/table">
            <a:tbl>
              <a:tblPr firstRow="1"/>
              <a:tblGrid>
                <a:gridCol w="2411730">
                  <a:extLst>
                    <a:ext uri="{9D8B030D-6E8A-4147-A177-3AD203B41FA5}">
                      <a16:colId xmlns:a16="http://schemas.microsoft.com/office/drawing/2014/main" val="42262219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498901035"/>
                    </a:ext>
                  </a:extLst>
                </a:gridCol>
              </a:tblGrid>
              <a:tr h="48796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24806"/>
                  </a:ext>
                </a:extLst>
              </a:tr>
              <a:tr h="48796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field [Name] is required.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81455"/>
                  </a:ext>
                </a:extLst>
              </a:tr>
              <a:tr h="86331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field [Name] must be between [minimum] and [maximum].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97421"/>
                  </a:ext>
                </a:extLst>
              </a:tr>
              <a:tr h="86331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StringLength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field [Name] must be a string with a maximum length of [length].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650241"/>
                  </a:ext>
                </a:extLst>
              </a:tr>
              <a:tr h="86331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RegularExpression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field [Name] must match the regular expression '[pattern]'.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61278"/>
                  </a:ext>
                </a:extLst>
              </a:tr>
              <a:tr h="48796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'[Name]' and '[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OtherName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]' do not match.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97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1710E-FB0D-F5B1-D040-3677B48D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A883E-E538-D070-0014-6B5E9A8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8B74A0-EF99-F836-6001-F9B87109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replace the default message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custom message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754A9F-18F7-3982-D4BB-3A3E49D36E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name"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"Name must be 30 characters or less."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Name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rating between 1 and 5."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 Rating { get; set; 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0813E-787F-FF98-D00E-C5F20AC6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C13A6-C077-3363-A993-B984D1E5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0F74-E7F7-4FE8-AC80-81BCF8E1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AD30B-BF78-36BF-FC7F-12932DCE1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username.")]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("^[a-zA-Z0-9]+$",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"Username may not contain special characters.")]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date of birth.")]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[Range(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"1/1/1900", "12/31/9999",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"Date of birth must be after 1/1/1900.")]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[Compare("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confirm your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[Display(Name = "Confirm Password")]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19F89-B0ED-8DFF-FB7A-89342A34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1CA-A5FD-1E9D-0D20-55D0728A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4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92F5E3-BA61-A5DC-17C5-580EB782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validation tag in a strongly-typed view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posts a Customer object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3DC978-559E-17A7-4B06-06CB10545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="All" class="text-danger"&gt;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asp-for="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asp-for="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class="form-control" type="text"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asp-for="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class="form-control"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type="password"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asp-for="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class="form-control"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type="password" /&gt; 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16A9F-489F-6460-3B53-61066D61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7C1BA-8558-25D1-4588-8DA41847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1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57FBF0-A9BA-AB77-19DF-0459F35A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receives a Customer object from the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963AB7-3E36-145D-80F3-9BCF854E87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customer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adds customer to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View(customer);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8E9B-1AA6-753F-1B69-D21D86BC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7D47-572D-10B9-11EA-7312E576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9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ED5BE2-8983-6F2F-C896-52E75C7F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Registration page after the user submits invalid data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2C93374-9CF3-C13D-FD82-23C72EE40E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633" y="1447800"/>
            <a:ext cx="6614733" cy="34201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76105-32E2-39B4-7838-0940C98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B4AA-5715-550C-6614-5FBD1520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8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111186-F75D-2F0D-2512-B60D171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 MVC emits for an &lt;input&gt; tag bound to the Username property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597004-4A19-45A4-CACA-DAE5D46E3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class="form-control" type="text"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-regex="User name may not contain special characters."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-regex-pattern="^[a-zA-Z0-9]&amp;#x2B;$"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-required="Please enter a user name."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id="Username" name="Username" value="" /&gt;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 MVC emits for the &lt;input&gt; tag when data validation fails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class="form-control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input-validation-error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type="text"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-regex="User name may not contain special characters."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-regex-pattern="^[a-zA-Z0-9]&amp;#x2B;$"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-required="Please enter a user name."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id="Username" name="Username" value="" /&gt;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18898-7A74-11F2-0B02-B17264CA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3F71F-5D7F-D3E3-FB32-BFD7C2E4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4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CBAA-0F23-3C74-F4A8-618DFA36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 summary of valid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3A489-E87C-D9B9-37B6-B5EB0F7B9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class="text-danger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validation-summary-valid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-summary="true"&gt;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&gt;&lt;li style="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display:none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"&gt;&lt;/li&gt;&lt;/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emitted for a summary of invalid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class="text-danger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validation-summary-errors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-summary="true"&gt;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&lt;li&gt;Please enter a user name.&lt;/li&gt;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&lt;li&gt;Please enter a date of birth.&lt;/li&gt;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1A40A-64A9-EBF6-C98B-806CC29B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74453-4862-81B0-8F52-0D435BD3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4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7209-2CDF-E119-56C0-12778752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5357-D541-ACFC-118A-035E6CB68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data validation requirements for a web form, use any of the validation techniques presented in this chapter to implement that validation.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default data validation provided by model binding.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for data validation.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six data validation attributes.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tag helpers for data validation.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IsValid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of a controller’s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ModelState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CSS to format validation messages.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0CAF8-8EDF-3F42-F7BE-4398DAA0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B73B1-D27C-53FD-5D79-77C8593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98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6401-F2E1-DDF9-BCC8-9B81364E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CSS styles in the site.css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4F930-4163-E3AE-67E8-26EC87177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.input-validation-error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#dc3545;    /* same red as text-danger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#faebd7;    /* antique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.validation-summary-valid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.validation-summary-errors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list-style: none;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0040A-BF32-BC13-4A64-A5D970C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7EBA0-B245-C9E8-4849-06DBD629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4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70E61E-87DC-5901-3A3C-2D2375B3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with formatted validation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91EF959-6A9F-F322-A26C-750F2FD525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2440" y="1103221"/>
            <a:ext cx="6639119" cy="179237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7FCC5-A908-4CE8-D923-BD3A130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721A4-66AC-3AB1-BA3D-4C2D4E38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1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24DE-F5F1-7AEA-B9C8-49AE412D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ModelStateDictionary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7AC38-67B6-38DF-BEBB-E5F78A079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ErrorCount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ModelStateDictionary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AddModelError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GetValidationState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0997A-6374-17E3-510C-225DFBED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47EC8-AB24-AB69-7BA4-B36B70BB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7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3A886A-9B3E-8BD2-A64A-50D9BE4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validation message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957EC5-AF33-8B89-C9C0-B1417C5D2D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Microsoft.AspNetCore.Mvc.ModelBinding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Add(Customer customer)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Customer.DOB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ModelState.GetValidationState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 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ModelValidationState.Valid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customer.DOB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key, "Date of birth must not be a future date.");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adds customer to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View(customer);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1D76-5DFD-3528-D025-C4171B51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B0CE2-F69A-B8BE-F479-1B74D0A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7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CB57-DBDC-FE10-0198-B289576C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tag helpers used with data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C0F5-471F-C22C-4220-ACB4EE626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ValidateSummary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ModelOnly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1FD8F-5114-14EE-2063-CA27CBBE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1D8F5-F118-2C27-5051-FB138A60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23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BC98C0-F34E-654B-D8E2-80C6FCC0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adds a model-level validation message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E4BF-CB55-C703-2BEF-50BD8FFC17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Add(Customer customer)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adds customer to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"There are errors in the form.");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View(customer);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2191A-D81A-8BF0-304C-09060F39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F236C-6843-DA7B-482C-427838B3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06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0083E9-9718-805A-8EEE-3DCAA4BB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of a view that displays both model-level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property-level messages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9F802F-6974-33C6-CB84-FDDA555D3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ModelOnly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class="text-danger"&gt;&lt;/div&gt;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&lt;div class="row mb-2"&gt;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&lt;div class="col-md-2"&gt;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&lt;label asp-for="Username" class="form-label"&gt;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&lt;div class="col-md-4"&gt;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&lt;input asp-for="Username"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&lt;div class="col-md-6"&gt;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&lt;span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class="text-danger"&gt;&lt;/span&gt;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82FA8-A9C2-377A-2946-F59716AD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132B-3BCC-0335-7580-0438D861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21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3BF13E-A97C-65D0-7E70-408A5064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the browser after validation fails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2DD8B86B-28B4-316A-405C-AB63A5DE53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2992" y="1066800"/>
            <a:ext cx="6834208" cy="13046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452FC-8954-D8A3-B74B-A440296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F1FF8-291C-5540-C7D2-AE53AE79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79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33FEDA-ECF9-D9CE-8329-2A1A2BA0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libraries that download by default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MVC template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9F89581C-893E-D7E1-8C91-F0CA52F20A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461" y="1447800"/>
            <a:ext cx="4227845" cy="2590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1D7F0-741B-C700-0468-4A607AB9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A583A-D766-5E1F-E2F1-0F750CD4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94C1-EE08-553A-0337-ADAC2F98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libraries in a Layout view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D5188-C809-15B3-ED8B-E81945879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jquery.validate.min.js"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jquery.validate.unobtrusive.min.js"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&lt;title&gt;@ViewBag.Title&lt;/title&gt;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903EE-54B9-02F8-39C9-EF432908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8B621-4F9B-2379-B352-9EB57D9A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8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CA21-D68A-5126-C60C-75DC8D0A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06561-F46E-C33C-FA9E-ECED52F9C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controller’s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ModelState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for checking the validation state of a control and setting a custom error message.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model-level and property-level validation messages.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unobtrusive client-side data validation.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client-side validation and server-side validation.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customizing server-side data validation.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implementing remote validation.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customizing client-side data validation.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7082B-3E93-408B-3C98-152F98FB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EE9B2-4067-D8DD-6805-348CEF62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6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F4F6-97FC-EE71-ABD1-23EA8F14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caveats to client-side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89167-0C12-3FF5-EBC5-C38B5E355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only works correctly with property-level validation, not model-level validation.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server-side validation doesn’t run until all client-side validation passes. This can lead to a 2-step process that may annoy some users.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all data annotations work properly on the client. In the example below, for instance, the Range annotation for the DOB field isn’t working as it should.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A1276-DFE7-7A92-70B2-411D3D10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FEDB2-630B-37AE-D74C-F35E0756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4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BC9702-D3F7-8AD0-0B93-2AA3BD16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the browser with client-side validation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ADB7FD82-698D-F730-6F3C-130894A664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1647" y="1066800"/>
            <a:ext cx="6931753" cy="9815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4162-51F3-082A-6800-BBC0362B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10007-F3BB-BA7E-E1F3-BA58C6FE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08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442E-B2B5-CE06-DA45-AC2F7D90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used to create a custom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383E-2723-B8F8-790C-FED8713C7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virtual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field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50BCA-8E45-789D-A77B-F2D1582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CF538-4A4B-5527-1B65-BCBF0428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77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1CB43B-6421-6316-5897-07FD5D6C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 data attribute that checks if a date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 the past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741285-76E9-5774-0F7C-4B10D142F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(object? value,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$"{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ctx.DisplayName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must be a valid past date.";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29BD9-161D-B7E8-0159-56B242EE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642F6-D1F2-8D73-CCF4-5380561D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7D6B81-9775-6F61-8F7F-892B301C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default validation message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615B5-FE66-6CC8-CB1E-EA21230930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756642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</a:t>
            </a:r>
          </a:p>
          <a:p>
            <a:endParaRPr lang="en-US" sz="1600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94D48A5D-DC1B-4BB7-470E-C68F62EF38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590800"/>
            <a:ext cx="6712278" cy="51210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2C32AE-AA73-B889-F55F-77FCD7E0C4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200400"/>
            <a:ext cx="7391400" cy="175664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custom validation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"Please enter a date of birth in the past."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4D37-7E30-1E35-4DFB-50D489EC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ED3E3-60E8-72E0-A3BE-55ACE952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02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4725-2805-6097-E1BF-5F8730E0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 attribute that accepts values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8C695-8BBF-6A46-E7E9-C0A316E53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YearsFromNowAttribute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YearsFromNowAttribute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years)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bool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(object? value,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is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cast value to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calculate date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now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limit;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limit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now.Year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limit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limit.AddYears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DFBFB-E605-82FA-2748-475A2FEC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6080D-14CE-14DB-CC0F-0F985058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3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247-5655-7989-F6C3-B076312C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 attribute that accepts values (part 2)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BF60-6890-806C-1311-C0507B3EE3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{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limit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now.Year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12, 31);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limit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limit.AddYears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check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limit &amp;&amp;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now)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now &amp;&amp;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limit)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ctx.DisplayName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must be a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"past" : "future") + " date within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years of now.";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CEB52-89ED-C153-8309-5F05B319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7DD6E-7150-939E-1FF1-28B705BB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91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7E47C6-0585-29F6-7718-2556101D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DOB property that requires a past date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more than 100 years ago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F7A61A-B93A-D7DB-A2BC-388470D0C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YearsFromNow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45244-811A-8449-1EB4-2DD5FE89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84829-FA87-9BE1-0108-858A9392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3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05A6CE-DC4B-F491-0727-CE282804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 attribute that checks more than one property in a class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813798-166E-C663-411C-D89E091C1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RequiredContactInfoAttribute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protected override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(object? v,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c){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(Customer)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c.ObjectInstance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cust.PhoneNumber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cust.EmailAddress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string msg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"Enter phone number or email.";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return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D57C7-06B0-ED37-68A1-483C8A50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42BE1-B029-0BF1-3ED9-B1160E9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56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E7CB-051D-16DC-BDB4-29FC8DD3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IValidatableObject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465E-682A-B6B5-1D70-C34A8230B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003F2-6F9D-8257-89C9-D9767473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FD864-5716-8089-4726-6195FE12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F85B-B2A1-916D-6263-E92485FA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108E-B219-E3CD-17B5-9427B2B6C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Rating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3E95-D895-2022-4550-7D79F8A2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B99F0-590D-4670-BA22-B25DD0B9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46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E14BA7-C6A9-F1D5-8538-3E5EEC0C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 validation class that checks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than one field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975F9C-1BE4-9452-A3CC-16EB590D80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Customer :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IValidatableObject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date of birth.")]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string?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string?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Validate(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(DOB 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return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"Date of birth can't be in the future.",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new[] {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(DOB) }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return new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a phone number or email address.",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new[] {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14959-8BD3-1AA0-33B1-5804B02E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44E2D-FE37-335C-A3EF-41034DBD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52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256F-C5C6-DE23-2D70-1010084D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IClientModelValidator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64AE7-5D52-DC45-2C83-37672BB991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AddValidation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(context)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EFF40-57B2-C67C-151A-E0283C03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4E1DD-4C39-4467-C4AE-CD30799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7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E3F7A-67D9-93E2-F1AA-6C25186D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client-side validation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A40530-5709-FAEA-BF08-79E33ECED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Microsoft.AspNetCore.Mvc.ModelBinding.Validation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PastDateAttribute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IClientModelValidator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PastDateAttribute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years = -1)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years;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(object? value,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is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 {    // no limit on past date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DateTime.Today.AddYears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ctx.DisplayName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"Value"));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79E0F-340A-1C5C-3DE5-8C009D88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CB427-F478-0D3E-FE3B-69433EFF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45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9E0FB8-8D79-62A8-20D8-9C208902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client-side validation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5A335-8570-0A0A-E24F-BE625473F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AddValidation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ClientModelValidationContext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c.Attributes.ContainsKey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c.Attributes.Add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"true");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c.Attributes.Add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pastdate-numyears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c.Attributes.Add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c.ModelMetadata.DisplayName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c.ModelMetadata.Name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"Value"));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name + " must be a valid past date" +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 ? "." : " (max "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years ago).");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536AD-6280-088D-6C63-11F23C43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77700-A3D1-9327-549D-1DB3489F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08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2763-5060-8AA9-E4E7-5D73A155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model property 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0B2E2-998B-9153-2FDC-6A6E42663C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emits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class="form-control"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"DOB must be a valid past date (max 100 years ago)."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pastdate-numyears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="100" id="DOB" name="DOB" value="" /&gt;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E673F-892E-2484-753A-E33D0173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4E023-E814-61FB-7D4A-6625FFD7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56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5504-7AE0-4B17-0C47-B595B436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pastdate.js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20E4-E07B-35A4-E6F3-C908DC9E5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jQuery.validator.addMethod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(value, element, param)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date entered by user, confirm it's a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(value === '') return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"Invalid Date") return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number of years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Number(param);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current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now = new Date();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3FFC-00A0-52FC-718D-09FFFFA4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9E021-4D81-9783-84BE-BA2C486C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39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34F9-92D5-04F2-4A62-D1571540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pastdate.js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DDB0-8512-197F-51C5-85DFD067D3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check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now) return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limit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minDate.setFullYear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now)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jQuery.validator.unobtrusive.adapters.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addSingleVal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numyears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6C1FD-B770-038C-B99B-B5AB8C11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D3FE0-54D4-8FF1-0974-127661AA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15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C315-6535-70FA-3CA3-8DA82ADE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header section of the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49BA6-EFC1-FD70-A422-AFA2C06AF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-validation/jquery.validate.min.js"&gt;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jquery.validate.unobtrusive.min.js"&gt;&lt;/script&gt;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/pastdate.js"&gt;&lt;/script&gt;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&lt;title&gt;@ViewBag.Title&lt;/title&gt;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540D7-B3FF-972D-18EA-BBE7CEF7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A645E-F00E-C31D-5EB2-F21FB69A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72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3300-F976-FC78-EBB3-BBE4B8FE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constructors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RemoteAttribute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4300-C7FF-DB1C-8926-79BE7B993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model property with a Remote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[Remote("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Email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DB.CheckEmail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(email);    // checks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$"Email address {email} is already registered.")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785BF-DFC6-0EF5-B6F7-010DD750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B57A0-EECF-1834-0106-E112BE0C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21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34D9-803F-2B3D-87FD-87F5027A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RemoteAttribute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26-A738-1691-A32F-F2866DE684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AdditionalFields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 validation that gets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additional fields 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[Remote("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AdditionalFields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"Username, Region"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Email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asp-for="Username"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name="Region"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value="West" /&gt;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(string email,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username, string region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validation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FE808-B8E1-DF6B-FA0C-402076E2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16BD0-7D4C-B369-B882-30425368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8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FDE53C-9194-650E-4BEA-FA2D12C7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strongly-typed view that posts a Movie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action method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773EF3-DCD9-25C4-F57B-8D19378E0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Movie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asp-validation-summary="All" class="text-danger"&gt;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asp-for="Name" class="form-label"&gt;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class="col-4"&gt;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asp-for="Rating" class="form-label"&gt;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Rating (1-5):&lt;/label&gt;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F723-7000-7FF9-F051-E538D8EB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76FE4-4D63-C466-2588-BC593A2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88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CBCEAD-A6DB-CCF3-AE77-E9720B11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Registration app with invalid data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6425DE87-0204-84A1-A5AB-DD4BF79E11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4702" y="1066800"/>
            <a:ext cx="6852498" cy="34384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D55E0-405A-5C3F-F344-C9407A9D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24C43-F190-B88A-67F8-7D4D1B56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89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1743-B077-8E17-C37F-6D7F7A3C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validation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0FBC-C567-CE8A-20F5-CEBEC0938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.input-validation-error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#dc3545;   /* text-danger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#faebd7;   /* antique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78BDD-F9D6-4C90-92E0-C025EBE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E7DD-4902-AF31-D9F5-9A4A9315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62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71E8-F596-2046-D4D5-B566907E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470E0-EB9E-0C13-B08A-5004E553D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System.ComponentModel.DataAnnotations.Schema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Customer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ID { get; set; }  // automatically generated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username.")]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("^[a-zA-Z0-9 ]+$",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"Username may not contain special characters.")]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Username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an email address.")]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[Remote("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[Display(Name = "Email Address")]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date of birth.")]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(13,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 must be at least 13 years old.")]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7FDD-A851-F85B-39EE-AA0E05D1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76DB8-72DD-F2FF-9B6C-045196C0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94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2987-BA3B-8227-BD9C-D43A294E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50E2-23C6-54BD-A011-C894C8BED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[Compare("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"Please limit your password to 25 characters.")]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Password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confirm your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[Display(Name = "Confirm Password")]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NotMapped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196F3-8137-49F4-AF64-A41EFDB4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B184C-AE59-AECD-846D-4EF5B08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76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2CBB-C449-49F8-8884-BE18216A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0C4C-D5EE-C031-99B0-0A5319717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base(options) {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&lt;Customer&gt; Customers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ECDD-48D6-6CEC-1C3D-698C0708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4A868-9562-7E5B-5838-C974CDE6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9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73F-CD16-D44F-F54A-6600863E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MinimumAgeAttribute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FA6E7-A1C1-C540-C2E7-B54656D9D9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9729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Microsoft.AspNetCore.Mvc.ModelBinding.Validation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IClientModelValidator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years)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overrides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(object? value,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dateToCheck.AddYears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ValidationResult.Success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ctx.DisplayName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"Date"));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09CB8-1012-DAA8-4729-85658089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A5B13-EF09-530F-5C8D-7F020819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78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CBC7-6DDF-F9C7-F02D-108BA6BA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MinimumAgeAttribute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4C39-B314-45B5-5979-D91FE8988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9729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implements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AddValidation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IClientModelValidator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interface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AddValidation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ClientModelValidationContext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ctx.Attributes.ContainsKey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ctx.Attributes.Add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"true");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ctx.Attributes.Add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-years",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ctx.Attributes.Add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ctx.ModelMetadata.DisplayName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ctx.ModelMetadata.Name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"Date"));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GetMsg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$"{name} must be at least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years ago.";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2A122-BF2E-C03B-3767-0D7F52B4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8172C-C38C-0117-6A57-4D7937BE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7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B01B-2C3B-7DD2-72FD-EB285060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minumim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-age JavaScript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74CA-C07F-42DF-43EC-660BEC898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jQuery.validator.addMethod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function(value, element, param)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(value === '') return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Date(value);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"Invalid Date") return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Number(param);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dateToCheck.setFullYear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minYears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today = new Date();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dateToCheck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today);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jQuery.validator.unobtrusive.adapters.addSingleVal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"years");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3992F-A884-EACD-DE1A-BBDEFC03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77A4-F7D3-EEEA-F8D1-00B9653A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71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18AC-3D68-3FB5-9E41-033CC21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Validation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78C6-C02F-E551-73A4-35CE36E58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Check.EmailExists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(context,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6C88B-76A2-60CE-A2BF-1C76004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62437-C5EE-C565-E73A-E9F4C3F5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55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E2F1-B7A8-164B-BE0F-31C1EA09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 controller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6EFD-694D-DBAB-C81D-A8A1EE55A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 View();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msg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Check.EmailExists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(context,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customer.EmailAddress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Customer.EmailAddress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msg);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D4F41-9701-0ED2-0D3C-578C5E8E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C873A-B7A6-0EA2-D418-198E243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EF64-75AE-69A7-6EF9-3F6E2CF8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strongly-typed view that posts a Movie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action method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70E2E1-7B11-A31D-8F7B-7F2CAFDBC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asp-for="Rating"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type="text"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Submit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29D4-0942-C79D-2476-A77F488A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D84A4-AD96-0306-2B27-1D342965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635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330D-15FF-EFE3-AD3B-25E007A3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 controller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CD39-1842-DCC8-42CF-6E0704DD2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("Welcome");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return View(customer);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58B7C-2BD2-FB50-A1E7-CA953FEC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E8A9-F332-1758-9649-C23887C9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36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C54A-CCE6-DE06-C787-4F80492D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static Check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084C5-45FD-3D8D-ADF0-E4C346F6E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EmailExists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email)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(email))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customer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ctx.Customers.FirstOrDefault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c.EmailAddress.ToLower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(customer != null)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msg = $"Email address {email} already in use.";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CF91B-3216-35F7-6F72-BF7D1A25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85406-7633-0ABE-8F85-93D4CBF7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87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7C67-10E1-A647-CA71-9EA5AFCF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55726-A856-B452-A606-3ED071FAB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initial-scale=1.0"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&lt;title&gt;@ViewData["Title"]&lt;/title&gt;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text-white text-center"&gt;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 class="m-3 p-3"&gt;Registration&lt;/h1&gt;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@RenderBody()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@RenderSection("scripts", required: false)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92DA-A26E-66B0-FFA8-C122E594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2313B-FC16-E2D1-1E8B-F99A1139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05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FBFB-6C81-7014-287B-61F3D858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Register/Index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C41A7-D49F-DE19-AF65-A5808A800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Customer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"Registration";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/jquery.validate.min.js"&gt;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jquery.validate.unobtrusive.min.js"&gt;&lt;/script&gt;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/minimum-age.js"&gt;&lt;/script&gt;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asp-action="Index" method="post"&gt;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 mb-2"&gt;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asp-for="Username" class="form-label"&gt;&lt;/label&gt;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asp-for="Username" class="form-control"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53B3-6F8D-AABF-7DAB-35498CE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99482-8908-61AA-C7FB-8F4661B4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7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56B4-E65D-F218-52A2-A6D88AAF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Register/Index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4253-DD74-6700-A0B3-78D9C9F18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asp-validation-for="Username" class="text-danger"&gt;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Email address field not shown --&gt;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 mb-2"&gt;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asp-for="DOB" class="form-label"&gt;&lt;/label&gt;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asp-for="DOB" class="form-control" type="text"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asp-validation-for="DOB" class="text-danger"&gt;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 mb-2"&gt;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asp-for="Password" class="form-label"&gt;&lt;/label&gt;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1B847-0F06-D66B-9D1B-00BBA3AA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C664D-93D2-F737-C73B-63224B19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632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F834-1B39-98B4-46BD-050CCAFD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Register/Index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D9BC-427A-6C2B-2D3B-746908D5F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asp-for="Password" class="form-control"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type="password"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asp-validation-for="Password" class="text-danger"&gt;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field not shown --&gt;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class="offset-md-2 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Register&lt;/button&gt;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 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92995-CAE7-B755-2B70-455F9A3B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6109-65B2-2819-0AAA-6FE0C252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2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6949F-5B7E-79FC-87CC-77A0E3DB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receives a Movie object from the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0AFF27-9F4B-34AD-1EF1-68E44260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movie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adds movie to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3DB0-3654-9A67-D838-DB4316C6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7D77-B3C5-338E-4093-B4A232F3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9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085B18-15D0-DFF3-3A5A-B0AE6F1F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the browser when the rating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can’t be cast to an int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330AF67A-34C9-F489-5C72-EBEC17D846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9950" y="1478190"/>
            <a:ext cx="6761050" cy="10364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7684-49E7-9EE2-B5A8-C961ED45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9CAFB-E96B-C61C-1CB1-9FCA2BA9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01B1-694D-23C8-5F68-59572C6C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data attributes for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951E-A7D0-C32A-440A-F78966377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Display(Name = "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06BF7-A615-2FEB-95AD-FD95143E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D174-70DA-4D6A-3B90-E770C4E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677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779B0F86-A494-43C7-911F-B3AF9810457B}" vid="{E43DD193-4D65-46E1-A114-44A1625CBB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58</TotalTime>
  <Words>6432</Words>
  <Application>Microsoft Office PowerPoint</Application>
  <PresentationFormat>On-screen Show (4:3)</PresentationFormat>
  <Paragraphs>1004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The Movie class</vt:lpstr>
      <vt:lpstr>A strongly-typed view that posts a Movie object  to an action method (part 1)</vt:lpstr>
      <vt:lpstr>A strongly-typed view that posts a Movie object  to an action method (part 2)</vt:lpstr>
      <vt:lpstr>An action method that receives a Movie object from the view</vt:lpstr>
      <vt:lpstr>How it looks in the browser when the rating  can’t be cast to an int</vt:lpstr>
      <vt:lpstr>Common data attributes for validation</vt:lpstr>
      <vt:lpstr>The Movie entity class with data attributes</vt:lpstr>
      <vt:lpstr>The view after the user submits invalid data</vt:lpstr>
      <vt:lpstr>The default validation messages </vt:lpstr>
      <vt:lpstr>How to replace the default message  with a custom message</vt:lpstr>
      <vt:lpstr>The Customer class</vt:lpstr>
      <vt:lpstr>A validation tag in a strongly-typed view  that posts a Customer object</vt:lpstr>
      <vt:lpstr>An action method that receives a Customer object from the view</vt:lpstr>
      <vt:lpstr>The Registration page after the user submits invalid data</vt:lpstr>
      <vt:lpstr>The HTML that MVC emits for an &lt;input&gt; tag bound to the Username property</vt:lpstr>
      <vt:lpstr>The HTML emited for a summary of valid data</vt:lpstr>
      <vt:lpstr>Some CSS styles in the site.css file</vt:lpstr>
      <vt:lpstr>The view with formatted validation</vt:lpstr>
      <vt:lpstr>Properties of the ModelStateDictionary class</vt:lpstr>
      <vt:lpstr>Code that adds a validation message  to the ModelState property</vt:lpstr>
      <vt:lpstr>Two tag helpers used with data validation</vt:lpstr>
      <vt:lpstr>An action method that adds a model-level validation message</vt:lpstr>
      <vt:lpstr>Part of a view that displays both model-level  and property-level messages</vt:lpstr>
      <vt:lpstr>The form in the browser after validation fails</vt:lpstr>
      <vt:lpstr>The jQuery libraries that download by default  with the MVC template</vt:lpstr>
      <vt:lpstr>The jQuery libraries in a Layout view </vt:lpstr>
      <vt:lpstr>Some caveats to client-side validation</vt:lpstr>
      <vt:lpstr>The form in the browser with client-side validation</vt:lpstr>
      <vt:lpstr>Classes used to create a custom attribute</vt:lpstr>
      <vt:lpstr>A custom data attribute that checks if a date  is in the past</vt:lpstr>
      <vt:lpstr>Code that uses the PastDate attribute  with the default validation message </vt:lpstr>
      <vt:lpstr>A custom attribute that accepts values (part 1) </vt:lpstr>
      <vt:lpstr>A custom attribute that accepts values (part 2) </vt:lpstr>
      <vt:lpstr>A DOB property that requires a past date  no more than 100 years ago</vt:lpstr>
      <vt:lpstr>A custom attribute that checks more than one property in a class</vt:lpstr>
      <vt:lpstr>The method of the IValidatableObject interface</vt:lpstr>
      <vt:lpstr>A custom validation class that checks  more than one field</vt:lpstr>
      <vt:lpstr>A method of the IClientModelValidator interface</vt:lpstr>
      <vt:lpstr>The updated PastDate attribute  with client-side validation (part 1)</vt:lpstr>
      <vt:lpstr>The updated PastDate attribute  with client-side validation (part 2)</vt:lpstr>
      <vt:lpstr>A model property with the PastDate attribute</vt:lpstr>
      <vt:lpstr>The pastdate.js file (part 1)</vt:lpstr>
      <vt:lpstr>The pastdate.js file (part 2)</vt:lpstr>
      <vt:lpstr>The header section of the layout</vt:lpstr>
      <vt:lpstr>Two constructors of the RemoteAttribute class</vt:lpstr>
      <vt:lpstr>One property of the RemoteAttribute class</vt:lpstr>
      <vt:lpstr>The Registration app with invalid data</vt:lpstr>
      <vt:lpstr>The CSS for the validation class</vt:lpstr>
      <vt:lpstr>The Customer class (part 1)</vt:lpstr>
      <vt:lpstr>The Customer class (part 2)</vt:lpstr>
      <vt:lpstr>The RegistrationContext class</vt:lpstr>
      <vt:lpstr>The MinimumAgeAttribute class (part 1)</vt:lpstr>
      <vt:lpstr>The MinimumAgeAttribute class (part 2)</vt:lpstr>
      <vt:lpstr>The minumim-age JavaScript file</vt:lpstr>
      <vt:lpstr>The Validation controller</vt:lpstr>
      <vt:lpstr>The Register controller (part 1)</vt:lpstr>
      <vt:lpstr>The Register controller (part 2)</vt:lpstr>
      <vt:lpstr>The static Check class</vt:lpstr>
      <vt:lpstr>The layout</vt:lpstr>
      <vt:lpstr>The Register/Index view (part 1)</vt:lpstr>
      <vt:lpstr>The Register/Index view (part 2)</vt:lpstr>
      <vt:lpstr>The Register/Index view (part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ASP.NET Core MVC (2nd Ed.)</dc:title>
  <dc:creator>Bethany Lee</dc:creator>
  <cp:lastModifiedBy>Anne Boehm</cp:lastModifiedBy>
  <cp:revision>5</cp:revision>
  <cp:lastPrinted>2016-01-14T23:03:16Z</cp:lastPrinted>
  <dcterms:created xsi:type="dcterms:W3CDTF">2022-10-27T20:11:08Z</dcterms:created>
  <dcterms:modified xsi:type="dcterms:W3CDTF">2022-10-27T21:49:02Z</dcterms:modified>
</cp:coreProperties>
</file>