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 autoAdjust="0"/>
    <p:restoredTop sz="96366" autoAdjust="0"/>
  </p:normalViewPr>
  <p:slideViewPr>
    <p:cSldViewPr>
      <p:cViewPr varScale="1">
        <p:scale>
          <a:sx n="110" d="100"/>
          <a:sy n="110" d="100"/>
        </p:scale>
        <p:origin x="9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10/28/2022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3429000"/>
            <a:ext cx="7315200" cy="838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2110E62-BB68-BF80-3B61-F66EC4BCB9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199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D8D5300-B376-76FF-811C-6515A2EF71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3393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35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76" r:id="rId14"/>
    <p:sldLayoutId id="2147483675" r:id="rId15"/>
    <p:sldLayoutId id="2147483684" r:id="rId16"/>
    <p:sldLayoutId id="2147483693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232B-DFE3-9089-008B-9E460B91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Murach’s</a:t>
            </a:r>
            <a:r>
              <a:rPr lang="en-US" dirty="0"/>
              <a:t> ASP.NET Core MVC (2</a:t>
            </a:r>
            <a:r>
              <a:rPr lang="en-US" baseline="30000" dirty="0"/>
              <a:t>nd</a:t>
            </a:r>
            <a:r>
              <a:rPr lang="en-US" dirty="0"/>
              <a:t> Ed.)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D962-C344-B32E-9D72-7E66161BC0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AC300-72D5-346C-B84D-35D5ECFF1D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14600" y="2590800"/>
            <a:ext cx="4114800" cy="914400"/>
          </a:xfrm>
        </p:spPr>
        <p:txBody>
          <a:bodyPr/>
          <a:lstStyle/>
          <a:p>
            <a:r>
              <a:rPr lang="en-US" dirty="0"/>
              <a:t>How to use EF Core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59B73-BE09-A359-2728-1D48C28517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1166-0B8F-1682-DCF4-C5D290432F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4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CF10-6837-E316-B300-F3EC2D0C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Fluent API methods for configuration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C0E5D-BBCE-4F8D-9AC1-5341A118B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Entity&lt;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HasMaxLength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24153-D436-6127-88B0-B6741F9E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62DE3-3840-4366-47E3-25C6E488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14B4-5436-B186-D03E-36561158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chain Fluent API method calls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2753-85D3-F58F-6828-A26B8497D5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.Property(b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HasMaxLength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65C8D-C050-AF13-B925-5B791CA5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CB957-9C66-BA1E-F929-635AE65F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CD73AE-620E-B86F-01F0-7A84B489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configures the Book entity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ACC836-D155-CA3B-B180-882B362510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b.ISBN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&lt;Book&gt;().Property(b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HasMaxLength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Book { ISBN = "1548547298",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Title = "The Hobbit"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Book { ISBN = "0312283709",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Title = "Running With Scissors"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DF252-A063-33C4-2C00-18CD511C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1B20F-4996-28BB-E15C-75115227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3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2ABA-2CA1-9F6C-99DE-F167612D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separate configuration class for the Book entity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D70DA-B5A2-E3ED-0621-A0EEF5D2FE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Microsoft.EntityFrameworkCore.Metadata.Builders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BookConfig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IEntityTypeConfiguration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EntityTypeBuilder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entity)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b.ISBN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entity.Property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HasMaxLength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new Book { ISBN = "1548547298",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Title = "The Hobbit"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new Book { ISBN = "0312283709",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Title = "Running With Scissors"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4431A-407C-8764-F6F6-C18D9BCE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8E634-FA6E-47E5-4BFB-2D1C09C4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6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6207A7-2EFA-0F63-DE78-2DA0F964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applies the configuration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B37576-DA62-D825-DD16-E136BE5FA1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BookConfig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93B73-2CE5-39AA-5527-7591B705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18F28-89AD-7A95-FA40-0F2246BC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8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8C84-51C0-6193-2B06-38E37966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open the NuGet PMC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C1526-B605-7FF1-5E38-CBA0D7CBB2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NuGet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Package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Manager Console.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A2740-D505-20F2-1DB5-8AC63812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BE5C6-D1D5-FFE0-1B1E-24877032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8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7EB6-A31D-7060-D107-EAF8DF31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PowerShell EF commands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9C3F-8599-B53C-2342-E9F6663F5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Add-Migration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Remove-Migration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Update-Database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Drop-Database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Script-Migration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Scaffold-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33719-BD5C-3C76-2082-61248418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8AE3E-B7D8-9059-77D0-C74A3517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60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585C-FCB7-E0C5-D9AC-7974885E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for the Add-Migration command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CD394-FFF7-80F8-18B1-30BED82333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OutputDir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 for the Update-Database command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-Name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for the Script-Migration command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-From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-To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-Output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-Idempotent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9ACE2-214A-D939-9C1A-11F9085E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6D971-47DE-1D5F-5CCD-47F2E737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00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3BD9-52C9-460E-32E5-D3E95E36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update a database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B8CE6-8A9C-2B65-0C91-590418F1DE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migration file named Initial based on the context and entity classes presented earlier in this chapter by entering this command: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Add-Migration Initial</a:t>
            </a:r>
          </a:p>
          <a:p>
            <a:pPr marR="347345" lvl="0">
              <a:spcBef>
                <a:spcPts val="0"/>
              </a:spcBef>
              <a:spcAft>
                <a:spcPts val="300"/>
              </a:spcAft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	Create a database based on the migration file by entering this 	command: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Update-Database</a:t>
            </a:r>
          </a:p>
          <a:p>
            <a:pPr marR="347345" lvl="0">
              <a:spcBef>
                <a:spcPts val="0"/>
              </a:spcBef>
              <a:spcAft>
                <a:spcPts val="300"/>
              </a:spcAft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	Add a property named Discount of the double type to the Book 	class.</a:t>
            </a:r>
          </a:p>
          <a:p>
            <a:pPr marR="347345" lvl="0">
              <a:spcBef>
                <a:spcPts val="0"/>
              </a:spcBef>
              <a:spcAft>
                <a:spcPts val="300"/>
              </a:spcAft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	Create a migration file named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AddDiscount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entering this 	command: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Add-Migration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AddDiscount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47345" lvl="0">
              <a:spcBef>
                <a:spcPts val="0"/>
              </a:spcBef>
              <a:spcAft>
                <a:spcPts val="300"/>
              </a:spcAft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	Review the migration file and note that the Discount property 	doesn’t accept nulls.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9F3AA-867A-DD0F-FCE9-42BD8DF6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192FB-A199-4FFA-2959-F309ADE5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23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6710-8684-E99F-2A18-318C39CF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and update a database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23729-D202-1F32-40C1-B295DB62C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347345" lvl="0">
              <a:spcBef>
                <a:spcPts val="0"/>
              </a:spcBef>
              <a:spcAft>
                <a:spcPts val="300"/>
              </a:spcAft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	Change the Discount property in the Book class to the data type 	of double?.</a:t>
            </a:r>
          </a:p>
          <a:p>
            <a:pPr marR="347345" lvl="0">
              <a:spcBef>
                <a:spcPts val="0"/>
              </a:spcBef>
              <a:spcAft>
                <a:spcPts val="300"/>
              </a:spcAft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	Generate another migration file by entering this command: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Add-Migration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MakeDiscountNullable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47345" lvl="0">
              <a:spcBef>
                <a:spcPts val="0"/>
              </a:spcBef>
              <a:spcAft>
                <a:spcPts val="300"/>
              </a:spcAft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	Apply the migration files to the database by entering this 	command: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Update-Database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829AE-C0A4-41FB-9474-6637600E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D5E1-A300-A991-9E68-8A2E2774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5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01D8-B323-F8A8-EC7C-C89AB6C4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36D5A-6860-B667-FF69-4E839217A1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the DB context and entity classes that define the data for an app and create a database and tables that map to those classes.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an existing database, generate the DB context and entity classes that map to that database and its tables.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Code First development and Database First development.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a database (DB) context class and entity 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techniques you can use to configure a database with Code First development.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EF Core commands to work with a database.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60329-40D3-2F61-93B9-D9EB7743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5B450-DB9F-BE0A-EB4B-E5969A21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82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754300-2874-6B6F-839B-2BF56782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Migrations folder after these steps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B625701D-5320-89ED-5210-8739C28703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547" y="1112426"/>
            <a:ext cx="5060053" cy="12919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DE4D7-15C9-7DA8-F12E-FDFCB80C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37F57-E27E-4853-06E2-AFD12C43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9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E39E-EC5A-D356-6368-519526BF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revert one or more migrations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1157E-7085-C6AF-2E0A-EC76DDE6F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revert changes to the database by running the Down() method in every migration file that comes after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AddDiscount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file, enter this command: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Update-Database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AddDiscount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47345" lvl="0">
              <a:spcBef>
                <a:spcPts val="0"/>
              </a:spcBef>
              <a:spcAft>
                <a:spcPts val="300"/>
              </a:spcAft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	To remove the unapplied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MakeDiscountNullable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migration file 	that was reverted in step 1 from the Migrations folder, enter this 	command: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Remove-Migration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8001B-2332-60C9-FD4C-66DF498F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55FD8-0EB3-DCB4-BA91-89E4A0A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4337-9B1B-B929-5B7F-A792E7DF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revert all the migrations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AF608-7F87-F8E1-64BC-E06719C4A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revert all changes that have been applied to the database by running the Down() method in all the migration files, enter this command: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Update-Database 0</a:t>
            </a:r>
          </a:p>
          <a:p>
            <a:pPr marR="347345" lvl="0">
              <a:spcBef>
                <a:spcPts val="0"/>
              </a:spcBef>
              <a:spcAft>
                <a:spcPts val="300"/>
              </a:spcAft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	To remove all migration files from the Migrations folder, enter 	the Remove-Migration command repeatedly. Or, manually 	delete all the migration files from the Migrations folder, 	including the snapshot file.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95684-48D7-7490-95AC-EA235DF0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3F4A4-09DA-FD98-72AF-B5E2ED70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3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6A10-0F7D-46E0-2C41-20F85E41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types of relationships between entities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2D2D6-B27A-D266-0FEE-D30E1CA5E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to many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to one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 to many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6238B-603B-39B6-3575-60825BF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26BAD-822F-1F63-9E67-148028C7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05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232878-54A7-673E-A135-6F19264A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entities that have a one-to-many relationship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337A3C0A-58C7-623D-1A30-55F63BBB84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810804" cy="1752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CE05-302D-EA48-2FBE-4892FD9E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1FDD9-CAFD-5F38-8EC4-EEC172E2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0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A261-8210-9A60-0A92-1E27F002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attributes for configuring relationships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1F30D-5301-8E85-71DD-531BFC666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ForeignKey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InverseProperty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0949D-BDE8-3FD3-05C3-58712439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214C-A0FD-296F-C751-D5101E14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50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127B29-71D2-325C-E83F-E1F650C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Fluent API methods for configuring relationships in EF Core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910E87-C592-E8EA-8321-4169E86D1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OnDelete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Has/With configuration pattern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Fluent API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represents the side of the relationship where the configuration starts.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represents the side of the relationship where the configuration ends.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4FEDF-3778-E82A-7E6A-2151D44D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C2342-B135-6678-379B-F161EE0D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4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DB5714-BABF-04FE-984D-2319D610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one-to-many relationship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convention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42AE8-6E53-169E-C1F8-2F5C0D405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Genre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null!;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Genre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58549-03EB-1ADC-4AD5-93886C32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BEECC-FC03-FB4D-D2A1-1DC062A5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92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EC1AAE-FB91-64CB-5A2E-EBEA270A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fully define the one-to-many relationship by convention (recommended)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7C2239-3101-32E1-C4B9-0042D0D3F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foreign key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navigation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Genre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Genre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initialize navigation property collection in constructor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Genre() =&gt;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 = new HashSet&lt;Book&gt;()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navigation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0FF14-820D-2C8D-3AFF-EBBEB086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86BCB-6B22-B61C-AD65-929175A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34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51C2AB-E9B0-10CD-BC21-AF77FC57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one-to-many relationship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attributes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BD1A96-3FF5-B24E-0202-B3A10A808C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       // FK property in Book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InverseProperty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("Books")]       // nav property in Genre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Genre Category { get; set; } = null!;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Genre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InverseProperty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("Category")]    // nav property in Book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450F3-B3FC-89D4-7D02-0F8087CC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F6328-AB55-6D09-8DD6-A3391E36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37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DD20-B4F2-6D5B-4722-BC126780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C1722-7510-6247-EB5C-8E7A1D6124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examples of entities in a one-to-many relationship, a one-to-one relationship, and a many-to-many relationship.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foreign key properties and navigation key properties to configure a one-to-many relationship with EF Core.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configure a many-to-many relationship.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Fluent API to control delete behavior.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partial classes to modify entity classes that are generated from database tables.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LINQ to retrieve data from one or more related database tables.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EF Core to add, modify, and delete rows in a database table.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can provide for concurrency when using EF Core.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9FEE1-EE49-378F-E9C8-26834D70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7C176-1806-AC59-934F-BF92C9AE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17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F24D70-EC36-8B8D-991A-D9F821FD0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one-to-many relationship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Fluent API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57BC3A-7581-5850-06A6-F7F729139C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// nav property in Book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g.Books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// nav property in Genre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9DC74-4BF5-1740-AC96-BC4CCD15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08998-816A-17B2-F02D-1C9E216B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63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7DE184-C178-1B47-DBDD-0DA50D9D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one-to-one relationship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convention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2430D1-4CAB-41F3-4D71-6428A67EC6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Author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   // primary key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Bio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// navigation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// primary key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   // foreign key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Author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// navigation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05216-68E7-443A-7E24-0B913D9C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439A3-EE36-50E4-A919-E9B099FE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039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70A729-2D12-36AC-517C-2C7B7F72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one-to-one relationship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attributes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014314-68BC-82BA-B728-AEF40D1A7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Author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same as above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[Key]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    // PK and FK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                  // FK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Author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// navigation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07594-8A3F-C573-1284-FBFAF242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5CE25-EE63-DF87-AFA4-448F4E67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890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05D18B-E65A-F398-93FF-C424AAF0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one-to-one relationship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Fluent API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2FA202-9CA1-EAEE-7ACA-ABCEEFC87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a.Bio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// nav property in Author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(ab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ab.Author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// nav property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ab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ab.AuthorId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// FK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BF0DE-168B-A146-B9F2-4DB4C3F8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A3ECA-8580-4743-4160-82B546E8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090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C99A02-223B-53FD-22E8-39F4A847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one-to-one relationship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a single table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8F608E-7F8B-DD24-42A1-41FE2F1650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a.Bio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ab.Author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&gt;(ab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ab.AuthorId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("Authors");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("Authors");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BEC2B-27DB-5148-F3F2-B3848DDC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02317-117A-B682-75AA-718C0A3D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27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905E13-0AF8-E2EE-B67A-955CC4B3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many-to-many relationship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convention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3EA491-69C3-A2D9-F50B-6FCD307B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Book() =&gt; Authors = new HashSet&lt;Author&gt;();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Title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Authors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// skip nav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Author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Author() =&gt; Books = new HashSet&lt;Book&gt;();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 Books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// skip nav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11E3C-9002-DBE7-049F-77264E55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BB180-0ABA-4940-648F-93DA8F6F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59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88BB9A-CC02-3C6A-224A-4D26A0EF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linking table that EF Core creates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database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DDB8EC11-59E2-DDB6-8926-678B608E01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78190"/>
            <a:ext cx="5402832" cy="14174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30477-7C81-A8A2-D2A2-1C2ED7E0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EACA3-FB52-1696-C61B-D5ABE2C6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21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6F6B65-AF8E-0D14-5E2D-A18576CC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many-to-many relationship with attributes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CBC988-7CB9-9363-1B68-FDB2F877A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same as above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    // foreign key column in linking table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Authors { get; set; }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Author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same as above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  // foreign key column in linking table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EFB0E-4A7F-956A-06F3-ADBC532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8FDCF-7B3F-FDD3-8739-5FE4B278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41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475B6C-FD35-2A6D-774F-E45834A7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many-to-many relationship with the Fluent API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C60000-A047-00CF-A0C5-737C3BBFEB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b.Authors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a.Books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&lt;Dictionary&lt;string, object&gt;&gt;(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               // name linking table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ba.HasOne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&lt;Author&gt;()     // set Author FK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ba.HasOne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       // set Book FK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7195D-FADA-42A9-95A4-FFCA1A96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582C0-8BA4-24DC-6CF5-DE10226D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29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7BC18C-DFB9-9951-F6EB-CB5D1A84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seed data in the linking table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many-to-many relationship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93E339-C461-5A63-E7B9-C10F20BDF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relationship is configured by convention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with attributes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b.Authors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a.Books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ba.HasData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AuthorsAuthorId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18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AuthorsAuthorId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29,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AuthorsAuthorId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25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994CC-9A72-6E67-E230-B299BD24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76399-EF0F-71A6-E2EF-EA8AA4C2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9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C3AB-20B6-00A1-2F04-B1D84DE4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1AEE-BDAA-A2DD-E77F-548DF1A0B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data access class can encapsulate the code for working with a database.</a:t>
            </a:r>
          </a:p>
          <a:p>
            <a:pPr marL="457200" marR="1143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3"/>
              <a:tabLst>
                <a:tab pos="342900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repository pattern.</a:t>
            </a:r>
          </a:p>
          <a:p>
            <a:pPr marL="457200" indent="-457200">
              <a:buFont typeface="+mj-lt"/>
              <a:buAutoNum type="arabicPeriod" startAt="13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D18BA-C011-C280-8BB7-2BD3E997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0375F-FDD6-534C-C7D2-CEADBD34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5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B1707D-0ACE-0161-6F9E-1F8189DC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seed data in the linking table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many-to-many relationship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F9FB68-10D0-AE20-EBEC-BAB52D770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all the configuration is done with the Fluent API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b.Authors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a.Books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UsingEntity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&lt;Dictionary&lt;string, object&gt;&gt;("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ba.HasOne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&lt;Author&gt;()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ba.HasOne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ba.HasData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18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29,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25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0844A-23CE-E5A1-53F2-50AA8A77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0D1B8-3AD3-DB27-C3A8-26D9A159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52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08EC-2F53-DF7E-612D-F772066C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DeleteBehavior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1A76-FD86-7DAF-9E6F-3939AB3ED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SetNull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an entity to throw an error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attempting to delete a dependent row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g.Books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OnDelete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DeleteBehavior.Restrict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28C9E-4F77-5886-33C0-2C30D017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277F4-E876-E81B-1A03-550268ED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6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E969-017D-D5E3-95C5-CD627CE6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Author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85A2E-E8EA-612D-ABE7-B32EB2870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Author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Author() =&gt; Books = new HashSet&lt;Book&gt;();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first name.")]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FirstName { get; set; } =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last name.")]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[Remote("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CheckAuthor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"Validation", "Admin",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AdditionalFields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"FirstName, Operation")]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read-only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$"{FirstName} {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skip nav property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92BE8-375B-43D3-4921-10977ACC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8AFCE-05F2-B9FF-AE11-187BF8CB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83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1771-74F4-B0A2-3543-41F4AA38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FA2C5-D71A-6A68-6540-767FB4225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Microsoft.AspNetCore.Mvc.ModelBinding.Validation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Book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Book() =&gt; Authors = new HashSet&lt;Author&gt;();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title.")]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Title { get; set; }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[Range(0.0, 1000000.0,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"Price must be 1 or more.")]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double Price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select a genre.")]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ValidateNever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Genre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Authors { get; set; }   // skip nav property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CE705-2598-B6F2-EFF5-2DFFD57F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CFFB-2659-E4A5-FF72-F0360B51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4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C122-6343-16F5-A3D8-1FF62EAC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Genre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E147-4B1F-77CA-C530-96A3A2A03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Genre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Genre() =&gt; Books = new HashSet&lt;Book&gt;();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genre id.")]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[Remote("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CheckGenre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"Validation", "Admin")]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genre name.")]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nav property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9B9E3-47C0-9B68-2184-6B5BC98D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C107-1448-720F-C776-DAD3DDA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47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8684-376B-4A93-326A-B4C07E6D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0CDAF-EA76-11B0-B292-59DD1A2BB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: base(options)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 Genres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Authors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protected override void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ConfigureGenres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ConfigureBooks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ConfigureAuthors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ConfigureBookAuthors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AA3E8-8716-1433-BC9A-1EA9C81B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D92A4-81DA-0DB7-28E9-383DCF88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73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837C-390D-B9E8-DDDC-88888CDC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ConfigureAuthors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7711C-E67A-3FB4-5EA7-4B11A3F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Microsoft.EntityFrameworkCore.Metadata.Builders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internal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ConfigureAuthors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IEntityTypeConfiguration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Configure(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EntityTypeBuilder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entity)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seed initial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Author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FirstName = "Michelle",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"Alexander"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Author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 FirstName = "Stephen E.",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"Ambrose"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Author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26, FirstName = "Seth",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"Grahame-Smith"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A725C-755E-2F59-17EB-DC71A292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8FB90-49C8-3FB6-08AC-7E33F485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79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9D6C-6A17-6F05-6512-0B91689D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ConfigureBooks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7D0B2-43D2-51E7-DC94-6ABA260F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Microsoft.EntityFrameworkCore.Metadata.Builders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1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internal class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ConfigureBooks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IEntityTypeConfiguration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Configure(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EntityTypeBuilder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entity)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remove cascading delete with Genre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entity.HasOne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=&gt;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g.Books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OnDelete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DeleteBehavior.Restrict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seed initial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entity.HasData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Book {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Title = "1776",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"history",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Price = 18.00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Book {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 Title = "1984",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scifi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Price = 5.50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Book {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29,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Title = "Harry Potter and the Sorcerer's Stone",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1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"novel", Price = 9.75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1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D9708-EB4F-AB51-033D-1BFD9A6D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18C4F-E194-BF51-0115-D3C8CF16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69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A96E-9DC8-DB84-E25D-6E92206D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ConfigureGenres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C183A-F9E3-826D-08DC-C32A9B218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Microsoft.EntityFrameworkCore.Metadata.Builders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internal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ConfigureGenres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IEntityTypeConfiguration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Configure(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EntityTypeBuilder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 entity)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seed initial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"novel", Name = "Novel"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"memoir", Name = "Memoir"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"mystery", Name = "Mystery"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scifi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Name = "Science Fiction"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{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"history", Name = "History"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71902-48F5-D4D2-7CE4-8B76644A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4C481-76A0-9038-037C-447E3B89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012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EF6F-F57F-29C9-B24D-0130E94D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ConfigureBookAuthors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DF1FE-5A90-8760-F494-F3212A43A5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Microsoft.EntityFrameworkCore.Metadata.Builders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internal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ConfigureBookAuthors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IEntityTypeConfiguration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Configure(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EntityTypeBuilder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entity)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entity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b.Authors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// many to many relationship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a.Books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UsingEntity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ba.HasData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   // seed initial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new {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AuthorsAuthorId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18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new {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AuthorsAuthorId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new {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28,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AuthorsAuthorId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new {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28,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AuthorsAuthorId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26 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new {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BooksBookId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29,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AuthorsAuthorId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25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F8D19-6FF8-434E-E51E-8D5926AD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28C6-E2A9-1D34-AAB8-AB8F8D51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6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1ECF-31B2-66E6-292A-5A58E902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Book entity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C4000-98E2-A635-095C-398FCC6453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Title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double Price { get; set; 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Author entity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Author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FirstName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1AD6B-6444-1C27-498D-6FF440EA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17EBE-E87F-6471-3E5C-6EEC19AF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026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D03E-0C51-5DB9-1DCF-917C6695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for the Scaffold-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3FF38-7DCC-8A74-778A-2CE63ADB1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-Connection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-Provider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OutputDir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DataAnnotations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-Force</a:t>
            </a:r>
          </a:p>
          <a:p>
            <a:endParaRPr lang="en-US" sz="1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C54C1-CDAB-8137-AA14-2F6AD31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38FAC-D6A1-1333-ABA6-1CA4C970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72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437B-2FAF-8C93-9BEA-DB332C13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connection string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appsettings.json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C898-7774-B556-66A9-53B34C9FB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"Server=(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u="none" strike="noStrike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sz="1400" b="1" u="none" strike="noStrike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mssqllocaldb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Database=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Bookstore;Trusted_Connection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MultipleActiveResultSets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EF command that generates entity classes from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Scaffold-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-Connection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-Provider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OutputDir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Models\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DataLayer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DataAnnotations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–Force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command with the flags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required parameters omitted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Scaffold-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OutputDir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Models\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DataLayer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DataAnnotations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-Force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2D910-8B50-F412-38B0-807CFC0C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885D4-3D47-4D92-17BB-A02CF9C2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64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F9A0-F7D0-173D-75B0-CE62EDBD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-Connection parameter with a string literal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1C7A-43C1-0E54-8FEC-878FD4EFF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-Connection "Server=(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mssqllocaldb;Database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=Bookstore;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Trusted_Connection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True;MultipleActiveResultSets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=true"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FCF29-AD7E-60AA-E64C-58354EB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5C022-B570-3B1D-800B-E8D2EBA0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86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E337CF-FDE6-1E3B-1988-1E787F38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generated files in the Models\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DataLayer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  <a:endParaRPr lang="en-US" dirty="0"/>
          </a:p>
        </p:txBody>
      </p:sp>
      <p:pic>
        <p:nvPicPr>
          <p:cNvPr id="8" name="Content Placeholder 7" descr="Title describes slide.">
            <a:extLst>
              <a:ext uri="{FF2B5EF4-FFF2-40B4-BE49-F238E27FC236}">
                <a16:creationId xmlns:a16="http://schemas.microsoft.com/office/drawing/2014/main" id="{1561F6AA-96F5-C151-48CE-F4D20ECA86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133664"/>
            <a:ext cx="4430757" cy="25239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B9E0A-B293-2823-B8E9-F72D36B8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5B9E3-5485-92DC-4292-1C7A293A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58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556167-9FE4-6EDA-086B-2B22C144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OnConfiguring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generated context class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B7780A-00BE-5DB7-2CD3-B614ED3C2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OnConfiguring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optionsBuilder.IsConfigured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optionsBuilder.UseSqlServer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("name=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3E0A6-298E-B03A-B4BD-183FBB10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044BD-001A-89EA-1A84-BB60F5E8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04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764E32-A7EE-3E58-D3E2-A97A939E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configuration for injection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DB context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1EBAAD-185D-F477-D285-4E4C776E0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Bookstore.Models.DataLayer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builder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WebApplication.CreateBuilder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builder.Services.AddControllersWithViews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builder.Services.AddDbContext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options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options.UseSqlServer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builder.Configuration.GetConnectionString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9D7DA-8ECE-4F6D-C88D-3DAB2CFB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72614-9348-4C21-4BE9-14603A30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458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FBDE-95FD-1403-00D1-FD9AD672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cleaned up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OnConfiguring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4AF68-2092-72EC-F116-9FD60A5B69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OnConfiguring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base.OnConfiguring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D6503-A100-BD74-02DE-A56B894F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A8D30-E80B-0ED4-7EDA-609B7319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017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9D1D-E696-B8F7-77A0-7C87472F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Book class generated by EF Database First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D176-2218-FC9B-E7F8-77FD9F4323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Bookstore.Models.DataLayer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Book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7B5DA-5962-736B-36BD-63E28830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C5B3C-5CC3-D05D-B8F3-9B229F4B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235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40D4DD-D182-6256-A287-5B2B2BE9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custom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separate partial Book class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1AC17-9D4F-43F0-E04D-0C529B5ADF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Bookstore.Models.DataLayer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partial class Book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0A7DC-4CE5-1D8F-F201-6DBAD748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CC42B-ADCA-A92F-F41F-F2E8562D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145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4B2FA9-4EB7-19D4-ED7A-E2F316A9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metadata class that adds validation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Book property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0162EB-8314-1E2B-F71B-75F92ED185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Bookstore.Models.DataLayer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BookMetadata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[Range(0.0, 1000000.0,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"Price must be greater than zero.")]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double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C30C8-46F9-95C6-71CE-F460E58E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51871-A2B2-2D09-6158-321B767B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9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01BE-1B09-EAD1-866C-332586D3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B06C-A622-C1F8-8F8A-44139E4F1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2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 : base(options) {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 = null!;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Authors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void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OnConfiguring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configures the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goes here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base.OnConfiguring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void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configures the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entities goes here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base.OnModelCreating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0D3AA-D80E-0EA2-AF38-3C14367C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44BBF-BDB4-7AAA-AB95-06BDBD90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492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202166-CE26-661C-7E5B-EADEFF8E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associate the metadata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Book class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84FA3D-3AFD-6DD1-313E-5C0A26D220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Bookstore.Models.DataLayer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ModelMetadataType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BookMetadata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))]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partial class Books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bool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!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9AA26-90CD-5851-E79C-D8DA38B9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EA5F7-C8D2-0C8D-C4B4-BE2BDAC6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32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7EA4-A0E6-0260-EE84-A734572E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context class used in the following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D6144-A96E-3B1E-2F83-B7DB85D4A5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executes a query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two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2E10C-0321-D516-C2C9-B29D90CD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CC675-1478-DB35-E20F-C447FF70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393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B48B-A6B1-6B78-55BD-91579F67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sorts the 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40D2C-FDDB-6FC6-3F4E-D89F51A1F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by Title in ascending order (A to Z)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by Title in descending order (Z to 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context.Books.OrderByDescending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19D91-B818-6DE0-92B4-22A9FD85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FE7DA-AEBC-01E7-1B86-366F2AB8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15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4B66-19CD-DC84-FDC6-7552BC52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filters the results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982D8-55D0-7C03-9C73-A43AEF1E0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single book by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b.BookId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context.Books.Find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  // shortcut for above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list of books by genre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"Mystery").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list of books in a price 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 &amp;&amp;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20).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4F2FF-F30C-2F27-8618-4F77AC63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CD6E3-D8F3-C92D-B14C-55923804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977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0A67-A136-B33C-518A-247C2914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filters the results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92EA3-1BE2-BE65-BAD2-961AE3429A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Conditionally filter by multiple criteria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build the query (can't use implicit typing here)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selectedMaxPrice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selectedMaxPrice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selectedGenre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b.Genre.Name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selectedGenre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execute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9A8A-3BF9-FDB8-EF3F-D4ABF490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4DB04-3AAE-5959-7084-66A62C01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50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D8EF-448E-4629-B881-3EFE4914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a subset of 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29EA6-7809-6E64-83D1-B8F48E7C1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booksPerPage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context.Books.Skip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booksPerPage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).Take(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booksPerPage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a read-only 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disables change tracking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context.Books.AsNoTracking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a random book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randBook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Guid.NewGuid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C02B4-28FA-84AA-9219-6430D39B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AD1CD-AE84-7206-1C9A-7D3C9E39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07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C1EF00-FC1B-5EBF-3510-740FA47E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projection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anonymous type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CEAAD9-46C8-3B49-F75D-D98E2EC13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authors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context.Authors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.Select(a =&gt; new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a.AuthorId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// can infer property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a.LastName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// must specify property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when you pass the projection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view that expects a list of Authors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InvalidOperationException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model item passed into the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ViewDataDictionary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of type 'System.Collections.Generic.List`1[&lt;&gt;f_AnonymousType0`2 [System.Int32,System.String]]', but this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ViewDataDictionary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instance requires a model item of type 'System.Collections.Generic.IEnumberable`1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BookList.Models.Author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]'.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6748A-C346-C996-24FC-B79C22CD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9B1B4-691E-76BD-3FCC-55F4E816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563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AFF7-5266-FB3D-D3E6-3DE78508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projection with a concrete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D7E9-A4C0-9518-A107-3E2C8F2A9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concrete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DropdownDTO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Value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Text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authors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context.Authors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.Select(a =&gt; 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DropdownDTO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Value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a.AuthorId.ToString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a.FirstName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a.LastName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1DCDB-602C-8B40-34CD-360D4D87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ED2F6-DDA3-07BC-0CC8-1BB8F789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2C88-7D27-A143-2DAB-6817FE16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includes related entities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F757-A4E9-94EE-C56E-FC7627B89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techniques for getting all books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their related genres and authors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context.Books.Include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.Include(b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b.Authors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context.Books.Include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("Genre")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.Include("Authors").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techniques for getting all genres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their related books and authors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context.Genres.Include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g.Books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ThenInclude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b.Authors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context.Genres.Include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Books.Authors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EEF5C-1C06-84EC-40E4-9441277C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75D48-E4AE-122D-D2B1-AC33A278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557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A7C2-F99D-702C-333E-41BB684C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6421C-EFE4-EE0B-90A3-FA4B967A19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47965-4001-BB9A-DAF5-C0A57C67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4FA40-B6EA-C1FF-9EFD-F61876F7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6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CCB3-C3E4-A19C-ECF4-FFD3716B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conventions for configuration in EF Core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A772-99DE-2DD2-E783-C682D9874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property named Id or </a:t>
            </a:r>
            <a:r>
              <a:rPr lang="en-US" sz="2000" i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ClassName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 primary key. If the property is of the int type, the key is an identity column and its value is generated automatically by the database.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string property has a database type of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nvarchar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(max) and is nullable.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int or double property is not nullable.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ACBD7-D899-05DC-B72B-6B139409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2C5D8-7145-D8BC-CB10-D7928B83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087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E7F1-EB6C-101B-E709-C06FDEF8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adds a new entity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A8A1-E8BA-D482-D49D-DCAEE35CC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Add(Book book)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context.Books.Add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("List", "Book");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2E52C-4140-6C36-E693-EDA23751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85C54-4F2C-602D-33C9-18F2687D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18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96C7B-7471-23EC-9D23-22EBEE50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updates an existing entity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disconnected scenario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484FD2-C2FC-1D15-D8D5-A1E0561440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Edit(Book book)  // Book object is disconnected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context.Books.Update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(book);       // call to Update() required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("List", "Book");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AD571-2FBD-46D5-C055-8BEBC4BD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859EE-4A7F-48CC-F432-1DFC867E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011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5A1E16-F4AB-EBF9-853B-0A5DE961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updates an existing entity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connected scenario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7E3BDD-53A5-FBB3-AE7F-7295E6582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Edit(int id, double price)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Book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context.Books.Find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 // Book object is connected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price;            // call to Update() not required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("List", "Book");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5B48-1F47-5C00-AD8A-AA634177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340FD-E558-F49E-DF1C-A5099E02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417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718-89F4-5F34-E228-770367F0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deletes an entity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9227B-BC6F-DA77-7F4A-74D729771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Delete(Book book)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context.Books.Remove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related data deleted if cascade delete 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("List", "Book");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21779-491B-EA6D-9900-C28CBC0D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28C3E-36B3-A365-9F6D-562B3B1E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433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41C700-36C5-6E47-CFAF-E47F07DB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attributes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980D2D-2F76-B8C8-3D3E-9C9D2F19F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Title { get; set; }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string.Empty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double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[Timestamp]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byte[]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= null!;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673AC-224D-DF9E-62C3-0C84D56C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EC2AD-D93F-65ED-C79C-1F4D631D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80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206DDE-F16F-6D13-E102-8065AD0C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Fluent API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A53D47-8E40-A2C2-80BE-C6E653D656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.Property(b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b.RowVersion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IsRowVersion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05DA2-2681-80C1-9F74-78EB4D37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7F437-9534-64EA-CBC7-7B97C0C5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176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F994-C7ED-33D2-121E-B5619BE5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simulate a concurrency conflict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14B17-EBAB-AB3F-7C11-FCA7541C2C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context.Books.Find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       // get a book from database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book.Price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14.99;                      // change price in memory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context.Database.ExecuteSqlRaw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         // change price in database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"UPDATE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dbo.Books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SET Price = Price + 1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60848-73B0-0A7C-9412-4D131285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9D210-3FF7-A785-892E-43505BFA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660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9F09F6-D07A-3811-62FE-AF1EDFE9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controller action method that handles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concurrency conflict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52FF33-E758-9CF3-F14E-99B265E20A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Edit(Book book)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context.Books.Update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simulate the row being changed after retrieval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and before save to test a concurrency conflict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DbUpdateConcurrencyException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entry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.Single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dbValues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entry.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GetDatabaseValues</a:t>
            </a:r>
            <a:r>
              <a:rPr lang="en-US" sz="12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dbValues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("", "Unable to save -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"this book was deleted by another user.");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94B52-DB55-C15F-6E20-61D9CC5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082FC-42C7-D737-C5DF-16593DE5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228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761F6F-4A2E-4376-B012-12BCD42B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controller action method that handles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concurrency conflict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3F47FB-6438-38AF-FBC7-597F101CF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("", "Unable to save -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"this book was modified by another user.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"The current database values are displayed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"below. Please edit as needed and click Save,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"or click Cancel.");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var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dbBook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(Book)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dbValues.ToObject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dbBook.Title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book.Title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("Title",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$"Current 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value: {</a:t>
            </a:r>
            <a:r>
              <a:rPr lang="en-US" sz="1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dbBook.Title</a:t>
            </a: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// check rest of properties for equality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View(book);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View(book);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DD020-DAF6-4DEA-AA73-EAA42230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C4E2C-CC1F-3BDA-10AC-80DEF1CB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618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5537-75D8-BF28-0517-EFC612A1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code in the Edit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7E359-5A9A-9DFE-0D32-D9087FFE4B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@* both primary key and row version value needed for edit *@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 class="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"&gt;Submit&lt;/button&gt;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35B89-106F-CD50-5C70-03275FE7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3F204-BD76-DA28-B575-71FE4E6C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10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7D2D-50DA-AC4B-FAA5-A86B57CD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 identity primary key by convention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FD60-1972-BB2F-AA94-319ECE3D42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365FE-834D-239D-1EF0-9B48D07F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05F1-A654-75CB-0C0C-1DE836CE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563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4BEF-24F6-B872-6EE6-122E6868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simple data access class for Book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4273-C8D8-77EF-140C-156043DE6E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BookData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BookData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Book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context.Books.Find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?? new Book();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F9153-424F-9BEA-1C81-57B7385C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D589D-A018-D0D8-E562-8840503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7075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90B4-8ADD-187A-2944-33B1FC4C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03AFE-B988-F04A-9394-4A1D40FE1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data = 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(context);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retrieve all the books in the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B2D7A-1CB1-9AB9-6FB0-EDF99D8B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E3387-3B6B-213F-3206-E8212805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31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EE2B6D-8FC2-4746-505B-0F101F36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LINQ expressions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a data access class more flexible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43A7CC-2D0A-B1D9-F091-C23BD28CC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System.Linq.Expressions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BookData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Book Get(int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{...}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List(){...}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overloaded List() method that accepts LINQ expressions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List(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Expression&lt;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&lt;Book, bool&gt;&gt;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where,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Expression&lt;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&lt;Book, Object&gt;&gt;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Where(where)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4BF99-CDF0-7A93-DFB4-D54B4A9A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619EC-967A-5850-29A5-1309C194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36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856889-A603-B834-3719-D91BA100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retrieve books under $10 sorted by title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2559B-666D-8E49-3836-F20BF8240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=&gt;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=&gt;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named arguments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the method call easier to understand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AF027-C720-1580-7424-3516C7EF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7C0CF-BF4D-C045-B2AE-35F8181C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351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D82F-6989-7473-7DE6-066D440A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generic query options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33B4E-98F0-7E91-A166-E1FB116467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System.Linq.Expressions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Expression&lt;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&lt;T, Object&gt;&gt;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Expression&lt;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&lt;T, bool&gt;&gt; Where { get; set; } = null!;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string[] includes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Array.Empty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&lt;string&gt;();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Includes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includes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value.Replace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", "").Split(',');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string[]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GetIncludes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includes;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HasWhere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Where != null;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HasPaging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&amp;&amp;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20D90-C304-DEA5-5BB9-97AA4CC6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FD993-6F15-6B33-14C6-AEEC0C17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810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4E5489-2039-87E3-BAFD-228C720D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adds an extension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interface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8003EA-8C05-8CCF-B9B5-088B7B47AC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QueryExtensions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query,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.Skip((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 *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.Take(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EFA23-ED64-744E-D511-8775CF6A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51839-ACF4-9469-AC54-3F9A0307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520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385C-701A-3041-9EA9-C882F5AE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method that uses the options class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79043-8A8C-BA4C-A102-4A1539B4C6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List(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options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foreach (string include 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options.GetIncludes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query.Include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(include);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options.Where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options.HasPaging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query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options.PageNumber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options.PageSize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FDD29-11EE-A2C2-D634-EBE5A2B5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5D46D-2303-6033-58FC-12C08A61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486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38A9-89D8-12C6-5929-BD095D10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the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AF351-AB8C-75AC-8353-FF39F1ED1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Includes = "Authors, Genre",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F0C20-4AFB-489A-66D9-2EC9D71C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5095-D62E-04CF-1A61-E489EB77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39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AD9A-6828-9F0A-3D71-768D8D5C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generic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90068-2582-A949-6B3A-A9D2BE2676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 :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options);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T?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entity);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entity);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entity);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7C998-6F62-A1B7-676D-FC2E20E3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DA009-C8A5-B9E0-F2FA-3A840E71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893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69689D-79F9-6A0C-AF32-73C9AD78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generic Repository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implements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(part 1)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0B454F-8832-668E-99EB-DD64201AF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Repository&lt;T&gt; :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 : class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Repository(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options)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query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(string include in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options.GetIncludes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query.Include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(include);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options.HasWhere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options.Where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43778-3749-A9E3-1995-14C0934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D1EC7-A9B7-780F-73B1-BDFF62AF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9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C6A3-3771-D614-8BF9-C0B99D2A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data attributes for configuration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5207-E4CE-E7C9-32E8-3D315ADA2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NotMapped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DatabaseGenerated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adjust the default configuration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System.ComponentModel.DataAnnotations.Schema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[Key]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ISBN { get; set; }  // primary key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Title { get; set; } // not nullable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410D3-6D9C-DBB4-D7C1-355BC36B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7AB4C-A329-1263-F8E0-FCD42D3A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278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4C92B-0350-CB81-8C0E-1010DC00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generic Repository class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implements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(part 2)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FA99B8-A3B1-C74D-48CD-E3680CA95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53184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options.HasPaging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query.PageBy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options.PageNumber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options.PageSize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T?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dbset.Find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entity)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dbset.Add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(entity);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entity)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dbset.Update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(entity);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entity)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dbset.Remove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(entity);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7104C-31A3-8A85-4F76-FFEBA0DD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3442F-899F-AC4B-19C4-AAD21FA3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7848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A0DB68-898D-5108-9749-3D833AFD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controller that uses the generic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 class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F77FF-120D-F139-69F6-79FDA301F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Repository&lt;Author&gt;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data =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Repository&lt;Author&gt;(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authors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data.List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 =&gt;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a.FirstName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View(authors);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E157B-AC23-EF62-27AD-62892516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E682-21A3-9CC6-7F46-B33CCB4B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3796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 - new format.potx" id="{779B0F86-A494-43C7-911F-B3AF9810457B}" vid="{E43DD193-4D65-46E1-A114-44A1625CBBC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</Template>
  <TotalTime>182</TotalTime>
  <Words>8587</Words>
  <Application>Microsoft Office PowerPoint</Application>
  <PresentationFormat>On-screen Show (4:3)</PresentationFormat>
  <Paragraphs>1342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ASP.NET Core MVC (2nd Ed.)</vt:lpstr>
      <vt:lpstr>Objectives (part 1)</vt:lpstr>
      <vt:lpstr>Objectives (part 2)</vt:lpstr>
      <vt:lpstr>Objectives (part 3)</vt:lpstr>
      <vt:lpstr>A Book entity class</vt:lpstr>
      <vt:lpstr>A BookstoreContext class</vt:lpstr>
      <vt:lpstr>Some conventions for configuration in EF Core</vt:lpstr>
      <vt:lpstr>How to set an identity primary key by convention</vt:lpstr>
      <vt:lpstr>Some of the data attributes for configuration</vt:lpstr>
      <vt:lpstr>Some of the Fluent API methods for configuration</vt:lpstr>
      <vt:lpstr>How to chain Fluent API method calls</vt:lpstr>
      <vt:lpstr>Code that configures the Book entity  in the OnModelCreating() method </vt:lpstr>
      <vt:lpstr>A separate configuration class for the Book entity</vt:lpstr>
      <vt:lpstr>Code that applies the configuration class  in the OnModelCreating() method</vt:lpstr>
      <vt:lpstr>How to open the NuGet PMC window</vt:lpstr>
      <vt:lpstr>Some of the PowerShell EF commands</vt:lpstr>
      <vt:lpstr>Parameters for the Add-Migration command</vt:lpstr>
      <vt:lpstr>How to create and update a database (part 1)</vt:lpstr>
      <vt:lpstr>How to create and update a database (part 2)</vt:lpstr>
      <vt:lpstr>The Migrations folder after these steps</vt:lpstr>
      <vt:lpstr>How to revert one or more migrations</vt:lpstr>
      <vt:lpstr>How to revert all the migrations</vt:lpstr>
      <vt:lpstr>Three types of relationships between entities</vt:lpstr>
      <vt:lpstr>Two entities that have a one-to-many relationship</vt:lpstr>
      <vt:lpstr>Two attributes for configuring relationships</vt:lpstr>
      <vt:lpstr>Fluent API methods for configuring relationships in EF Core</vt:lpstr>
      <vt:lpstr>How to configure a one-to-many relationship  by convention</vt:lpstr>
      <vt:lpstr>How to fully define the one-to-many relationship by convention (recommended)</vt:lpstr>
      <vt:lpstr>How to configure a one-to-many relationship  with attributes</vt:lpstr>
      <vt:lpstr>How to configure a one-to-many relationship  with the Fluent API</vt:lpstr>
      <vt:lpstr>How to configure a one-to-one relationship  by convention</vt:lpstr>
      <vt:lpstr>How to configure a one-to-one relationship  with attributes</vt:lpstr>
      <vt:lpstr>How to configure a one-to-one relationship  with the Fluent API</vt:lpstr>
      <vt:lpstr>How to configure a one-to-one relationship  within a single table</vt:lpstr>
      <vt:lpstr>How to configure a many-to-many relationship  by convention</vt:lpstr>
      <vt:lpstr>The linking table that EF Core creates  in the database</vt:lpstr>
      <vt:lpstr>How to configure a many-to-many relationship with attributes</vt:lpstr>
      <vt:lpstr>How to configure a many-to-many relationship with the Fluent API</vt:lpstr>
      <vt:lpstr>How to seed data in the linking table  for a many-to-many relationship (part 1)</vt:lpstr>
      <vt:lpstr>How to seed data in the linking table  for a many-to-many relationship (part 2)</vt:lpstr>
      <vt:lpstr>The values of the DeleteBehavior enum</vt:lpstr>
      <vt:lpstr>The Author class</vt:lpstr>
      <vt:lpstr>The Book class</vt:lpstr>
      <vt:lpstr>The Genre class</vt:lpstr>
      <vt:lpstr>The BookstoreContext class</vt:lpstr>
      <vt:lpstr>The ConfigureAuthors class</vt:lpstr>
      <vt:lpstr>The ConfigureBooks class</vt:lpstr>
      <vt:lpstr>The ConfigureGenres class</vt:lpstr>
      <vt:lpstr>The ConfigureBookAuthors class</vt:lpstr>
      <vt:lpstr>Parameters for the Scaffold-DbContext command</vt:lpstr>
      <vt:lpstr>A connection string in the appsettings.json file</vt:lpstr>
      <vt:lpstr>A -Connection parameter with a string literal</vt:lpstr>
      <vt:lpstr>The generated files in the Models\DataLayer folder</vt:lpstr>
      <vt:lpstr>The OnConfiguring() method  in the generated context class</vt:lpstr>
      <vt:lpstr>The Program.cs file configuration for injection  of the DB context </vt:lpstr>
      <vt:lpstr>The cleaned up OnConfiguring() method</vt:lpstr>
      <vt:lpstr>The Book class generated by EF Database First</vt:lpstr>
      <vt:lpstr>How to add a custom property  in a separate partial Book class</vt:lpstr>
      <vt:lpstr>A metadata class that adds validation  for a Book property</vt:lpstr>
      <vt:lpstr>How to associate the metadata class  with the Book class</vt:lpstr>
      <vt:lpstr>The context class used in the following examples</vt:lpstr>
      <vt:lpstr>Code that sorts the results</vt:lpstr>
      <vt:lpstr>Code that filters the results (part 1)</vt:lpstr>
      <vt:lpstr>Code that filters the results (part 2)</vt:lpstr>
      <vt:lpstr>Code that gets a subset of results</vt:lpstr>
      <vt:lpstr>How to create a projection  with an anonymous type</vt:lpstr>
      <vt:lpstr>How to create a projection with a concrete type</vt:lpstr>
      <vt:lpstr>Code that includes related entities</vt:lpstr>
      <vt:lpstr>Three methods of the DbSet class</vt:lpstr>
      <vt:lpstr>Code that adds a new entity </vt:lpstr>
      <vt:lpstr>Code that updates an existing entity  in a disconnected scenario</vt:lpstr>
      <vt:lpstr>Code that updates an existing entity  in a connected scenario</vt:lpstr>
      <vt:lpstr>Code that deletes an entity</vt:lpstr>
      <vt:lpstr>How to configure a rowversion property  with attributes</vt:lpstr>
      <vt:lpstr>How to configure a rowversion property  with the Fluent API</vt:lpstr>
      <vt:lpstr>How to simulate a concurrency conflict</vt:lpstr>
      <vt:lpstr>A controller action method that handles  a concurrency conflict (part 1)</vt:lpstr>
      <vt:lpstr>A controller action method that handles  a concurrency conflict (part 2)</vt:lpstr>
      <vt:lpstr>Some of the code in the Edit view</vt:lpstr>
      <vt:lpstr>A simple data access class for Book objects</vt:lpstr>
      <vt:lpstr>Code that creates a BookData object</vt:lpstr>
      <vt:lpstr>How to use LINQ expressions  to make a data access class more flexible</vt:lpstr>
      <vt:lpstr>Code that uses the BookData object  to retrieve books under $10 sorted by title</vt:lpstr>
      <vt:lpstr>A generic query options class</vt:lpstr>
      <vt:lpstr>A class that adds an extension method  to the IQueryable&lt;T&gt; interface</vt:lpstr>
      <vt:lpstr>A method that uses the options class </vt:lpstr>
      <vt:lpstr>Code that uses the method</vt:lpstr>
      <vt:lpstr>The generic IRepository interface</vt:lpstr>
      <vt:lpstr>A generic Repository class  that implements IRepository (part 1)</vt:lpstr>
      <vt:lpstr>A generic Repository class  that implements IRepository (part 2)</vt:lpstr>
      <vt:lpstr>A controller that uses the generic  Repository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ASP.NET Core MVC (2nd Ed.)</dc:title>
  <dc:creator>Bethany Lee</dc:creator>
  <cp:lastModifiedBy>Anne Boehm</cp:lastModifiedBy>
  <cp:revision>11</cp:revision>
  <cp:lastPrinted>2016-01-14T23:03:16Z</cp:lastPrinted>
  <dcterms:created xsi:type="dcterms:W3CDTF">2022-10-27T20:11:08Z</dcterms:created>
  <dcterms:modified xsi:type="dcterms:W3CDTF">2022-10-28T18:00:35Z</dcterms:modified>
</cp:coreProperties>
</file>