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7" r:id="rId19"/>
    <p:sldId id="309" r:id="rId20"/>
    <p:sldId id="273" r:id="rId21"/>
    <p:sldId id="308"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1" autoAdjust="0"/>
    <p:restoredTop sz="96366" autoAdjust="0"/>
  </p:normalViewPr>
  <p:slideViewPr>
    <p:cSldViewPr>
      <p:cViewPr varScale="1">
        <p:scale>
          <a:sx n="110" d="100"/>
          <a:sy n="110" d="100"/>
        </p:scale>
        <p:origin x="17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10/27/2022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298C-2E9E-4E3F-82C8-60A2EED583DC}"/>
              </a:ext>
            </a:extLst>
          </p:cNvPr>
          <p:cNvSpPr>
            <a:spLocks noGrp="1"/>
          </p:cNvSpPr>
          <p:nvPr>
            <p:ph type="title" hasCustomPrompt="1"/>
          </p:nvPr>
        </p:nvSpPr>
        <p:spPr>
          <a:xfrm>
            <a:off x="685800" y="609600"/>
            <a:ext cx="7772400" cy="457200"/>
          </a:xfrm>
        </p:spPr>
        <p:txBody>
          <a:bodyPr/>
          <a:lstStyle>
            <a:lvl1pPr>
              <a:defRPr sz="2400" b="1">
                <a:solidFill>
                  <a:srgbClr val="000099"/>
                </a:solidFill>
              </a:defRPr>
            </a:lvl1pPr>
          </a:lstStyle>
          <a:p>
            <a:r>
              <a:rPr lang="en-US" dirty="0"/>
              <a:t>Book title</a:t>
            </a:r>
          </a:p>
        </p:txBody>
      </p:sp>
      <p:sp>
        <p:nvSpPr>
          <p:cNvPr id="6" name="Text Placeholder 5">
            <a:extLst>
              <a:ext uri="{FF2B5EF4-FFF2-40B4-BE49-F238E27FC236}">
                <a16:creationId xmlns:a16="http://schemas.microsoft.com/office/drawing/2014/main" id="{4C75D4F1-CB37-4CE0-983C-8406904B2B8A}"/>
              </a:ext>
            </a:extLst>
          </p:cNvPr>
          <p:cNvSpPr>
            <a:spLocks noGrp="1"/>
          </p:cNvSpPr>
          <p:nvPr>
            <p:ph type="body" sz="quarter" idx="12" hasCustomPrompt="1"/>
          </p:nvPr>
        </p:nvSpPr>
        <p:spPr>
          <a:xfrm>
            <a:off x="1905000" y="1828800"/>
            <a:ext cx="5334000" cy="609600"/>
          </a:xfrm>
        </p:spPr>
        <p:txBody>
          <a:bodyPr/>
          <a:lstStyle>
            <a:lvl1pPr marL="0" indent="0" algn="ctr">
              <a:buNone/>
              <a:defRPr sz="3600" b="1">
                <a:solidFill>
                  <a:srgbClr val="000099"/>
                </a:solidFill>
                <a:latin typeface="Arial" panose="020B0604020202020204" pitchFamily="34" charset="0"/>
                <a:cs typeface="Arial" panose="020B0604020202020204" pitchFamily="34" charset="0"/>
              </a:defRPr>
            </a:lvl1pPr>
          </a:lstStyle>
          <a:p>
            <a:pPr lvl="0"/>
            <a:r>
              <a:rPr lang="en-US" dirty="0"/>
              <a:t>Chapter X</a:t>
            </a:r>
          </a:p>
        </p:txBody>
      </p:sp>
      <p:sp>
        <p:nvSpPr>
          <p:cNvPr id="10" name="Text Placeholder 9">
            <a:extLst>
              <a:ext uri="{FF2B5EF4-FFF2-40B4-BE49-F238E27FC236}">
                <a16:creationId xmlns:a16="http://schemas.microsoft.com/office/drawing/2014/main" id="{85D01CB5-9945-4C9B-9918-8CA19A7268AF}"/>
              </a:ext>
            </a:extLst>
          </p:cNvPr>
          <p:cNvSpPr>
            <a:spLocks noGrp="1"/>
          </p:cNvSpPr>
          <p:nvPr>
            <p:ph type="body" sz="quarter" idx="13" hasCustomPrompt="1"/>
          </p:nvPr>
        </p:nvSpPr>
        <p:spPr>
          <a:xfrm>
            <a:off x="1905000" y="2819400"/>
            <a:ext cx="5334000" cy="914400"/>
          </a:xfrm>
        </p:spPr>
        <p:txBody>
          <a:bodyPr/>
          <a:lstStyle>
            <a:lvl1pPr marL="0" indent="0" algn="ctr">
              <a:buNone/>
              <a:defRPr sz="4800" b="1"/>
            </a:lvl1pPr>
          </a:lstStyle>
          <a:p>
            <a:pPr lvl="0"/>
            <a:r>
              <a:rPr lang="en-US" dirty="0"/>
              <a:t>Chapter title</a:t>
            </a:r>
          </a:p>
        </p:txBody>
      </p:sp>
      <p:sp>
        <p:nvSpPr>
          <p:cNvPr id="3" name="Footer Placeholder 2">
            <a:extLst>
              <a:ext uri="{FF2B5EF4-FFF2-40B4-BE49-F238E27FC236}">
                <a16:creationId xmlns:a16="http://schemas.microsoft.com/office/drawing/2014/main" id="{CAA27A70-7FFF-4919-9745-58612D637924}"/>
              </a:ext>
            </a:extLst>
          </p:cNvPr>
          <p:cNvSpPr>
            <a:spLocks noGrp="1"/>
          </p:cNvSpPr>
          <p:nvPr>
            <p:ph type="ftr" sz="quarter" idx="10"/>
          </p:nvPr>
        </p:nvSpPr>
        <p:spPr/>
        <p:txBody>
          <a:bodyPr/>
          <a:lstStyle/>
          <a:p>
            <a:pPr>
              <a:defRPr/>
            </a:pPr>
            <a:r>
              <a:rPr lang="en-US"/>
              <a:t>© 2023, Mike Murach &amp; Associates, Inc.</a:t>
            </a:r>
            <a:endParaRPr lang="en-US" dirty="0"/>
          </a:p>
        </p:txBody>
      </p:sp>
      <p:sp>
        <p:nvSpPr>
          <p:cNvPr id="4" name="Slide Number Placeholder 3">
            <a:extLst>
              <a:ext uri="{FF2B5EF4-FFF2-40B4-BE49-F238E27FC236}">
                <a16:creationId xmlns:a16="http://schemas.microsoft.com/office/drawing/2014/main" id="{52791E8C-669A-4FAF-AC57-930E4708DFF7}"/>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8390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800" b="1" i="1" kern="1200">
                <a:solidFill>
                  <a:schemeClr val="bg1"/>
                </a:solidFill>
                <a:latin typeface="Arial Narrow" panose="020B060602020203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11570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2023,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2023,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78" r:id="rId2"/>
    <p:sldLayoutId id="2147483689" r:id="rId3"/>
    <p:sldLayoutId id="2147483679" r:id="rId4"/>
    <p:sldLayoutId id="2147483686" r:id="rId5"/>
    <p:sldLayoutId id="2147483680" r:id="rId6"/>
    <p:sldLayoutId id="2147483683" r:id="rId7"/>
    <p:sldLayoutId id="2147483681" r:id="rId8"/>
    <p:sldLayoutId id="2147483674" r:id="rId9"/>
    <p:sldLayoutId id="2147483687" r:id="rId10"/>
    <p:sldLayoutId id="2147483676" r:id="rId11"/>
    <p:sldLayoutId id="2147483675" r:id="rId12"/>
    <p:sldLayoutId id="2147483684" r:id="rId1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A948-F72B-A701-26E8-C9403C418CF8}"/>
              </a:ext>
            </a:extLst>
          </p:cNvPr>
          <p:cNvSpPr>
            <a:spLocks noGrp="1"/>
          </p:cNvSpPr>
          <p:nvPr>
            <p:ph type="title"/>
          </p:nvPr>
        </p:nvSpPr>
        <p:spPr/>
        <p:txBody>
          <a:bodyPr/>
          <a:lstStyle/>
          <a:p>
            <a:r>
              <a:rPr lang="en-US" dirty="0" err="1"/>
              <a:t>Murach’s</a:t>
            </a:r>
            <a:r>
              <a:rPr lang="en-US" dirty="0"/>
              <a:t> ASP.NET Core MVC (2</a:t>
            </a:r>
            <a:r>
              <a:rPr lang="en-US" baseline="30000" dirty="0"/>
              <a:t>nd</a:t>
            </a:r>
            <a:r>
              <a:rPr lang="en-US" dirty="0"/>
              <a:t> Ed.)</a:t>
            </a:r>
          </a:p>
        </p:txBody>
      </p:sp>
      <p:sp>
        <p:nvSpPr>
          <p:cNvPr id="3" name="Text Placeholder 2">
            <a:extLst>
              <a:ext uri="{FF2B5EF4-FFF2-40B4-BE49-F238E27FC236}">
                <a16:creationId xmlns:a16="http://schemas.microsoft.com/office/drawing/2014/main" id="{066BD7D0-9FBE-713B-2DE6-75B71E988F8B}"/>
              </a:ext>
            </a:extLst>
          </p:cNvPr>
          <p:cNvSpPr>
            <a:spLocks noGrp="1"/>
          </p:cNvSpPr>
          <p:nvPr>
            <p:ph type="body" sz="quarter" idx="12"/>
          </p:nvPr>
        </p:nvSpPr>
        <p:spPr/>
        <p:txBody>
          <a:bodyPr/>
          <a:lstStyle/>
          <a:p>
            <a:r>
              <a:rPr lang="en-US" dirty="0"/>
              <a:t>Chapter 10</a:t>
            </a:r>
          </a:p>
        </p:txBody>
      </p:sp>
      <p:sp>
        <p:nvSpPr>
          <p:cNvPr id="4" name="Text Placeholder 3">
            <a:extLst>
              <a:ext uri="{FF2B5EF4-FFF2-40B4-BE49-F238E27FC236}">
                <a16:creationId xmlns:a16="http://schemas.microsoft.com/office/drawing/2014/main" id="{5ABC1749-239B-8FCD-87AA-AC0E98AD9539}"/>
              </a:ext>
            </a:extLst>
          </p:cNvPr>
          <p:cNvSpPr>
            <a:spLocks noGrp="1"/>
          </p:cNvSpPr>
          <p:nvPr>
            <p:ph type="body" sz="quarter" idx="13"/>
          </p:nvPr>
        </p:nvSpPr>
        <p:spPr>
          <a:xfrm>
            <a:off x="1371600" y="2819400"/>
            <a:ext cx="6400800" cy="9144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work</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model binding</a:t>
            </a:r>
          </a:p>
          <a:p>
            <a:endParaRPr lang="en-US" dirty="0"/>
          </a:p>
        </p:txBody>
      </p:sp>
      <p:sp>
        <p:nvSpPr>
          <p:cNvPr id="5" name="Footer Placeholder 4">
            <a:extLst>
              <a:ext uri="{FF2B5EF4-FFF2-40B4-BE49-F238E27FC236}">
                <a16:creationId xmlns:a16="http://schemas.microsoft.com/office/drawing/2014/main" id="{17128E1C-B263-D66F-B6CE-7F1FABE33206}"/>
              </a:ext>
            </a:extLst>
          </p:cNvPr>
          <p:cNvSpPr>
            <a:spLocks noGrp="1"/>
          </p:cNvSpPr>
          <p:nvPr>
            <p:ph type="ftr" sz="quarter" idx="10"/>
          </p:nvPr>
        </p:nvSpPr>
        <p:spPr/>
        <p:txBody>
          <a:bodyPr/>
          <a:lstStyle/>
          <a:p>
            <a:pPr>
              <a:defRPr/>
            </a:pPr>
            <a:r>
              <a:rPr lang="en-US"/>
              <a:t>© 2023, Mike Murach &amp; Associates, Inc.</a:t>
            </a:r>
            <a:endParaRPr lang="en-US" dirty="0"/>
          </a:p>
        </p:txBody>
      </p:sp>
      <p:sp>
        <p:nvSpPr>
          <p:cNvPr id="6" name="Slide Number Placeholder 5">
            <a:extLst>
              <a:ext uri="{FF2B5EF4-FFF2-40B4-BE49-F238E27FC236}">
                <a16:creationId xmlns:a16="http://schemas.microsoft.com/office/drawing/2014/main" id="{9895BFA2-1641-20E1-2B46-AA97193B57FA}"/>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32431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430F-1622-5A7E-5C48-0C68D68101E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benefits of model binding</a:t>
            </a:r>
            <a:endParaRPr lang="en-US" dirty="0"/>
          </a:p>
        </p:txBody>
      </p:sp>
      <p:sp>
        <p:nvSpPr>
          <p:cNvPr id="3" name="Text Placeholder 2">
            <a:extLst>
              <a:ext uri="{FF2B5EF4-FFF2-40B4-BE49-F238E27FC236}">
                <a16:creationId xmlns:a16="http://schemas.microsoft.com/office/drawing/2014/main" id="{6E84D136-2608-4216-2B22-1C6B28ABDF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don’t have to write repetitive code to retrieve values.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don’t have to work with string literal keys, which are prone to errors.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MVC automatically casts the value to match the data type of the action method parameter.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Model binding is not case sensitive.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change how you pass data to an action without having to change its code. </a:t>
            </a:r>
          </a:p>
          <a:p>
            <a:endParaRPr lang="en-US" dirty="0"/>
          </a:p>
        </p:txBody>
      </p:sp>
      <p:sp>
        <p:nvSpPr>
          <p:cNvPr id="4" name="Footer Placeholder 3">
            <a:extLst>
              <a:ext uri="{FF2B5EF4-FFF2-40B4-BE49-F238E27FC236}">
                <a16:creationId xmlns:a16="http://schemas.microsoft.com/office/drawing/2014/main" id="{D1058EC1-1B11-D350-ABEF-2D5FF68EBC01}"/>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C220E38-EBA0-47F3-5B75-A6B7C966B8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96251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1A88-74EC-61B7-2D35-5CB859CDBE28}"/>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and view that bind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primitive types </a:t>
            </a:r>
            <a:endParaRPr lang="en-US" dirty="0"/>
          </a:p>
        </p:txBody>
      </p:sp>
      <p:sp>
        <p:nvSpPr>
          <p:cNvPr id="7" name="Text Placeholder 6">
            <a:extLst>
              <a:ext uri="{FF2B5EF4-FFF2-40B4-BE49-F238E27FC236}">
                <a16:creationId xmlns:a16="http://schemas.microsoft.com/office/drawing/2014/main" id="{1ED2ACAF-0448-BD5C-7F9E-11A5AD8BA3A9}"/>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action method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Add(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string 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DateTime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task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rest of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view</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for="description"&gt;Description:&lt;/label&gt;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"&gt;Due Date:&lt;/label&gt;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type="submit"&gt;Add&lt;/button&gt;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endParaRPr lang="en-US" sz="1600" dirty="0"/>
          </a:p>
        </p:txBody>
      </p:sp>
      <p:sp>
        <p:nvSpPr>
          <p:cNvPr id="4" name="Footer Placeholder 3">
            <a:extLst>
              <a:ext uri="{FF2B5EF4-FFF2-40B4-BE49-F238E27FC236}">
                <a16:creationId xmlns:a16="http://schemas.microsoft.com/office/drawing/2014/main" id="{2BEAFED9-CA1B-872E-A78F-7AB220979ABE}"/>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801CE64D-C1E2-9CF9-1C02-531258F732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20724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EAB0-AD6C-69F5-9567-A52DC4796C6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class for a complex type</a:t>
            </a:r>
            <a:endParaRPr lang="en-US" dirty="0"/>
          </a:p>
        </p:txBody>
      </p:sp>
      <p:sp>
        <p:nvSpPr>
          <p:cNvPr id="3" name="Text Placeholder 2">
            <a:extLst>
              <a:ext uri="{FF2B5EF4-FFF2-40B4-BE49-F238E27FC236}">
                <a16:creationId xmlns:a16="http://schemas.microsoft.com/office/drawing/2014/main" id="{8D72733C-1BB6-7D86-214A-3E977FDAEEF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int Id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DateTime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F5D0EA85-3FF7-287E-E71D-067E68ECD36C}"/>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1FA5DE1-E45E-DFD0-E66D-34672BBE94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15986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8CDC7-8626-D09C-058C-E1F18F7E0744}"/>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and view that bind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 complex type</a:t>
            </a:r>
            <a:endParaRPr lang="en-US" dirty="0"/>
          </a:p>
        </p:txBody>
      </p:sp>
      <p:sp>
        <p:nvSpPr>
          <p:cNvPr id="7" name="Text Placeholder 6">
            <a:extLst>
              <a:ext uri="{FF2B5EF4-FFF2-40B4-BE49-F238E27FC236}">
                <a16:creationId xmlns:a16="http://schemas.microsoft.com/office/drawing/2014/main" id="{94F319B7-70E3-5378-A85E-F238D5F54EDA}"/>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action method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Add(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ToDo</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task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rest of 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view</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@model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ToDo</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asp-for="Description"&gt;Description:&lt;/label&gt;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"&gt;Due Date:&lt;/label&gt;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DueDate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type="text"&gt;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type="submit"&gt;Add&lt;/button&gt;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endParaRPr lang="en-US" sz="1600" dirty="0"/>
          </a:p>
        </p:txBody>
      </p:sp>
      <p:sp>
        <p:nvSpPr>
          <p:cNvPr id="4" name="Footer Placeholder 3">
            <a:extLst>
              <a:ext uri="{FF2B5EF4-FFF2-40B4-BE49-F238E27FC236}">
                <a16:creationId xmlns:a16="http://schemas.microsoft.com/office/drawing/2014/main" id="{2D6E9E4B-F18E-CF26-C4C0-69C159795121}"/>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EC8225A-4863-402B-EFC5-758C74D110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213518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CC2A7E-357C-FA48-2B68-9055E0B5A5C0}"/>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class for a complex type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nested complex type</a:t>
            </a:r>
            <a:endParaRPr lang="en-US" dirty="0"/>
          </a:p>
        </p:txBody>
      </p:sp>
      <p:sp>
        <p:nvSpPr>
          <p:cNvPr id="7" name="Text Placeholder 6">
            <a:extLst>
              <a:ext uri="{FF2B5EF4-FFF2-40B4-BE49-F238E27FC236}">
                <a16:creationId xmlns:a16="http://schemas.microsoft.com/office/drawing/2014/main" id="{2AD5F29F-E8A1-F907-38BF-0736C211E9A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TeamsViewModel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ActiveConf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 = "all";</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ActiveDiv</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 = "all";</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Team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 = new Team();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binds to the complex type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Add(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TeamsViewModel</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model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rest of 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855767EA-089D-C9BF-D2A0-B50D337E5023}"/>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5FDB18F-F308-8033-F8E4-B2EF5E74F83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106516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7922-5636-A7E4-DED1-4F77170A49F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untyped view that posts to the action method</a:t>
            </a:r>
            <a:endParaRPr lang="en-US" dirty="0"/>
          </a:p>
        </p:txBody>
      </p:sp>
      <p:sp>
        <p:nvSpPr>
          <p:cNvPr id="3" name="Text Placeholder 2">
            <a:extLst>
              <a:ext uri="{FF2B5EF4-FFF2-40B4-BE49-F238E27FC236}">
                <a16:creationId xmlns:a16="http://schemas.microsoft.com/office/drawing/2014/main" id="{C5B36332-0404-165F-B32C-CF63EC61D25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team.teamid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"&gt;Team ID:&lt;/label&gt;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for="team.name"&gt;Team Name:&lt;/label&gt;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name="team.name"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type="submit"&gt;Add&lt;/button&gt;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strongly typed view that posts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action method</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@model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TeamsViewModel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Team.TeamID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"&gt;Team ID:&lt;/label&gt;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Team.Name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"&gt;Team Name:&lt;/label&gt;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Team.Name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type="submit"&gt;Add&lt;/button&gt;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endParaRPr lang="en-US" sz="1600" dirty="0"/>
          </a:p>
        </p:txBody>
      </p:sp>
      <p:sp>
        <p:nvSpPr>
          <p:cNvPr id="4" name="Footer Placeholder 3">
            <a:extLst>
              <a:ext uri="{FF2B5EF4-FFF2-40B4-BE49-F238E27FC236}">
                <a16:creationId xmlns:a16="http://schemas.microsoft.com/office/drawing/2014/main" id="{27FD4882-183A-4915-4109-1D80CB0015D6}"/>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E77E8C5-4807-DE0B-D125-44708B120C1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153719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DF79-AE5B-590A-5EE0-D4AF0FBAE9D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accepts a Team object</a:t>
            </a:r>
            <a:endParaRPr lang="en-US" dirty="0"/>
          </a:p>
        </p:txBody>
      </p:sp>
      <p:sp>
        <p:nvSpPr>
          <p:cNvPr id="3" name="Text Placeholder 2">
            <a:extLst>
              <a:ext uri="{FF2B5EF4-FFF2-40B4-BE49-F238E27FC236}">
                <a16:creationId xmlns:a16="http://schemas.microsoft.com/office/drawing/2014/main" id="{20FAC524-63AD-4F8B-FAB2-4839E7DFAAB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Add(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 team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model directive in the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@model Team;</a:t>
            </a:r>
          </a:p>
          <a:p>
            <a:endParaRPr lang="en-US" sz="1600" dirty="0"/>
          </a:p>
        </p:txBody>
      </p:sp>
      <p:sp>
        <p:nvSpPr>
          <p:cNvPr id="4" name="Footer Placeholder 3">
            <a:extLst>
              <a:ext uri="{FF2B5EF4-FFF2-40B4-BE49-F238E27FC236}">
                <a16:creationId xmlns:a16="http://schemas.microsoft.com/office/drawing/2014/main" id="{3CAACCC3-24CF-A8F6-03E6-1CF958ECECF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27EFC6EE-E7F9-7A27-CD8B-83BD1138AD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259429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574B92-9507-14F6-ED85-6E6C0B325967}"/>
              </a:ext>
            </a:extLst>
          </p:cNvPr>
          <p:cNvSpPr>
            <a:spLocks noGrp="1"/>
          </p:cNvSpPr>
          <p:nvPr>
            <p:ph type="title"/>
          </p:nvPr>
        </p:nvSpPr>
        <p:spPr>
          <a:xfrm>
            <a:off x="914400" y="801740"/>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a hidden field to post a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action method</a:t>
            </a:r>
            <a:endParaRPr lang="en-US" dirty="0"/>
          </a:p>
        </p:txBody>
      </p:sp>
      <p:sp>
        <p:nvSpPr>
          <p:cNvPr id="9" name="Text Placeholder 8">
            <a:extLst>
              <a:ext uri="{FF2B5EF4-FFF2-40B4-BE49-F238E27FC236}">
                <a16:creationId xmlns:a16="http://schemas.microsoft.com/office/drawing/2014/main" id="{A763317B-7310-DF5E-DFA5-47CB50D1FBA5}"/>
              </a:ext>
            </a:extLst>
          </p:cNvPr>
          <p:cNvSpPr>
            <a:spLocks noGrp="1"/>
          </p:cNvSpPr>
          <p:nvPr>
            <p:ph type="body" sz="quarter" idx="15"/>
          </p:nvPr>
        </p:nvSpPr>
        <p:spPr>
          <a:xfrm>
            <a:off x="812800" y="1443758"/>
            <a:ext cx="7391400" cy="2213842"/>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&lt;input type="hidden" asp-for="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-primary"&gt;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@Model.Name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&lt;/button&gt;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button looks in the browser</a:t>
            </a:r>
          </a:p>
          <a:p>
            <a:endParaRPr lang="en-US" sz="1600" dirty="0"/>
          </a:p>
        </p:txBody>
      </p:sp>
      <p:pic>
        <p:nvPicPr>
          <p:cNvPr id="10" name="Content Placeholder 9" descr="Title describes slide.">
            <a:extLst>
              <a:ext uri="{FF2B5EF4-FFF2-40B4-BE49-F238E27FC236}">
                <a16:creationId xmlns:a16="http://schemas.microsoft.com/office/drawing/2014/main" id="{18A8506A-94CC-1FF7-1359-3FE41E80B9C2}"/>
              </a:ext>
            </a:extLst>
          </p:cNvPr>
          <p:cNvPicPr>
            <a:picLocks noGrp="1" noChangeAspect="1"/>
          </p:cNvPicPr>
          <p:nvPr>
            <p:ph sz="quarter" idx="13"/>
          </p:nvPr>
        </p:nvPicPr>
        <p:blipFill>
          <a:blip r:embed="rId2"/>
          <a:stretch>
            <a:fillRect/>
          </a:stretch>
        </p:blipFill>
        <p:spPr>
          <a:xfrm>
            <a:off x="1219200" y="3336758"/>
            <a:ext cx="2438400" cy="625642"/>
          </a:xfrm>
          <a:prstGeom prst="rect">
            <a:avLst/>
          </a:prstGeom>
        </p:spPr>
      </p:pic>
      <p:sp>
        <p:nvSpPr>
          <p:cNvPr id="4" name="Footer Placeholder 3">
            <a:extLst>
              <a:ext uri="{FF2B5EF4-FFF2-40B4-BE49-F238E27FC236}">
                <a16:creationId xmlns:a16="http://schemas.microsoft.com/office/drawing/2014/main" id="{DF4B4EBF-B8EB-5A9E-EE65-D43B6A9AF20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848BD20-3975-1865-D181-5EA988E020CF}"/>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5342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8426-5C03-6DD6-11A4-E61EA1D72C45}"/>
              </a:ext>
            </a:extLst>
          </p:cNvPr>
          <p:cNvSpPr>
            <a:spLocks noGrp="1"/>
          </p:cNvSpPr>
          <p:nvPr>
            <p:ph type="title"/>
          </p:nvPr>
        </p:nvSpPr>
        <p:spPr>
          <a:xfrm>
            <a:off x="914400" y="616896"/>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an &lt;input&gt; submit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post a value to the action method</a:t>
            </a:r>
            <a:endParaRPr lang="en-US" dirty="0"/>
          </a:p>
        </p:txBody>
      </p:sp>
      <p:sp>
        <p:nvSpPr>
          <p:cNvPr id="3" name="Text Placeholder 2">
            <a:extLst>
              <a:ext uri="{FF2B5EF4-FFF2-40B4-BE49-F238E27FC236}">
                <a16:creationId xmlns:a16="http://schemas.microsoft.com/office/drawing/2014/main" id="{4C1BDBAD-90A8-0138-F7C3-70F17108A423}"/>
              </a:ext>
            </a:extLst>
          </p:cNvPr>
          <p:cNvSpPr>
            <a:spLocks noGrp="1"/>
          </p:cNvSpPr>
          <p:nvPr>
            <p:ph type="body" sz="quarter" idx="15"/>
          </p:nvPr>
        </p:nvSpPr>
        <p:spPr>
          <a:xfrm>
            <a:off x="812800" y="1443758"/>
            <a:ext cx="7391400" cy="2213842"/>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input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type="submit"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-primary"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button looks in the browser</a:t>
            </a:r>
          </a:p>
          <a:p>
            <a:endParaRPr lang="en-US" sz="1600" dirty="0"/>
          </a:p>
        </p:txBody>
      </p:sp>
      <p:pic>
        <p:nvPicPr>
          <p:cNvPr id="7" name="Content Placeholder 6" descr="Title describes slide.">
            <a:extLst>
              <a:ext uri="{FF2B5EF4-FFF2-40B4-BE49-F238E27FC236}">
                <a16:creationId xmlns:a16="http://schemas.microsoft.com/office/drawing/2014/main" id="{6D6CBC42-7A1E-7BC1-4E50-2A2AFA00A218}"/>
              </a:ext>
            </a:extLst>
          </p:cNvPr>
          <p:cNvPicPr>
            <a:picLocks noGrp="1" noChangeAspect="1"/>
          </p:cNvPicPr>
          <p:nvPr>
            <p:ph sz="quarter" idx="13"/>
          </p:nvPr>
        </p:nvPicPr>
        <p:blipFill>
          <a:blip r:embed="rId2"/>
          <a:stretch>
            <a:fillRect/>
          </a:stretch>
        </p:blipFill>
        <p:spPr>
          <a:xfrm>
            <a:off x="1219200" y="3124200"/>
            <a:ext cx="881743" cy="685800"/>
          </a:xfrm>
          <a:prstGeom prst="rect">
            <a:avLst/>
          </a:prstGeom>
        </p:spPr>
      </p:pic>
      <p:sp>
        <p:nvSpPr>
          <p:cNvPr id="5" name="Footer Placeholder 4">
            <a:extLst>
              <a:ext uri="{FF2B5EF4-FFF2-40B4-BE49-F238E27FC236}">
                <a16:creationId xmlns:a16="http://schemas.microsoft.com/office/drawing/2014/main" id="{3E0B9EED-DB8B-17EA-0D4F-A413588997DC}"/>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6" name="Slide Number Placeholder 5">
            <a:extLst>
              <a:ext uri="{FF2B5EF4-FFF2-40B4-BE49-F238E27FC236}">
                <a16:creationId xmlns:a16="http://schemas.microsoft.com/office/drawing/2014/main" id="{30ED5FF9-AA27-C9EB-51D1-B85E64D9A785}"/>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2641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6D13-3E13-50FB-434C-8002B4226960}"/>
              </a:ext>
            </a:extLst>
          </p:cNvPr>
          <p:cNvSpPr>
            <a:spLocks noGrp="1"/>
          </p:cNvSpPr>
          <p:nvPr>
            <p:ph type="title"/>
          </p:nvPr>
        </p:nvSpPr>
        <p:spPr>
          <a:xfrm>
            <a:off x="914400" y="620904"/>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a &lt;button&gt; submit button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post a value to the action method</a:t>
            </a:r>
            <a:endParaRPr lang="en-US" dirty="0"/>
          </a:p>
        </p:txBody>
      </p:sp>
      <p:sp>
        <p:nvSpPr>
          <p:cNvPr id="3" name="Text Placeholder 2">
            <a:extLst>
              <a:ext uri="{FF2B5EF4-FFF2-40B4-BE49-F238E27FC236}">
                <a16:creationId xmlns:a16="http://schemas.microsoft.com/office/drawing/2014/main" id="{BFA3EA86-CAF0-23A4-B170-A468E1EC4E0A}"/>
              </a:ext>
            </a:extLst>
          </p:cNvPr>
          <p:cNvSpPr>
            <a:spLocks noGrp="1"/>
          </p:cNvSpPr>
          <p:nvPr>
            <p:ph type="body" sz="quarter" idx="15"/>
          </p:nvPr>
        </p:nvSpPr>
        <p:spPr>
          <a:xfrm>
            <a:off x="812800" y="1443758"/>
            <a:ext cx="7391400" cy="2213842"/>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button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type="submit"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value="@</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Model.TeamID</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-primary"&gt;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@Model.Name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&lt;/button&gt;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button looks in the browser</a:t>
            </a:r>
          </a:p>
          <a:p>
            <a:endParaRPr lang="en-US" sz="1600" dirty="0"/>
          </a:p>
        </p:txBody>
      </p:sp>
      <p:pic>
        <p:nvPicPr>
          <p:cNvPr id="7" name="Content Placeholder 6" descr="Title describes slide.">
            <a:extLst>
              <a:ext uri="{FF2B5EF4-FFF2-40B4-BE49-F238E27FC236}">
                <a16:creationId xmlns:a16="http://schemas.microsoft.com/office/drawing/2014/main" id="{D6770A1C-403E-7E07-9D8D-D43945BF7AAE}"/>
              </a:ext>
            </a:extLst>
          </p:cNvPr>
          <p:cNvPicPr>
            <a:picLocks noGrp="1" noChangeAspect="1"/>
          </p:cNvPicPr>
          <p:nvPr>
            <p:ph sz="quarter" idx="13"/>
          </p:nvPr>
        </p:nvPicPr>
        <p:blipFill>
          <a:blip r:embed="rId2"/>
          <a:stretch>
            <a:fillRect/>
          </a:stretch>
        </p:blipFill>
        <p:spPr>
          <a:xfrm>
            <a:off x="1219200" y="3697813"/>
            <a:ext cx="2496788" cy="645587"/>
          </a:xfrm>
          <a:prstGeom prst="rect">
            <a:avLst/>
          </a:prstGeom>
        </p:spPr>
      </p:pic>
      <p:sp>
        <p:nvSpPr>
          <p:cNvPr id="5" name="Footer Placeholder 4">
            <a:extLst>
              <a:ext uri="{FF2B5EF4-FFF2-40B4-BE49-F238E27FC236}">
                <a16:creationId xmlns:a16="http://schemas.microsoft.com/office/drawing/2014/main" id="{50431695-642E-7272-740B-A7A4A964A516}"/>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6" name="Slide Number Placeholder 5">
            <a:extLst>
              <a:ext uri="{FF2B5EF4-FFF2-40B4-BE49-F238E27FC236}">
                <a16:creationId xmlns:a16="http://schemas.microsoft.com/office/drawing/2014/main" id="{03E38485-4DD1-C10A-51E7-1D53BEC9CCDC}"/>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5885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988F-7B66-1462-A16D-D1912560BC9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20CDBED-3F2D-6B42-2739-F875AFA0F811}"/>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Use model binding with primitive and complex types.</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use controller properties to retrieve primitive types from GET and POST requests.</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List the order of places where MVC looks for data when it’s binding a parameter.</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use model binding to retrieve primitive types from GET and POST requests.</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use model binding to retrieve complex types and nested complex types from POST requests.</a:t>
            </a:r>
          </a:p>
          <a:p>
            <a:pPr marL="342900" marR="0" lvl="0" indent="-342900">
              <a:spcBef>
                <a:spcPts val="0"/>
              </a:spcBef>
              <a:spcAft>
                <a:spcPts val="600"/>
              </a:spcAft>
              <a:buFont typeface="+mj-lt"/>
              <a:buAutoNum type="arabicPeriod"/>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use the name and value attributes of a submit button to POST data.</a:t>
            </a:r>
          </a:p>
          <a:p>
            <a:endParaRPr lang="en-US" dirty="0"/>
          </a:p>
        </p:txBody>
      </p:sp>
      <p:sp>
        <p:nvSpPr>
          <p:cNvPr id="4" name="Footer Placeholder 3">
            <a:extLst>
              <a:ext uri="{FF2B5EF4-FFF2-40B4-BE49-F238E27FC236}">
                <a16:creationId xmlns:a16="http://schemas.microsoft.com/office/drawing/2014/main" id="{FB451ED9-8756-7546-D20F-E46D62E83DDD}"/>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FA2786B-FB07-182F-8505-2D32F336ACC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506940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9E3E-ECE7-01FC-ECB6-48E3EC248F8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&lt;input&gt; element…</a:t>
            </a:r>
            <a:endParaRPr lang="en-US" dirty="0"/>
          </a:p>
        </p:txBody>
      </p:sp>
      <p:sp>
        <p:nvSpPr>
          <p:cNvPr id="3" name="Text Placeholder 2">
            <a:extLst>
              <a:ext uri="{FF2B5EF4-FFF2-40B4-BE49-F238E27FC236}">
                <a16:creationId xmlns:a16="http://schemas.microsoft.com/office/drawing/2014/main" id="{9B5A543C-D190-124E-CBD2-7ACD4C09452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Allows you to use the asp-for tag helper to generate the name and value attributes.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Automatically displays the value attribute as the text for the button.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&lt;button&gt; element…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Gives you control over the text (or image) that’s displayed for the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Can’t use the asp-for tag helper. You must explicitly code the name and value attributes, making sure the value in the name attribute matches the name of the action method parameter or property to bind to.</a:t>
            </a:r>
          </a:p>
          <a:p>
            <a:endParaRPr lang="en-US" dirty="0"/>
          </a:p>
        </p:txBody>
      </p:sp>
      <p:sp>
        <p:nvSpPr>
          <p:cNvPr id="4" name="Footer Placeholder 3">
            <a:extLst>
              <a:ext uri="{FF2B5EF4-FFF2-40B4-BE49-F238E27FC236}">
                <a16:creationId xmlns:a16="http://schemas.microsoft.com/office/drawing/2014/main" id="{F5219259-43C9-541F-74D2-F82C1322A97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AD51E64-CD6D-E816-74E8-DBA7A3613F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21103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B048-838A-244E-8F58-7B6485AEE9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accepts a string array</a:t>
            </a:r>
            <a:endParaRPr lang="en-US" dirty="0"/>
          </a:p>
        </p:txBody>
      </p:sp>
      <p:sp>
        <p:nvSpPr>
          <p:cNvPr id="3" name="Text Placeholder 2">
            <a:extLst>
              <a:ext uri="{FF2B5EF4-FFF2-40B4-BE49-F238E27FC236}">
                <a16:creationId xmlns:a16="http://schemas.microsoft.com/office/drawing/2014/main" id="{D242F44B-06D2-6BEB-326F-F2467C6B59B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Filter(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string[] filter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code that does the filtering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Footer Placeholder 3">
            <a:extLst>
              <a:ext uri="{FF2B5EF4-FFF2-40B4-BE49-F238E27FC236}">
                <a16:creationId xmlns:a16="http://schemas.microsoft.com/office/drawing/2014/main" id="{A44CEB86-DCCB-57AC-3B1E-0B5A9AF231F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B0BF8537-B7BC-21CF-32D7-66F01D68D0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02677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698A6-84EA-FFCF-10B3-9A2D0DB0D27B}"/>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view that posts a string array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action method</a:t>
            </a:r>
            <a:endParaRPr lang="en-US" dirty="0"/>
          </a:p>
        </p:txBody>
      </p:sp>
      <p:sp>
        <p:nvSpPr>
          <p:cNvPr id="7" name="Text Placeholder 6">
            <a:extLst>
              <a:ext uri="{FF2B5EF4-FFF2-40B4-BE49-F238E27FC236}">
                <a16:creationId xmlns:a16="http://schemas.microsoft.com/office/drawing/2014/main" id="{B29D67E5-4E10-85EA-5E74-37554ED9EAD0}"/>
              </a:ext>
            </a:extLst>
          </p:cNvPr>
          <p:cNvSpPr>
            <a:spLocks noGrp="1"/>
          </p:cNvSpPr>
          <p:nvPr>
            <p:ph type="body" sz="quarter" idx="13"/>
          </p:nvPr>
        </p:nvSpPr>
        <p:spPr>
          <a:xfrm>
            <a:off x="838200" y="1371600"/>
            <a:ext cx="7467600" cy="4495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&lt;h3&gt;Filter By:&lt;/h3&gt;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asp-action="Filter" method="post"&gt;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make sure each select element has the same name and that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 matches the action method parameter name --&gt;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&lt;label&gt;Price&lt;/label&gt;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name="filter"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 value="all"&gt;All&lt;/option&gt;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 value="lt10"&gt;Under $10&lt;/option&gt;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 value="10to50"&gt;$10 to $50&lt;/option&gt;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 value="gt50"&gt;Over $50&lt;/option&gt;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&lt;label&gt;Color&lt;/label&gt;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name="filter"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&lt;option&gt;All&lt;/option&gt;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&lt;option&gt;Red&lt;/option&gt;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&lt;option&gt;Blue&lt;/option&gt;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&lt;option&gt;Yellow&lt;/option&gt;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&lt;option&gt;Green&lt;/option&gt;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&lt;option&gt;Purple&lt;/option&gt;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type="submit"&gt;Filter&lt;/button&gt;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&lt;/form&gt;</a:t>
            </a:r>
          </a:p>
          <a:p>
            <a:endParaRPr lang="en-US" sz="1400" dirty="0"/>
          </a:p>
        </p:txBody>
      </p:sp>
      <p:sp>
        <p:nvSpPr>
          <p:cNvPr id="4" name="Footer Placeholder 3">
            <a:extLst>
              <a:ext uri="{FF2B5EF4-FFF2-40B4-BE49-F238E27FC236}">
                <a16:creationId xmlns:a16="http://schemas.microsoft.com/office/drawing/2014/main" id="{9DD221C8-E3DF-7CCA-7569-8FEF5BEDDCB7}"/>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11E33C2A-E197-0C92-C380-2600D12F7E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83595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8CE7D0-E67E-0F04-FBC7-D22D752132F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string array the action method receives</a:t>
            </a:r>
            <a:endParaRPr lang="en-US" dirty="0"/>
          </a:p>
        </p:txBody>
      </p:sp>
      <p:pic>
        <p:nvPicPr>
          <p:cNvPr id="8" name="Content Placeholder 7" descr="Title describes slide.">
            <a:extLst>
              <a:ext uri="{FF2B5EF4-FFF2-40B4-BE49-F238E27FC236}">
                <a16:creationId xmlns:a16="http://schemas.microsoft.com/office/drawing/2014/main" id="{B609D86D-3A22-3B61-4A86-17846D546B9F}"/>
              </a:ext>
            </a:extLst>
          </p:cNvPr>
          <p:cNvPicPr>
            <a:picLocks noGrp="1" noChangeAspect="1"/>
          </p:cNvPicPr>
          <p:nvPr>
            <p:ph sz="quarter" idx="13"/>
          </p:nvPr>
        </p:nvPicPr>
        <p:blipFill>
          <a:blip r:embed="rId2"/>
          <a:stretch>
            <a:fillRect/>
          </a:stretch>
        </p:blipFill>
        <p:spPr>
          <a:xfrm>
            <a:off x="1261678" y="1118535"/>
            <a:ext cx="2425610" cy="1015065"/>
          </a:xfrm>
          <a:prstGeom prst="rect">
            <a:avLst/>
          </a:prstGeom>
        </p:spPr>
      </p:pic>
      <p:sp>
        <p:nvSpPr>
          <p:cNvPr id="4" name="Footer Placeholder 3">
            <a:extLst>
              <a:ext uri="{FF2B5EF4-FFF2-40B4-BE49-F238E27FC236}">
                <a16:creationId xmlns:a16="http://schemas.microsoft.com/office/drawing/2014/main" id="{6700624C-4788-4A1E-F9C2-71385AF3F3CF}"/>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B670B7F2-6F35-4757-0EFF-99FF58754D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98857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562AEF-D005-F9EF-8285-9467170ADAE4}"/>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of the attributes that specify the source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value to be bound</a:t>
            </a:r>
            <a:endParaRPr lang="en-US" dirty="0"/>
          </a:p>
        </p:txBody>
      </p:sp>
      <p:sp>
        <p:nvSpPr>
          <p:cNvPr id="7" name="Text Placeholder 6">
            <a:extLst>
              <a:ext uri="{FF2B5EF4-FFF2-40B4-BE49-F238E27FC236}">
                <a16:creationId xmlns:a16="http://schemas.microsoft.com/office/drawing/2014/main" id="{53436536-F2D3-EA75-C7EB-4DEF523F0AC6}"/>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FromRoute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FromQuery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FromHeader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FromServices</a:t>
            </a: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FromBody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11EF428B-E4CF-24CE-A77A-15883628579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45B129C-A8DD-0D0D-4C38-2270D237EB6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71414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35FEAC-5057-61D0-6725-7F206AB4B10B}"/>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specifies the source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its parameters</a:t>
            </a:r>
            <a:endParaRPr lang="en-US" dirty="0"/>
          </a:p>
        </p:txBody>
      </p:sp>
      <p:sp>
        <p:nvSpPr>
          <p:cNvPr id="7" name="Text Placeholder 6">
            <a:extLst>
              <a:ext uri="{FF2B5EF4-FFF2-40B4-BE49-F238E27FC236}">
                <a16:creationId xmlns:a16="http://schemas.microsoft.com/office/drawing/2014/main" id="{5166CB93-478A-BDC5-E893-47E1975F6FB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FromRoute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string id,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FromQuery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pagenum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ViewBag.Page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pagenum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D1A036D9-70F6-D1C3-6E15-666AAA09C8AE}"/>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F7DEDA5-498D-6697-0C3A-8C174837BF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42184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B561CB-EF89-190B-BFC1-5E8A362BB050}"/>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passes an argument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an attribute</a:t>
            </a:r>
            <a:endParaRPr lang="en-US" dirty="0"/>
          </a:p>
        </p:txBody>
      </p:sp>
      <p:sp>
        <p:nvSpPr>
          <p:cNvPr id="7" name="Text Placeholder 6">
            <a:extLst>
              <a:ext uri="{FF2B5EF4-FFF2-40B4-BE49-F238E27FC236}">
                <a16:creationId xmlns:a16="http://schemas.microsoft.com/office/drawing/2014/main" id="{3CF965C5-F915-EFF8-8B66-436E651A167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FromHeader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 = "User-Agent")]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string agent)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ViewBag.UserAgent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agent;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2A3F8840-8428-8914-08C3-DAD06D1874C0}"/>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945AB5B-C6C0-CBA0-0A87-596ECFF516F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220762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C158-B978-B179-FC03-47FFA30C68B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class that applies an attribute to a property</a:t>
            </a:r>
            <a:endParaRPr lang="en-US" dirty="0"/>
          </a:p>
        </p:txBody>
      </p:sp>
      <p:sp>
        <p:nvSpPr>
          <p:cNvPr id="3" name="Text Placeholder 2">
            <a:extLst>
              <a:ext uri="{FF2B5EF4-FFF2-40B4-BE49-F238E27FC236}">
                <a16:creationId xmlns:a16="http://schemas.microsoft.com/office/drawing/2014/main" id="{076F1EFE-ADB2-EF0B-8F54-C6561CF352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Browser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FromHeader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 = "User-Agent")]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UserAgent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8EBF541C-FFC1-A423-F280-E29EB66C32A1}"/>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C5A4031-6490-77D9-72EC-F4DADD1D9C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88275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C6105B-C807-FCB7-C570-ACC06E9A3C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Attributes that determine which values are bound</a:t>
            </a:r>
            <a:endParaRPr lang="en-US" dirty="0"/>
          </a:p>
        </p:txBody>
      </p:sp>
      <p:graphicFrame>
        <p:nvGraphicFramePr>
          <p:cNvPr id="9" name="Table Placeholder 8">
            <a:extLst>
              <a:ext uri="{FF2B5EF4-FFF2-40B4-BE49-F238E27FC236}">
                <a16:creationId xmlns:a16="http://schemas.microsoft.com/office/drawing/2014/main" id="{ED5EA2C7-7543-EFD3-86E6-7BB5DA5E0050}"/>
              </a:ext>
            </a:extLst>
          </p:cNvPr>
          <p:cNvGraphicFramePr>
            <a:graphicFrameLocks noGrp="1"/>
          </p:cNvGraphicFramePr>
          <p:nvPr>
            <p:ph type="tbl" sz="quarter" idx="16"/>
            <p:extLst>
              <p:ext uri="{D42A27DB-BD31-4B8C-83A1-F6EECF244321}">
                <p14:modId xmlns:p14="http://schemas.microsoft.com/office/powerpoint/2010/main" val="1068729795"/>
              </p:ext>
            </p:extLst>
          </p:nvPr>
        </p:nvGraphicFramePr>
        <p:xfrm>
          <a:off x="1295400" y="2590800"/>
          <a:ext cx="6477000" cy="1447801"/>
        </p:xfrm>
        <a:graphic>
          <a:graphicData uri="http://schemas.openxmlformats.org/drawingml/2006/table">
            <a:tbl>
              <a:tblPr firstRow="1"/>
              <a:tblGrid>
                <a:gridCol w="1727963">
                  <a:extLst>
                    <a:ext uri="{9D8B030D-6E8A-4147-A177-3AD203B41FA5}">
                      <a16:colId xmlns:a16="http://schemas.microsoft.com/office/drawing/2014/main" val="4199506891"/>
                    </a:ext>
                  </a:extLst>
                </a:gridCol>
                <a:gridCol w="4749037">
                  <a:extLst>
                    <a:ext uri="{9D8B030D-6E8A-4147-A177-3AD203B41FA5}">
                      <a16:colId xmlns:a16="http://schemas.microsoft.com/office/drawing/2014/main" val="3891060154"/>
                    </a:ext>
                  </a:extLst>
                </a:gridCol>
              </a:tblGrid>
              <a:tr h="537755">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Attribute</a:t>
                      </a:r>
                    </a:p>
                  </a:txBody>
                  <a:tcPr marL="68580" marR="6858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Namespace</a:t>
                      </a:r>
                    </a:p>
                  </a:txBody>
                  <a:tcPr marL="68580" marR="6858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242446506"/>
                  </a:ext>
                </a:extLst>
              </a:tr>
              <a:tr h="455023">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[Bind]</a:t>
                      </a:r>
                      <a:endParaRPr lang="en-US" sz="200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Microsoft.AspNetCore.MVC</a:t>
                      </a:r>
                      <a:endParaRPr lang="en-US" sz="200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2084389921"/>
                  </a:ext>
                </a:extLst>
              </a:tr>
              <a:tr h="455023">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[BindNever]</a:t>
                      </a:r>
                      <a:endParaRPr lang="en-US" sz="200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Microsoft.AspNetCore.MVC.ModelBinding</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FECF5"/>
                    </a:solidFill>
                  </a:tcPr>
                </a:tc>
                <a:extLst>
                  <a:ext uri="{0D108BD9-81ED-4DB2-BD59-A6C34878D82A}">
                    <a16:rowId xmlns:a16="http://schemas.microsoft.com/office/drawing/2014/main" val="252972344"/>
                  </a:ext>
                </a:extLst>
              </a:tr>
            </a:tbl>
          </a:graphicData>
        </a:graphic>
      </p:graphicFrame>
      <p:sp>
        <p:nvSpPr>
          <p:cNvPr id="7" name="Text Placeholder 6">
            <a:extLst>
              <a:ext uri="{FF2B5EF4-FFF2-40B4-BE49-F238E27FC236}">
                <a16:creationId xmlns:a16="http://schemas.microsoft.com/office/drawing/2014/main" id="{B8CCC4D0-5C5D-C131-E702-047605381AB4}"/>
              </a:ext>
            </a:extLst>
          </p:cNvPr>
          <p:cNvSpPr>
            <a:spLocks noGrp="1"/>
          </p:cNvSpPr>
          <p:nvPr>
            <p:ph type="body" sz="quarter" idx="15"/>
          </p:nvPr>
        </p:nvSpPr>
        <p:spPr>
          <a:xfrm>
            <a:off x="838200" y="1143000"/>
            <a:ext cx="7391400" cy="2209799"/>
          </a:xfrm>
        </p:spPr>
        <p:txBody>
          <a:bodyPr/>
          <a:lstStyle/>
          <a:p>
            <a:pPr marL="34607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[Bind(names)]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BindNever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namespaces of the two attributes</a:t>
            </a:r>
          </a:p>
          <a:p>
            <a:endParaRPr lang="en-US" sz="2400" dirty="0"/>
          </a:p>
        </p:txBody>
      </p:sp>
      <p:sp>
        <p:nvSpPr>
          <p:cNvPr id="4" name="Footer Placeholder 3">
            <a:extLst>
              <a:ext uri="{FF2B5EF4-FFF2-40B4-BE49-F238E27FC236}">
                <a16:creationId xmlns:a16="http://schemas.microsoft.com/office/drawing/2014/main" id="{3B55A37E-4867-5303-6DB3-919A4FADB4E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6740E4E-D87C-8EE9-E976-4ABBA5FFFA8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28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502239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90D6-9A05-8972-28C9-C5CC1D9BE60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Employee class</a:t>
            </a:r>
            <a:endParaRPr lang="en-US" dirty="0"/>
          </a:p>
        </p:txBody>
      </p:sp>
      <p:sp>
        <p:nvSpPr>
          <p:cNvPr id="3" name="Text Placeholder 2">
            <a:extLst>
              <a:ext uri="{FF2B5EF4-FFF2-40B4-BE49-F238E27FC236}">
                <a16:creationId xmlns:a16="http://schemas.microsoft.com/office/drawing/2014/main" id="{01E74528-62EE-2833-8088-D7DC4B45BF5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Employee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JobTitle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IsManager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761CB011-AB60-D8ED-F667-C08F3663A5AA}"/>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8694410E-2588-07AF-C4BA-83BF0A2E5D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38938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312F-99AD-DF51-1A5A-D0DC0BD0A1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D785A674-6967-9582-5BC1-916D8A36BA29}"/>
              </a:ext>
            </a:extLst>
          </p:cNvPr>
          <p:cNvSpPr>
            <a:spLocks noGrp="1"/>
          </p:cNvSpPr>
          <p:nvPr>
            <p:ph type="body" sz="quarter" idx="13"/>
          </p:nvPr>
        </p:nvSpPr>
        <p:spPr>
          <a:xfrm>
            <a:off x="838200" y="1066800"/>
            <a:ext cx="7543800" cy="4876800"/>
          </a:xfrm>
        </p:spPr>
        <p:txBody>
          <a:bodyPr/>
          <a:lstStyle/>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post an array to an action method.</a:t>
            </a:r>
          </a:p>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attributes to control the source of bound values.</a:t>
            </a:r>
          </a:p>
          <a:p>
            <a:pPr marL="457200" marR="0" lvl="0" indent="-457200">
              <a:spcBef>
                <a:spcPts val="0"/>
              </a:spcBef>
              <a:spcAft>
                <a:spcPts val="600"/>
              </a:spcAft>
              <a:buFont typeface="+mj-lt"/>
              <a:buAutoNum type="arabicPeriod" startAt="6"/>
              <a:tabLst>
                <a:tab pos="228600" algn="l"/>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attributes to control which properties are set during model binding.</a:t>
            </a:r>
          </a:p>
          <a:p>
            <a:pPr marL="457200" indent="-457200">
              <a:buFont typeface="+mj-lt"/>
              <a:buAutoNum type="arabicPeriod" startAt="6"/>
            </a:pPr>
            <a:endParaRPr lang="en-US" dirty="0"/>
          </a:p>
        </p:txBody>
      </p:sp>
      <p:sp>
        <p:nvSpPr>
          <p:cNvPr id="4" name="Footer Placeholder 3">
            <a:extLst>
              <a:ext uri="{FF2B5EF4-FFF2-40B4-BE49-F238E27FC236}">
                <a16:creationId xmlns:a16="http://schemas.microsoft.com/office/drawing/2014/main" id="{A4E62316-935B-8DE0-AAF4-B11F5853F0B1}"/>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E8609F0-842D-466D-32D1-B362BEF1FD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131208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7F7773-D0B1-9C35-BB5C-A42EEE8039D6}"/>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make sure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IsManager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is not bound (part 1)</a:t>
            </a:r>
            <a:endParaRPr lang="en-US" dirty="0"/>
          </a:p>
        </p:txBody>
      </p:sp>
      <p:sp>
        <p:nvSpPr>
          <p:cNvPr id="7" name="Text Placeholder 6">
            <a:extLst>
              <a:ext uri="{FF2B5EF4-FFF2-40B4-BE49-F238E27FC236}">
                <a16:creationId xmlns:a16="http://schemas.microsoft.com/office/drawing/2014/main" id="{3D017048-DF8B-79C3-56DC-7D3DAD4D2689}"/>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Bind attribute in the parameter list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action method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Index(</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[Bind("Name",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JobTitle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Employee employee)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ModelState.IsValid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employee.JobTitle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"Boss")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employee.IsManager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     // can be set in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View(employee);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Footer Placeholder 3">
            <a:extLst>
              <a:ext uri="{FF2B5EF4-FFF2-40B4-BE49-F238E27FC236}">
                <a16:creationId xmlns:a16="http://schemas.microsoft.com/office/drawing/2014/main" id="{E393D580-34DC-F8A2-7930-499A0BAC9E9B}"/>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C116E0E9-50B3-1BA2-3CD9-E9D30946EE7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500755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84DFCE-F114-FE93-626B-7A5C7A88F2D1}"/>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make sure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IsManager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is not bound (part 2)</a:t>
            </a:r>
            <a:endParaRPr lang="en-US" dirty="0"/>
          </a:p>
        </p:txBody>
      </p:sp>
      <p:sp>
        <p:nvSpPr>
          <p:cNvPr id="7" name="Text Placeholder 6">
            <a:extLst>
              <a:ext uri="{FF2B5EF4-FFF2-40B4-BE49-F238E27FC236}">
                <a16:creationId xmlns:a16="http://schemas.microsoft.com/office/drawing/2014/main" id="{FE8CF4AB-6908-07C7-C04A-6C7644115175}"/>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Bind attribute on the class</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[Bind("Name",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JobTitle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Employee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JobTitle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IsManager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7FD43C19-6023-A10D-7593-8BFB2EE2214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18FFBEC3-6C0F-410F-53DB-BCA47BBB48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18270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795FF5-ED04-A08E-5B36-9E8ADD6B4699}"/>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make sure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IsManager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is not bound (part 3)</a:t>
            </a:r>
            <a:endParaRPr lang="en-US" dirty="0"/>
          </a:p>
        </p:txBody>
      </p:sp>
      <p:sp>
        <p:nvSpPr>
          <p:cNvPr id="7" name="Text Placeholder 6">
            <a:extLst>
              <a:ext uri="{FF2B5EF4-FFF2-40B4-BE49-F238E27FC236}">
                <a16:creationId xmlns:a16="http://schemas.microsoft.com/office/drawing/2014/main" id="{2DC82122-09BD-EDE4-962C-9471D2A52B8A}"/>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BindNever</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attribute on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IsManager</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Employee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JobTitle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BindNever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IsManager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E421FFD0-C5BE-7B46-3A8B-15909F30047B}"/>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CE851E5-5E76-564C-AE73-4537B293A7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364249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1CF080-9603-FCB1-627E-CE3C744D54A6}"/>
              </a:ext>
            </a:extLst>
          </p:cNvPr>
          <p:cNvSpPr>
            <a:spLocks noGrp="1"/>
          </p:cNvSpPr>
          <p:nvPr>
            <p:ph type="title"/>
          </p:nvPr>
        </p:nvSpPr>
        <p:spPr>
          <a:xfrm>
            <a:off x="914400" y="620904"/>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page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ToDo</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List app</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no filtering</a:t>
            </a:r>
            <a:endParaRPr lang="en-US" dirty="0"/>
          </a:p>
        </p:txBody>
      </p:sp>
      <p:pic>
        <p:nvPicPr>
          <p:cNvPr id="8" name="Content Placeholder 7" descr="Title describes slide.">
            <a:extLst>
              <a:ext uri="{FF2B5EF4-FFF2-40B4-BE49-F238E27FC236}">
                <a16:creationId xmlns:a16="http://schemas.microsoft.com/office/drawing/2014/main" id="{CEB4CCEE-E23E-176B-5572-C3B9FFC91F07}"/>
              </a:ext>
            </a:extLst>
          </p:cNvPr>
          <p:cNvPicPr>
            <a:picLocks noGrp="1" noChangeAspect="1"/>
          </p:cNvPicPr>
          <p:nvPr>
            <p:ph sz="quarter" idx="13"/>
          </p:nvPr>
        </p:nvPicPr>
        <p:blipFill>
          <a:blip r:embed="rId2"/>
          <a:stretch>
            <a:fillRect/>
          </a:stretch>
        </p:blipFill>
        <p:spPr>
          <a:xfrm>
            <a:off x="1215564" y="1447800"/>
            <a:ext cx="6785436" cy="2932430"/>
          </a:xfrm>
          <a:prstGeom prst="rect">
            <a:avLst/>
          </a:prstGeom>
        </p:spPr>
      </p:pic>
      <p:sp>
        <p:nvSpPr>
          <p:cNvPr id="4" name="Footer Placeholder 3">
            <a:extLst>
              <a:ext uri="{FF2B5EF4-FFF2-40B4-BE49-F238E27FC236}">
                <a16:creationId xmlns:a16="http://schemas.microsoft.com/office/drawing/2014/main" id="{D1301CF9-460B-E9CD-BCD2-B970F1BEA4B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B7347CB-CA51-3300-1E51-793C6BDBF21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894760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784CF7-901E-A11C-5E2C-505294CE42EE}"/>
              </a:ext>
            </a:extLst>
          </p:cNvPr>
          <p:cNvSpPr>
            <a:spLocks noGrp="1"/>
          </p:cNvSpPr>
          <p:nvPr>
            <p:ph type="title"/>
          </p:nvPr>
        </p:nvSpPr>
        <p:spPr>
          <a:xfrm>
            <a:off x="914400" y="616896"/>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page after it has been filtered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show open work tasks</a:t>
            </a:r>
            <a:endParaRPr lang="en-US" dirty="0"/>
          </a:p>
        </p:txBody>
      </p:sp>
      <p:pic>
        <p:nvPicPr>
          <p:cNvPr id="8" name="Content Placeholder 7" descr="Title describes slide.">
            <a:extLst>
              <a:ext uri="{FF2B5EF4-FFF2-40B4-BE49-F238E27FC236}">
                <a16:creationId xmlns:a16="http://schemas.microsoft.com/office/drawing/2014/main" id="{915E104E-E1D0-85AE-7F56-EFAFEE0657B7}"/>
              </a:ext>
            </a:extLst>
          </p:cNvPr>
          <p:cNvPicPr>
            <a:picLocks noGrp="1" noChangeAspect="1"/>
          </p:cNvPicPr>
          <p:nvPr>
            <p:ph sz="quarter" idx="13"/>
          </p:nvPr>
        </p:nvPicPr>
        <p:blipFill>
          <a:blip r:embed="rId2"/>
          <a:stretch>
            <a:fillRect/>
          </a:stretch>
        </p:blipFill>
        <p:spPr>
          <a:xfrm>
            <a:off x="1219200" y="1447800"/>
            <a:ext cx="6511092" cy="2164268"/>
          </a:xfrm>
          <a:prstGeom prst="rect">
            <a:avLst/>
          </a:prstGeom>
        </p:spPr>
      </p:pic>
      <p:sp>
        <p:nvSpPr>
          <p:cNvPr id="4" name="Footer Placeholder 3">
            <a:extLst>
              <a:ext uri="{FF2B5EF4-FFF2-40B4-BE49-F238E27FC236}">
                <a16:creationId xmlns:a16="http://schemas.microsoft.com/office/drawing/2014/main" id="{22FF042D-5762-135E-D694-3399122829CC}"/>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235B264-0C31-ECE6-4F71-7A3AAC1E337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3248176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BA0382-165D-0FC4-E0B7-C65EB53F114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Add page with a validation message</a:t>
            </a:r>
            <a:endParaRPr lang="en-US" dirty="0"/>
          </a:p>
        </p:txBody>
      </p:sp>
      <p:pic>
        <p:nvPicPr>
          <p:cNvPr id="8" name="Content Placeholder 7" descr="Title describes slide.">
            <a:extLst>
              <a:ext uri="{FF2B5EF4-FFF2-40B4-BE49-F238E27FC236}">
                <a16:creationId xmlns:a16="http://schemas.microsoft.com/office/drawing/2014/main" id="{3FD40D1B-161A-812B-9BD2-F2E4F39F5A1C}"/>
              </a:ext>
            </a:extLst>
          </p:cNvPr>
          <p:cNvPicPr>
            <a:picLocks noGrp="1" noChangeAspect="1"/>
          </p:cNvPicPr>
          <p:nvPr>
            <p:ph sz="quarter" idx="13"/>
          </p:nvPr>
        </p:nvPicPr>
        <p:blipFill>
          <a:blip r:embed="rId2"/>
          <a:stretch>
            <a:fillRect/>
          </a:stretch>
        </p:blipFill>
        <p:spPr>
          <a:xfrm>
            <a:off x="1267510" y="1109066"/>
            <a:ext cx="5285690" cy="4682134"/>
          </a:xfrm>
          <a:prstGeom prst="rect">
            <a:avLst/>
          </a:prstGeom>
        </p:spPr>
      </p:pic>
      <p:sp>
        <p:nvSpPr>
          <p:cNvPr id="4" name="Footer Placeholder 3">
            <a:extLst>
              <a:ext uri="{FF2B5EF4-FFF2-40B4-BE49-F238E27FC236}">
                <a16:creationId xmlns:a16="http://schemas.microsoft.com/office/drawing/2014/main" id="{8EC27076-D2F7-055F-02FD-58379A9EAA4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0774D99-7525-56C3-701C-0F22C6ED447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620074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94C3-DECD-08B2-4907-991A391AFF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Category class </a:t>
            </a:r>
            <a:endParaRPr lang="en-US" dirty="0"/>
          </a:p>
        </p:txBody>
      </p:sp>
      <p:sp>
        <p:nvSpPr>
          <p:cNvPr id="3" name="Text Placeholder 2">
            <a:extLst>
              <a:ext uri="{FF2B5EF4-FFF2-40B4-BE49-F238E27FC236}">
                <a16:creationId xmlns:a16="http://schemas.microsoft.com/office/drawing/2014/main" id="{70339E22-C628-FB51-E060-A94794B5906B}"/>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Category</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Status class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Status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487F8B0F-2236-5F45-6866-68CFE9280D3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FC0C9F9A-2D13-3FD6-9CDF-A57F460DA1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257601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063-4FE8-4408-12CD-389DB58B5DD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ToDo</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 (part 1)</a:t>
            </a:r>
            <a:endParaRPr lang="en-US" dirty="0"/>
          </a:p>
        </p:txBody>
      </p:sp>
      <p:sp>
        <p:nvSpPr>
          <p:cNvPr id="3" name="Text Placeholder 2">
            <a:extLst>
              <a:ext uri="{FF2B5EF4-FFF2-40B4-BE49-F238E27FC236}">
                <a16:creationId xmlns:a16="http://schemas.microsoft.com/office/drawing/2014/main" id="{F2C2F6D1-F3BB-C998-12CD-6D6285E16812}"/>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System.ComponentModel.DataAnnotations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Microsoft.AspNetCore.Mvc.ModelBinding.Validation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int Id { get; set;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"Please enter a description.")]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"Please enter a due date.")]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DateTime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"Please select a category.")]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ValidateNever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Category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null!;</a:t>
            </a:r>
          </a:p>
          <a:p>
            <a:endParaRPr lang="en-US" sz="1400" dirty="0"/>
          </a:p>
        </p:txBody>
      </p:sp>
      <p:sp>
        <p:nvSpPr>
          <p:cNvPr id="4" name="Footer Placeholder 3">
            <a:extLst>
              <a:ext uri="{FF2B5EF4-FFF2-40B4-BE49-F238E27FC236}">
                <a16:creationId xmlns:a16="http://schemas.microsoft.com/office/drawing/2014/main" id="{EA1303C6-CDFD-AADC-412E-311B623EDCA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4D373FD-738C-483F-B3EF-6D2A03ADB8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702609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1F9C-042F-1635-3487-B9F9AC76DD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ToDo</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 (part 2)</a:t>
            </a:r>
            <a:endParaRPr lang="en-US" dirty="0"/>
          </a:p>
        </p:txBody>
      </p:sp>
      <p:sp>
        <p:nvSpPr>
          <p:cNvPr id="3" name="Text Placeholder 2">
            <a:extLst>
              <a:ext uri="{FF2B5EF4-FFF2-40B4-BE49-F238E27FC236}">
                <a16:creationId xmlns:a16="http://schemas.microsoft.com/office/drawing/2014/main" id="{2443EA36-26E4-9FF2-898A-9EA56C6F15CB}"/>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"Please select a status.")]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string.Empty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ValidateNever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Status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Overdue =&gt;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"open" &amp;&amp;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DateTime.Today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Footer Placeholder 3">
            <a:extLst>
              <a:ext uri="{FF2B5EF4-FFF2-40B4-BE49-F238E27FC236}">
                <a16:creationId xmlns:a16="http://schemas.microsoft.com/office/drawing/2014/main" id="{8C04201D-3E51-8575-10BF-4EF76F00CFFC}"/>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6563CCC6-485A-DAAA-019B-5FB2043D638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2185176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E9EA-4F72-51E8-C7DA-BA9C6360D9B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ToDoContext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65855C92-762F-0AFA-E250-6AE3358644A3}"/>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options)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base(options)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&lt;Category&gt; Categories { get; set; }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&lt;Status&gt; Statuses { get; set; }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&lt;Category&gt;().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Category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"work", Name = "Work"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Category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"home", Name = "Home"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Category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"ex", Name = "Exercise"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Category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"shop", Name = "Shopping"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Category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"call", Name = "Contact"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&lt;Status&gt;().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Status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"open", Name = "Open"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new Status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"closed", Name = "Completed"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Footer Placeholder 3">
            <a:extLst>
              <a:ext uri="{FF2B5EF4-FFF2-40B4-BE49-F238E27FC236}">
                <a16:creationId xmlns:a16="http://schemas.microsoft.com/office/drawing/2014/main" id="{DF1574E2-0257-C4F6-391B-89F0D873E35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39B1F3CD-2A54-2141-0B0C-3138B111E5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55394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F85E-931B-E54C-7EEA-B268064D783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properties of the Controller class</a:t>
            </a:r>
            <a:endParaRPr lang="en-US" dirty="0"/>
          </a:p>
        </p:txBody>
      </p:sp>
      <p:sp>
        <p:nvSpPr>
          <p:cNvPr id="3" name="Text Placeholder 2">
            <a:extLst>
              <a:ext uri="{FF2B5EF4-FFF2-40B4-BE49-F238E27FC236}">
                <a16:creationId xmlns:a16="http://schemas.microsoft.com/office/drawing/2014/main" id="{A2E2FC30-F857-1EE4-EB7B-0223FDFD0CFC}"/>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Request</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RouteData</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properties of the Request property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Query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Form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property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RouteData</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Values</a:t>
            </a:r>
          </a:p>
          <a:p>
            <a:endParaRPr lang="en-US" sz="2400" dirty="0"/>
          </a:p>
        </p:txBody>
      </p:sp>
      <p:sp>
        <p:nvSpPr>
          <p:cNvPr id="4" name="Footer Placeholder 3">
            <a:extLst>
              <a:ext uri="{FF2B5EF4-FFF2-40B4-BE49-F238E27FC236}">
                <a16:creationId xmlns:a16="http://schemas.microsoft.com/office/drawing/2014/main" id="{30807779-FAF2-D123-1CAA-A60B66F9280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E3EF564-2BA2-AE9A-2D3D-CE1FDFA74A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225170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2F04-126D-9D8C-EF51-A7DA869A58F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Filters class (part 1)</a:t>
            </a:r>
            <a:endParaRPr lang="en-US" dirty="0"/>
          </a:p>
        </p:txBody>
      </p:sp>
      <p:sp>
        <p:nvSpPr>
          <p:cNvPr id="3" name="Text Placeholder 2">
            <a:extLst>
              <a:ext uri="{FF2B5EF4-FFF2-40B4-BE49-F238E27FC236}">
                <a16:creationId xmlns:a16="http://schemas.microsoft.com/office/drawing/2014/main" id="{DA2D6D81-4420-8053-1006-9061412D9FBB}"/>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class Filters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Filters(string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"all-all-all";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filters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FilterString.Split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filters[0];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Due = filters[1];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filters[2];</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Due { get;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HasCategory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HasDue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HasStatus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"all";</a:t>
            </a:r>
          </a:p>
          <a:p>
            <a:endParaRPr lang="en-US" sz="1400" dirty="0"/>
          </a:p>
        </p:txBody>
      </p:sp>
      <p:sp>
        <p:nvSpPr>
          <p:cNvPr id="4" name="Footer Placeholder 3">
            <a:extLst>
              <a:ext uri="{FF2B5EF4-FFF2-40B4-BE49-F238E27FC236}">
                <a16:creationId xmlns:a16="http://schemas.microsoft.com/office/drawing/2014/main" id="{24BB26A5-CEED-13C3-06D5-9CE6DC1EE6CE}"/>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4DB14767-AAC9-CB36-4DA9-AEFF73A8343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986051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730-5BDD-571A-2D72-E92E9402180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Filters class (part 2)</a:t>
            </a:r>
            <a:endParaRPr lang="en-US" dirty="0"/>
          </a:p>
        </p:txBody>
      </p:sp>
      <p:sp>
        <p:nvSpPr>
          <p:cNvPr id="3" name="Text Placeholder 2">
            <a:extLst>
              <a:ext uri="{FF2B5EF4-FFF2-40B4-BE49-F238E27FC236}">
                <a16:creationId xmlns:a16="http://schemas.microsoft.com/office/drawing/2014/main" id="{FF46B656-70A8-CE04-EEDD-2B1408C940FC}"/>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Dictionary&lt;string, string&gt;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DueFilterValues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new Dictionary&lt;string, string&gt;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"future", "Future"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"past", "Past"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"today", "Today"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IsPast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"past";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IsFuture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"future";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IsToday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Due.ToLower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"today";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Footer Placeholder 3">
            <a:extLst>
              <a:ext uri="{FF2B5EF4-FFF2-40B4-BE49-F238E27FC236}">
                <a16:creationId xmlns:a16="http://schemas.microsoft.com/office/drawing/2014/main" id="{21F59B54-CE67-7A5D-BEBC-6B97D1B4C82B}"/>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5BADF163-BF2B-7841-6927-7AB3C24FD3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3011436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B8E-4CEF-0F22-98B8-D0220437D22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controller (part 1)</a:t>
            </a:r>
            <a:endParaRPr lang="en-US" dirty="0"/>
          </a:p>
        </p:txBody>
      </p:sp>
      <p:sp>
        <p:nvSpPr>
          <p:cNvPr id="3" name="Text Placeholder 2">
            <a:extLst>
              <a:ext uri="{FF2B5EF4-FFF2-40B4-BE49-F238E27FC236}">
                <a16:creationId xmlns:a16="http://schemas.microsoft.com/office/drawing/2014/main" id="{8A1F4A8D-9204-C70A-E702-EC2D0D1D598E}"/>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Controller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ToDoContext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context;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ToDoContext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context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Index(string 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filters = new Filters(id);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filters;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ViewBag.Categories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context.Categories.ToList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ViewBag.Statuses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context.Statuses.ToList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ViewBag.DueFilters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Filters.DueFilterValues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IQueryable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context.ToDos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.Include(t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t.Category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).Include(t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t.Status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filters.HasCategory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query.Where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filters.HasStatus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query.Where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Footer Placeholder 3">
            <a:extLst>
              <a:ext uri="{FF2B5EF4-FFF2-40B4-BE49-F238E27FC236}">
                <a16:creationId xmlns:a16="http://schemas.microsoft.com/office/drawing/2014/main" id="{4FC7781B-5694-BB36-8435-A376887E9E40}"/>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D65C262-ADF0-A677-E673-B9B8D619A4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657804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7C7D-481D-BCD2-5149-C84E3752373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controller (part 2)</a:t>
            </a:r>
            <a:endParaRPr lang="en-US" dirty="0"/>
          </a:p>
        </p:txBody>
      </p:sp>
      <p:sp>
        <p:nvSpPr>
          <p:cNvPr id="3" name="Text Placeholder 2">
            <a:extLst>
              <a:ext uri="{FF2B5EF4-FFF2-40B4-BE49-F238E27FC236}">
                <a16:creationId xmlns:a16="http://schemas.microsoft.com/office/drawing/2014/main" id="{2FC2764E-A504-309C-E78A-BBBB464BD4A6}"/>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filters.HasDue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today = DateTime.Tod2y;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filters.IsPast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query.Where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 today);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filters.IsFuture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query.Where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today);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filters.IsToday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query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query.Where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today);</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tasks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query.OrderBy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View(tasks);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HttpGet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Add()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ViewBag.Categories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context.Categories.ToList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ViewBag.Statuses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context.Statuses.ToList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task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"open"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View(task);</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Footer Placeholder 3">
            <a:extLst>
              <a:ext uri="{FF2B5EF4-FFF2-40B4-BE49-F238E27FC236}">
                <a16:creationId xmlns:a16="http://schemas.microsoft.com/office/drawing/2014/main" id="{A197C225-B80A-1D15-0300-D8C5E88E8909}"/>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CD56D47-F6DF-FE79-AFAB-6C4DB4762A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606160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9118-8CD2-6F4A-6F1D-11E610B10EC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controller (part 3)</a:t>
            </a:r>
            <a:endParaRPr lang="en-US" dirty="0"/>
          </a:p>
        </p:txBody>
      </p:sp>
      <p:sp>
        <p:nvSpPr>
          <p:cNvPr id="3" name="Text Placeholder 2">
            <a:extLst>
              <a:ext uri="{FF2B5EF4-FFF2-40B4-BE49-F238E27FC236}">
                <a16:creationId xmlns:a16="http://schemas.microsoft.com/office/drawing/2014/main" id="{48068627-FB3D-B689-E963-80735A2F7FA5}"/>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Add(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task)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ModelState.IsValid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context.ToDos.Add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(task);</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RedirectToAction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("Index");</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ViewBag.Categories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context.Categories.ToList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ViewBag.Statuses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context.Statuses.ToList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View(task);</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Filter(string[] filter)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id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string.Join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filter);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RedirectToAction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("Index", new { ID = 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4" name="Footer Placeholder 3">
            <a:extLst>
              <a:ext uri="{FF2B5EF4-FFF2-40B4-BE49-F238E27FC236}">
                <a16:creationId xmlns:a16="http://schemas.microsoft.com/office/drawing/2014/main" id="{62D53E61-8333-83CD-CF16-44862DBD6FF7}"/>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68BD0E5-939A-7D53-FB07-9C0BFDA317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2221165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9795-EEB7-2F1B-66F4-567D310D417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controller (part 4)</a:t>
            </a:r>
            <a:endParaRPr lang="en-US" dirty="0"/>
          </a:p>
        </p:txBody>
      </p:sp>
      <p:sp>
        <p:nvSpPr>
          <p:cNvPr id="3" name="Text Placeholder 2">
            <a:extLst>
              <a:ext uri="{FF2B5EF4-FFF2-40B4-BE49-F238E27FC236}">
                <a16:creationId xmlns:a16="http://schemas.microsoft.com/office/drawing/2014/main" id="{1839B970-C916-20E2-DA58-7366E496B504}"/>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MarkComplete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FromRoute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]string 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selected)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selected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context.ToDos.Find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(selected != null)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"closed";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RedirectToAction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("Index", new { ID = 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DeleteComplete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toDelete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context.ToDos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.Where(t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"closed").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foreach(var task in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toDelete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context.ToDos.Remove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(task);</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RedirectToAction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("Index", new { ID = 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Footer Placeholder 3">
            <a:extLst>
              <a:ext uri="{FF2B5EF4-FFF2-40B4-BE49-F238E27FC236}">
                <a16:creationId xmlns:a16="http://schemas.microsoft.com/office/drawing/2014/main" id="{DC7B5013-6998-6763-64F0-32D64E553C10}"/>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C73AA8F9-3F46-5D5E-17D6-AF4535D6AF8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2465699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ED7B-024E-A6EC-9F47-E9E5BFA9D37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layout</a:t>
            </a:r>
            <a:endParaRPr lang="en-US" dirty="0"/>
          </a:p>
        </p:txBody>
      </p:sp>
      <p:sp>
        <p:nvSpPr>
          <p:cNvPr id="3" name="Text Placeholder 2">
            <a:extLst>
              <a:ext uri="{FF2B5EF4-FFF2-40B4-BE49-F238E27FC236}">
                <a16:creationId xmlns:a16="http://schemas.microsoft.com/office/drawing/2014/main" id="{905FB4AE-6162-EDB6-1046-776DCA551B39}"/>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&lt;meta name="viewport" content="width=device-width,</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initial-scale=1.0" /&gt;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="~/lib/bootstrap/</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/bootstrap.min.css"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&lt;title&gt;My Tasks&lt;/title&gt;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 class="container"&gt;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&lt;header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-primary text-white text-center"&gt;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 class="m-3 p-3"&gt;My Tasks&lt;/h1&gt;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@RenderBody()</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sz="1600" dirty="0"/>
          </a:p>
        </p:txBody>
      </p:sp>
      <p:sp>
        <p:nvSpPr>
          <p:cNvPr id="4" name="Footer Placeholder 3">
            <a:extLst>
              <a:ext uri="{FF2B5EF4-FFF2-40B4-BE49-F238E27FC236}">
                <a16:creationId xmlns:a16="http://schemas.microsoft.com/office/drawing/2014/main" id="{124B863C-F5AB-C211-A482-8448D55596B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CD4200B-4FDE-090B-A924-8283C11F04A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3661326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D5A8-CD08-3D7E-D3E0-A966EC5F5CA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Home/Index view (part 1)</a:t>
            </a:r>
            <a:endParaRPr lang="en-US" dirty="0"/>
          </a:p>
        </p:txBody>
      </p:sp>
      <p:sp>
        <p:nvSpPr>
          <p:cNvPr id="3" name="Text Placeholder 2">
            <a:extLst>
              <a:ext uri="{FF2B5EF4-FFF2-40B4-BE49-F238E27FC236}">
                <a16:creationId xmlns:a16="http://schemas.microsoft.com/office/drawing/2014/main" id="{E11DD71E-FB71-ECA6-EDD8-B073780D7FEC}"/>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@model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IEnumerable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&lt;div class="row"&gt;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 class="col-md-2"&gt;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asp-action="Filter"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method="post"&gt;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&lt;label class="form-label"&gt;Category:&lt;/label&gt;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name="filter"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class="form-select"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asp-items="@(new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ViewBag.Categories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"Name",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ViewBag.Filters.CategoryId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&lt;option value="all"&gt;All&lt;/option&gt;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&lt;/select&gt;&lt;/div&gt;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&lt;label class="form-label"&gt;Due:&lt;/label&gt;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name="filter"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class="form-select"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asp-items="@(new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ViewBag.DueFilters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"Key", "Value",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ViewBag.Filters.Due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&lt;option value="all"&gt;All&lt;/option&gt;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&lt;/select&gt;&lt;/div&gt;</a:t>
            </a:r>
          </a:p>
          <a:p>
            <a:endParaRPr lang="en-US" sz="1200" dirty="0"/>
          </a:p>
        </p:txBody>
      </p:sp>
      <p:sp>
        <p:nvSpPr>
          <p:cNvPr id="4" name="Footer Placeholder 3">
            <a:extLst>
              <a:ext uri="{FF2B5EF4-FFF2-40B4-BE49-F238E27FC236}">
                <a16:creationId xmlns:a16="http://schemas.microsoft.com/office/drawing/2014/main" id="{74603405-EC3C-6703-9ADD-CBDC6E677AA1}"/>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C2F20D72-B16B-1A30-1C15-BDF3E3239F4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3778869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7CB-B1FD-D61A-1DC2-4921A79FDF7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Home/Index view (part 2)</a:t>
            </a:r>
            <a:endParaRPr lang="en-US" dirty="0"/>
          </a:p>
        </p:txBody>
      </p:sp>
      <p:sp>
        <p:nvSpPr>
          <p:cNvPr id="3" name="Text Placeholder 2">
            <a:extLst>
              <a:ext uri="{FF2B5EF4-FFF2-40B4-BE49-F238E27FC236}">
                <a16:creationId xmlns:a16="http://schemas.microsoft.com/office/drawing/2014/main" id="{7C58C21B-FFBC-C0DD-03CA-A9028DAE6A2D}"/>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&lt;label class="form-label"&gt;Status:&lt;/label&gt;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name="filter"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class="form-select"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asp-items="@(new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ViewBag.Statuses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"Name",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ViewBag.Filters.StatusId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&lt;option value="all"&gt;All&lt;/option&gt;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&lt;/select&gt;&lt;/div&gt;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 class="</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-primary"&gt;Filter&lt;/button&gt;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 asp-action="Index" asp-route-id="" class="</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-primary"&gt;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Clear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&lt;/div&gt;</a:t>
            </a:r>
            <a:endParaRPr lang="en-US" sz="1200" dirty="0"/>
          </a:p>
        </p:txBody>
      </p:sp>
      <p:sp>
        <p:nvSpPr>
          <p:cNvPr id="4" name="Footer Placeholder 3">
            <a:extLst>
              <a:ext uri="{FF2B5EF4-FFF2-40B4-BE49-F238E27FC236}">
                <a16:creationId xmlns:a16="http://schemas.microsoft.com/office/drawing/2014/main" id="{05F7CA6A-3DD5-F51F-30B2-42A957B5F8CD}"/>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C1AE28F-2C0B-DAC0-B41D-3612CDCCCA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1887360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69DA-FDE7-C37F-6DBE-8C67475124D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Home/Index view (part 3)</a:t>
            </a:r>
            <a:endParaRPr lang="en-US" dirty="0"/>
          </a:p>
        </p:txBody>
      </p:sp>
      <p:sp>
        <p:nvSpPr>
          <p:cNvPr id="3" name="Text Placeholder 2">
            <a:extLst>
              <a:ext uri="{FF2B5EF4-FFF2-40B4-BE49-F238E27FC236}">
                <a16:creationId xmlns:a16="http://schemas.microsoft.com/office/drawing/2014/main" id="{7609FFD2-9F98-AD7E-BF9E-34CBD50EB86D}"/>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 class="col-md-10"&gt;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form asp-action="</a:t>
            </a:r>
            <a:r>
              <a:rPr lang="en-US" sz="12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MarkComplete</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method="post"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asp-route-id="@</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ViewBag.Filters.FilterString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&lt;table class="table table-bordered table-striped mt-2"&gt;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thead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&lt;tr&gt;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&gt;Description&lt;/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&gt;Category&lt;/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&gt;Due Date&lt;/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&gt;Status&lt;/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class="w-25"&gt;&lt;/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&lt;/tr&gt;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thead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tbody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@foreach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task in Model)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overdue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task.Overdue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-warning"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&lt;tr&gt;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&lt;td&gt;@task.Description&lt;/td&gt;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&lt;td&gt;@task.Category.Name&lt;/td&gt;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 class="@overdue"&gt;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@task.DueDate?.ToShortDateString()&lt;/td&gt;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 class="@overdue"&gt;@task.Status.Name&lt;/td&gt;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&lt;td&gt;</a:t>
            </a:r>
            <a:endParaRPr lang="en-US" sz="1200" dirty="0"/>
          </a:p>
        </p:txBody>
      </p:sp>
      <p:sp>
        <p:nvSpPr>
          <p:cNvPr id="4" name="Footer Placeholder 3">
            <a:extLst>
              <a:ext uri="{FF2B5EF4-FFF2-40B4-BE49-F238E27FC236}">
                <a16:creationId xmlns:a16="http://schemas.microsoft.com/office/drawing/2014/main" id="{53C24987-F521-380A-ACC4-19590012C5AA}"/>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F161782F-4DA8-5C47-0D2F-152410F091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43571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BE1B-6770-FA56-A420-9A221832F2E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URL with a query string parameter</a:t>
            </a:r>
            <a:endParaRPr lang="en-US" dirty="0"/>
          </a:p>
        </p:txBody>
      </p:sp>
      <p:sp>
        <p:nvSpPr>
          <p:cNvPr id="3" name="Text Placeholder 2">
            <a:extLst>
              <a:ext uri="{FF2B5EF4-FFF2-40B4-BE49-F238E27FC236}">
                <a16:creationId xmlns:a16="http://schemas.microsoft.com/office/drawing/2014/main" id="{D5D196F9-D566-0932-099C-CFE2C86F614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https://localhost:7078/Home/Index?page=2</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retrieves the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query string parameter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ViewBag.Page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Request.Query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74103763-D62F-579C-796B-022B66E836B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8CFF3B6-4CF8-D0BD-08A1-2C4E4FFB0A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302170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20A5-0E96-E8C6-FA58-D019EE6350B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Home/Index view (part 4)</a:t>
            </a:r>
            <a:endParaRPr lang="en-US" dirty="0"/>
          </a:p>
        </p:txBody>
      </p:sp>
      <p:sp>
        <p:nvSpPr>
          <p:cNvPr id="3" name="Text Placeholder 2">
            <a:extLst>
              <a:ext uri="{FF2B5EF4-FFF2-40B4-BE49-F238E27FC236}">
                <a16:creationId xmlns:a16="http://schemas.microsoft.com/office/drawing/2014/main" id="{08F86318-0A62-D64F-65E3-202770360C33}"/>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(@task.StatusId == "open")</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button type="submit"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-primary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btn-sm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2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nameof</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ToDo.Id</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value="@</a:t>
            </a:r>
            <a:r>
              <a:rPr lang="en-US" sz="12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task.Id</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Mark Completed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&lt;/button&gt;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&lt;/td&gt;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&lt;/tr&gt;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tbody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&lt;/table&gt;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form asp-action="</a:t>
            </a:r>
            <a:r>
              <a:rPr lang="en-US" sz="12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DeleteComplete</a:t>
            </a:r>
            <a:r>
              <a:rPr lang="en-US" sz="12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method="post"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asp-route-id="@</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ViewBag.Filters.FilterString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&lt;a asp-action="Add" class="</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-primary"&gt;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Add new task&lt;/a&gt;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 class="</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-primary"&gt;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Delete completed tasks&lt;/button&gt;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&lt;/div&gt;</a:t>
            </a:r>
            <a:endParaRPr lang="en-US" sz="1200" dirty="0"/>
          </a:p>
        </p:txBody>
      </p:sp>
      <p:sp>
        <p:nvSpPr>
          <p:cNvPr id="4" name="Footer Placeholder 3">
            <a:extLst>
              <a:ext uri="{FF2B5EF4-FFF2-40B4-BE49-F238E27FC236}">
                <a16:creationId xmlns:a16="http://schemas.microsoft.com/office/drawing/2014/main" id="{24204F58-B1DA-7D7A-EB8C-1716D4750D0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13D9EA5-0529-E6C6-B267-EAE8387F6ED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3167409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94F3-C9F2-E247-2275-1382CA35B8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Home/Add view (part 1)</a:t>
            </a:r>
            <a:endParaRPr lang="en-US" dirty="0"/>
          </a:p>
        </p:txBody>
      </p:sp>
      <p:sp>
        <p:nvSpPr>
          <p:cNvPr id="3" name="Text Placeholder 2">
            <a:extLst>
              <a:ext uri="{FF2B5EF4-FFF2-40B4-BE49-F238E27FC236}">
                <a16:creationId xmlns:a16="http://schemas.microsoft.com/office/drawing/2014/main" id="{4B1A5C76-6089-048D-6797-D2457CB34726}"/>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@model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ToDo</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&lt;h2&gt;New Task&lt;/h2&gt;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&lt;div asp-validation-summary="All" class="text-danger"&gt;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 asp-action="Add" method="post"&gt;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asp-for="Description" class="form-label"&gt;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Description:&lt;/label&gt;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input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class="form-control"&gt;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Category:&lt;/label&gt;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class="form-select"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asp-items="@(new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ViewBag.Categories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CategoryId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&lt;option value=""&gt;&lt;/option&gt;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endParaRPr lang="en-US" sz="1400" dirty="0"/>
          </a:p>
        </p:txBody>
      </p:sp>
      <p:sp>
        <p:nvSpPr>
          <p:cNvPr id="4" name="Footer Placeholder 3">
            <a:extLst>
              <a:ext uri="{FF2B5EF4-FFF2-40B4-BE49-F238E27FC236}">
                <a16:creationId xmlns:a16="http://schemas.microsoft.com/office/drawing/2014/main" id="{08239835-7BF5-7DFC-40AC-B629553F75E2}"/>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F91E072-0F3D-E196-010C-9EC6F3A25F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1186657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6764-AC2A-CA95-5A83-2E47BCBF06D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Home/Add view (part 2)</a:t>
            </a:r>
            <a:endParaRPr lang="en-US" dirty="0"/>
          </a:p>
        </p:txBody>
      </p:sp>
      <p:sp>
        <p:nvSpPr>
          <p:cNvPr id="3" name="Text Placeholder 2">
            <a:extLst>
              <a:ext uri="{FF2B5EF4-FFF2-40B4-BE49-F238E27FC236}">
                <a16:creationId xmlns:a16="http://schemas.microsoft.com/office/drawing/2014/main" id="{1681ED5C-48A7-E70C-EE9F-F5DEBDA162CA}"/>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Due Date:&lt;/label&gt;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input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DueDate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class="form-control" type="text"&gt;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 class="mb-3"&gt;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asp-for="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class="form-label"&gt;Status:&lt;/label&gt;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asp-for="</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class="form-select"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asp-items="@(new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ViewBag.Statuses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StatusId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&lt;/select&gt;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&lt;button type="submit" class="</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-primary"&gt;Add&lt;/button&gt;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&lt;a asp-action="Index" class="</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-primary"&gt;Cancel&lt;/a&gt;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&lt;/form&gt; </a:t>
            </a:r>
            <a:endParaRPr lang="en-US" sz="1400" dirty="0"/>
          </a:p>
        </p:txBody>
      </p:sp>
      <p:sp>
        <p:nvSpPr>
          <p:cNvPr id="4" name="Footer Placeholder 3">
            <a:extLst>
              <a:ext uri="{FF2B5EF4-FFF2-40B4-BE49-F238E27FC236}">
                <a16:creationId xmlns:a16="http://schemas.microsoft.com/office/drawing/2014/main" id="{4C6C3669-C561-BD2F-5BD8-F138D0951F6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0D463C18-A33F-95B4-CCF1-8DBA6371F5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51196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2DED-4C66-03FB-CBC1-B33D71AEECA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Form data in the body of a POST request </a:t>
            </a:r>
            <a:endParaRPr lang="en-US" dirty="0"/>
          </a:p>
        </p:txBody>
      </p:sp>
      <p:sp>
        <p:nvSpPr>
          <p:cNvPr id="3" name="Text Placeholder 2">
            <a:extLst>
              <a:ext uri="{FF2B5EF4-FFF2-40B4-BE49-F238E27FC236}">
                <a16:creationId xmlns:a16="http://schemas.microsoft.com/office/drawing/2014/main" id="{01009585-245B-030B-649B-4FA19A45911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=Grace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retrieves the form data</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ViewBag.FirstName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Request.Form</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firstname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5E5B65E1-6772-3A91-248D-4345CA9C0D35}"/>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DB3AB0CF-E691-3CB7-35D8-C4B5AFBA62A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12207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11C106-5CEE-1FEA-75FE-DCE27EA9839A}"/>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URL with a value for the id parameter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default route</a:t>
            </a:r>
            <a:endParaRPr lang="en-US" dirty="0"/>
          </a:p>
        </p:txBody>
      </p:sp>
      <p:sp>
        <p:nvSpPr>
          <p:cNvPr id="7" name="Text Placeholder 6">
            <a:extLst>
              <a:ext uri="{FF2B5EF4-FFF2-40B4-BE49-F238E27FC236}">
                <a16:creationId xmlns:a16="http://schemas.microsoft.com/office/drawing/2014/main" id="{701612FE-12CB-D6C4-C302-C1444A99CF4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https://localhost:7078/Home/Index/all</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retrieves the value of the route parameter named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RouteData.Values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Footer Placeholder 3">
            <a:extLst>
              <a:ext uri="{FF2B5EF4-FFF2-40B4-BE49-F238E27FC236}">
                <a16:creationId xmlns:a16="http://schemas.microsoft.com/office/drawing/2014/main" id="{C7997996-A29D-5CD7-5625-042A37757C14}"/>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A8F34602-05CA-D3CA-ABEB-71341AAAFC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53667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70D668-EB73-E4DF-3E45-1041E7D0EA7F}"/>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action method that uses model binding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get a string value</a:t>
            </a:r>
            <a:endParaRPr lang="en-US" dirty="0"/>
          </a:p>
        </p:txBody>
      </p:sp>
      <p:sp>
        <p:nvSpPr>
          <p:cNvPr id="7" name="Text Placeholder 6">
            <a:extLst>
              <a:ext uri="{FF2B5EF4-FFF2-40B4-BE49-F238E27FC236}">
                <a16:creationId xmlns:a16="http://schemas.microsoft.com/office/drawing/2014/main" id="{51DCE550-17AC-FCFE-5442-4574058FA02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Index(string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ViewBag.Id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View();</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types of data this method can retrieve</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parameter in the body of a POST request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id=2</a:t>
            </a:r>
          </a:p>
          <a:p>
            <a:pPr marL="347345" marR="0">
              <a:spcBef>
                <a:spcPts val="900"/>
              </a:spcBef>
              <a:spcAft>
                <a:spcPts val="600"/>
              </a:spcAft>
              <a:tabLst>
                <a:tab pos="1371600" algn="l"/>
                <a:tab pos="2743200" algn="l"/>
                <a:tab pos="1371600" algn="l"/>
                <a:tab pos="197485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route parameter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https://localhost:7078/Home/Index/2</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string parameter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https://localhost:7078/Home/Index?id=2</a:t>
            </a:r>
          </a:p>
          <a:p>
            <a:endParaRPr lang="en-US" sz="1600" dirty="0"/>
          </a:p>
        </p:txBody>
      </p:sp>
      <p:sp>
        <p:nvSpPr>
          <p:cNvPr id="4" name="Footer Placeholder 3">
            <a:extLst>
              <a:ext uri="{FF2B5EF4-FFF2-40B4-BE49-F238E27FC236}">
                <a16:creationId xmlns:a16="http://schemas.microsoft.com/office/drawing/2014/main" id="{7D8CCCE2-EBCF-75EA-881C-CE5470C35973}"/>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E143AC75-4693-0D67-F678-5A810425A7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45935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9C8DB8-01F9-B027-2560-87B490B33812}"/>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order in which MVC looks for data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bind to a parameter</a:t>
            </a:r>
            <a:endParaRPr lang="en-US" dirty="0"/>
          </a:p>
        </p:txBody>
      </p:sp>
      <p:sp>
        <p:nvSpPr>
          <p:cNvPr id="7" name="Text Placeholder 6">
            <a:extLst>
              <a:ext uri="{FF2B5EF4-FFF2-40B4-BE49-F238E27FC236}">
                <a16:creationId xmlns:a16="http://schemas.microsoft.com/office/drawing/2014/main" id="{C57A90EF-FBAE-FCAE-4719-434A0C382D53}"/>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The body of the POST request.</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The route values in the URL.</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The query string parameters in the URL.</a:t>
            </a:r>
          </a:p>
          <a:p>
            <a:endParaRPr lang="en-US" dirty="0"/>
          </a:p>
        </p:txBody>
      </p:sp>
      <p:sp>
        <p:nvSpPr>
          <p:cNvPr id="4" name="Footer Placeholder 3">
            <a:extLst>
              <a:ext uri="{FF2B5EF4-FFF2-40B4-BE49-F238E27FC236}">
                <a16:creationId xmlns:a16="http://schemas.microsoft.com/office/drawing/2014/main" id="{14B02197-A8D7-181E-B942-9742961E335D}"/>
              </a:ext>
            </a:extLst>
          </p:cNvPr>
          <p:cNvSpPr>
            <a:spLocks noGrp="1"/>
          </p:cNvSpPr>
          <p:nvPr>
            <p:ph type="ftr" sz="quarter" idx="11"/>
          </p:nvPr>
        </p:nvSpPr>
        <p:spPr/>
        <p:txBody>
          <a:bodyPr/>
          <a:lstStyle/>
          <a:p>
            <a:pPr>
              <a:defRPr/>
            </a:pPr>
            <a:r>
              <a:rPr lang="en-US"/>
              <a:t>© 2023, Mike Murach &amp; Associates, Inc.</a:t>
            </a:r>
            <a:endParaRPr lang="en-US" dirty="0"/>
          </a:p>
        </p:txBody>
      </p:sp>
      <p:sp>
        <p:nvSpPr>
          <p:cNvPr id="5" name="Slide Number Placeholder 4">
            <a:extLst>
              <a:ext uri="{FF2B5EF4-FFF2-40B4-BE49-F238E27FC236}">
                <a16:creationId xmlns:a16="http://schemas.microsoft.com/office/drawing/2014/main" id="{2EA932FF-DBD3-B2B4-308E-D794AE8C013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389590411"/>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 - new format.potx" id="{F7601F1B-86DE-43CB-8AB6-1196CF3379B0}" vid="{C68B02E5-9B53-489A-B72F-443AAE5A1D3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 - new format</Template>
  <TotalTime>54</TotalTime>
  <Words>5261</Words>
  <Application>Microsoft Office PowerPoint</Application>
  <PresentationFormat>On-screen Show (4:3)</PresentationFormat>
  <Paragraphs>769</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Arial Narrow</vt:lpstr>
      <vt:lpstr>Courier New</vt:lpstr>
      <vt:lpstr>Symbol</vt:lpstr>
      <vt:lpstr>Times New Roman</vt:lpstr>
      <vt:lpstr>Master slides_with_titles_logo</vt:lpstr>
      <vt:lpstr>Murach’s ASP.NET Core MVC (2nd Ed.)</vt:lpstr>
      <vt:lpstr>Objectives (part 1)</vt:lpstr>
      <vt:lpstr>Objectives (part 2)</vt:lpstr>
      <vt:lpstr>Two properties of the Controller class</vt:lpstr>
      <vt:lpstr>A URL with a query string parameter</vt:lpstr>
      <vt:lpstr>Form data in the body of a POST request </vt:lpstr>
      <vt:lpstr>A URL with a value for the id parameter  of the default route</vt:lpstr>
      <vt:lpstr>An action method that uses model binding  to get a string value</vt:lpstr>
      <vt:lpstr>The order in which MVC looks for data  to bind to a parameter</vt:lpstr>
      <vt:lpstr>The benefits of model binding</vt:lpstr>
      <vt:lpstr>An action method and view that bind  to primitive types </vt:lpstr>
      <vt:lpstr>The class for a complex type</vt:lpstr>
      <vt:lpstr>An action method and view that bind  to a complex type</vt:lpstr>
      <vt:lpstr>The class for a complex type  with a nested complex type</vt:lpstr>
      <vt:lpstr>An untyped view that posts to the action method</vt:lpstr>
      <vt:lpstr>An action method that accepts a Team object</vt:lpstr>
      <vt:lpstr>How to use a hidden field to post a value  to the action method</vt:lpstr>
      <vt:lpstr>How to use an &lt;input&gt; submit button  to post a value to the action method</vt:lpstr>
      <vt:lpstr>How to use a &lt;button&gt; submit button  to post a value to the action method</vt:lpstr>
      <vt:lpstr>The &lt;input&gt; element…</vt:lpstr>
      <vt:lpstr>An action method that accepts a string array</vt:lpstr>
      <vt:lpstr>A view that posts a string array  to the action method</vt:lpstr>
      <vt:lpstr>The string array the action method receives</vt:lpstr>
      <vt:lpstr>Some of the attributes that specify the source  of the value to be bound</vt:lpstr>
      <vt:lpstr>An action method that specifies the source  of its parameters</vt:lpstr>
      <vt:lpstr>An action method that passes an argument  to an attribute</vt:lpstr>
      <vt:lpstr>A class that applies an attribute to a property</vt:lpstr>
      <vt:lpstr>Attributes that determine which values are bound</vt:lpstr>
      <vt:lpstr>The Employee class</vt:lpstr>
      <vt:lpstr>Three ways to make sure the IsManager property is not bound (part 1)</vt:lpstr>
      <vt:lpstr>Three ways to make sure the IsManager property is not bound (part 2)</vt:lpstr>
      <vt:lpstr>Three ways to make sure the IsManager property is not bound (part 3)</vt:lpstr>
      <vt:lpstr>The Home page of the ToDo List app with no filtering</vt:lpstr>
      <vt:lpstr>The Home page after it has been filtered  to show open work tasks</vt:lpstr>
      <vt:lpstr>The Add page with a validation message</vt:lpstr>
      <vt:lpstr>The Category class </vt:lpstr>
      <vt:lpstr>The ToDo class (part 1)</vt:lpstr>
      <vt:lpstr>The ToDo class (part 2)</vt:lpstr>
      <vt:lpstr>The ToDoContext class</vt:lpstr>
      <vt:lpstr>The Filters class (part 1)</vt:lpstr>
      <vt:lpstr>The Filters class (part 2)</vt:lpstr>
      <vt:lpstr>The Home controller (part 1)</vt:lpstr>
      <vt:lpstr>The Home controller (part 2)</vt:lpstr>
      <vt:lpstr>The Home controller (part 3)</vt:lpstr>
      <vt:lpstr>The Home controller (part 4)</vt:lpstr>
      <vt:lpstr>The layout</vt:lpstr>
      <vt:lpstr>The Home/Index view (part 1)</vt:lpstr>
      <vt:lpstr>The Home/Index view (part 2)</vt:lpstr>
      <vt:lpstr>The Home/Index view (part 3)</vt:lpstr>
      <vt:lpstr>The Home/Index view (part 4)</vt:lpstr>
      <vt:lpstr>The Home/Add view (part 1)</vt:lpstr>
      <vt:lpstr>The Home/Add view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Lee</dc:creator>
  <cp:lastModifiedBy>Anne Boehm</cp:lastModifiedBy>
  <cp:revision>7</cp:revision>
  <cp:lastPrinted>2016-01-14T23:03:16Z</cp:lastPrinted>
  <dcterms:created xsi:type="dcterms:W3CDTF">2022-10-27T17:30:34Z</dcterms:created>
  <dcterms:modified xsi:type="dcterms:W3CDTF">2022-10-27T18:30:08Z</dcterms:modified>
</cp:coreProperties>
</file>