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20" r:id="rId61"/>
    <p:sldId id="321" r:id="rId62"/>
    <p:sldId id="316" r:id="rId63"/>
    <p:sldId id="317" r:id="rId64"/>
    <p:sldId id="318" r:id="rId6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18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8288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8194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2CA2-5468-8D87-8592-40821348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9C529-8E18-D220-85A1-A8F038039D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67B64-399A-73FF-1041-8B76BC781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develop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data-driven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MVC web app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5CAE-6C36-7DB3-774F-5C52E342E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0A3A-5447-575A-F7CF-D96064990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04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F6B0-6DBF-A882-8830-86DA233F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Folders in the Movie List app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4DEA-A711-23EC-6B33-A4743260E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</a:p>
          <a:p>
            <a:pPr marL="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Views</a:t>
            </a:r>
          </a:p>
          <a:p>
            <a:pPr marL="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Controllers</a:t>
            </a:r>
          </a:p>
          <a:p>
            <a:pPr marL="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Migrations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 in the Movie List app</a:t>
            </a:r>
          </a:p>
          <a:p>
            <a:pPr marL="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appsettings.jsonion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strings.</a:t>
            </a:r>
          </a:p>
          <a:p>
            <a:pPr marL="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Program.cs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1334D-D622-9F72-DAD5-714CDC79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E1D61-128A-702F-FA2A-2E4AC61E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1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360ED0-FBD3-09E6-4357-C3A055F6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the NuGet Package Manager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978D3D-2D00-24F8-2D16-22DCC27464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NuGet Packages for Solution.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NuGet Package Manager</a:t>
            </a:r>
          </a:p>
          <a:p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24030CE6-3DF6-2479-DA17-BE1B427069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1781" y="2438400"/>
            <a:ext cx="6459028" cy="33568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1A325-2AF3-37CC-9A9A-82B6F5E7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85A47-86A9-6155-D2F7-BA730167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1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92E-B177-2EDC-6E5B-7BB867AB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install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Nuget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packages for EF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6084-C39B-1C6A-4624-B616010A1D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Browse link in the upper left of the window.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Microsoft.EntityFrameworkCore.SqlServer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in the search 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on the appropriate package from the list that appears in the left-hand panel.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right-hand panel, check the project name, select the version that matches the version of .NET you’re running, and click Install.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the Preview Changes dialog that comes up and click OK.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the License Acceptance dialog that comes up and click I Accept.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Microsoft.EntityFrameworkCore.Tools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in the search 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3 through 6.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FE3D0-9418-D44E-9720-4ECE897B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3A34C-43F3-8972-6E23-3B53E8A3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32EC-0B8B-5938-C6CC-6980EA4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classes provided by EF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BD89-DC5C-6577-B126-78E7C3487B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4AD3-096E-7D9F-2955-C0A35ED1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0C4F4-6D72-B03E-C78A-4EA41DF9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3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53ECD4-E089-722B-6FC1-1E25CE1C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inherits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322A90-355D-CAE2-6539-0F1CF4F2D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: base(options)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Movies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11639-4AEF-B0B1-43DC-0A88DEB6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EB6FE-0ADD-243F-5DE7-F8BB4EE6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15CBF8-9FED-153F-8E7B-59C4216D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Movie class with a property whose value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generated by the database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A5C8B4-3817-5A8E-C1BB-350A30D13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39890"/>
            <a:ext cx="76962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Movie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EF Core will configure the database to generate this value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year.")]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[Range(1889, 2999,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"Year must be after 1889.")]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int? Year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rating.")]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[Range(1, 5,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"Rating must be between 1 and 5.")]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int? Rating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15A82-1A33-4650-2F75-D1E003C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E4200-A15F-6786-8417-6032205D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98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C97E-2F9D-835E-48E2-98FD4EC0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8031D-FE55-B07B-D3E0-F5FA0BA24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1F1AA-BF9D-6354-9F65-AEFE10B7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01571-CCF2-FDE4-D208-D6616049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7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510E62-DF77-3A59-8569-B5729981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seeds initial Movie data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2BE920-3A2E-67C5-0C4D-E8CF6B3E5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base(options)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 Movies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&lt;Movie&gt;().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Name = "Casablanca",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Year = 1942,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Rating =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},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B27E-7608-A564-7AD8-8CC6ECC7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89C5C-58C9-145F-DB1D-B7FF0B48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3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CA791EE-9C5C-4817-5DAA-439BD25B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seeds initial Movie data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7F4482-547F-CE45-319B-9714147C5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Name = "Wonder Woman",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Year = 2017,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Rating =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Name = "Moonstruck",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Year = 1988,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Rating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F90E4-AEBB-40DF-6459-CB898438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A6A5A-A080-1B77-752F-FCC0C0C8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06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F9AD-BCEA-0161-4E8B-37687599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connection string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appsettings.json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5469B-11E4-EA2E-45B1-33DD9E32B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"Logging":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LogLevel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"Default": "Information",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"Warning"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AllowedHosts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"*",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"Server=(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mssqllocaldb;Database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=Movies;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Trusted_Connection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True;MultipleActiveResultSets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1AB1E-2B75-FF53-B97A-319A65E2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CD1C3-426E-9B5E-A669-E2070512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8B2D-ACB3-E4D8-4A83-0A6A91BF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4D0B-3EDA-0344-66B5-7BC9648D0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multi-page web app that stores data in a database, code and test the app.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Visual Studio to add the NuGet packages for EF Core and its tools to a project.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code a primary key for an entity by convention and describe when the value for that primary key will be automatically generated.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DB context class maps related entity classes to a database and seeds the database with initial data.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2900" algn="l"/>
                <a:tab pos="45720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the file that’s typically used to store a connection string for a database.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83FF7-9293-E817-0314-18D49D5E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DB051-26E7-BDAD-5BF6-1646E8E9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8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02D937-A722-3026-C94B-B433AFCA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enables dependency injection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117DA8-BBE1-6C2B-9EBF-7FB1C816A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WebApplication.CreateBuilder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services to the container.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builder.Services.AddControllersWithViews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Add EF Core DI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builder.Services.AddDbContext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&gt;(options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options.UseSqlServer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builder.Configuration.GetConnectionString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app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builder.Build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8C535-4092-0878-0C08-ECB62B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43CBF-B222-EDF2-D03F-964551F4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8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28B5D1-5E76-8EA3-0B7A-63EDD68E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Package Manager Console (PMC) window</a:t>
            </a:r>
            <a:endParaRPr lang="en-US" dirty="0"/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6803E40F-DBB5-AF3A-C353-EFE3E7332E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4150" y="1143000"/>
            <a:ext cx="6675699" cy="179847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19A3AA-CCA9-AC1D-1315-0A700EA61E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480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the PMC window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Manager Console command.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99D0-1878-FA90-C522-C5BD5DFD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063EF-AC9B-322C-D793-DBA5431F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31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7A59-5F3C-E89F-9893-F3AFD525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914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the Movies database from your code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65E82-C9F4-DEA4-A823-B8936A79E8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sure the connection string and dependency injection are set up.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“Add-Migration Initial” in the PMC at the command prompt and press Enter. 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“Update-Database” at the command prompt and press Enter.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D7084-DB3E-B39A-3DF1-8FBA59CB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127A6-45C5-9430-2060-5B5FA446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4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1CBB-C76E-776F-DCE4-E0C1AEA7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Up() method of the Initial migration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9F8D-4657-70F7-9320-22F5D8615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906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"Movies"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table =&gt; new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&lt;int&gt;(type: "int",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nullable: false)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.Annotation("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SqlServer:Identity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1, 1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"),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nullable: false),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Year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&lt;int&gt;(type: "int", nullable: false),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Rating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&lt;int&gt;(type: "int", nullable: false)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constraints: table =&gt;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table.PrimaryKey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PK_Movies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x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table: "Movies",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new[] {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"Name", "Rating", "Year"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values: new object[] { 1, "Casablanca", 5, 1942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inserts the other two movies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AB39E-C94A-F877-993A-22C1768A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B66BB-6E31-DFA6-0198-F6B6E07F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9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BDD0-D329-9E5B-24AF-35982D20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database once it’s created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31F9-69A9-FAD6-890E-AA7D6EA0E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Choose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Object Explorer command in Visual Studio.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the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localdb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)\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MSSQLLocalDB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node, then expand the Databases node.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the Movies node, then expand the Tables node.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view the table columns, expand a table node and then its Columns node.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view the table data, right-click a table and select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ViewData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A87D-498B-ECC6-21C0-5670AE4A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E8648-8816-8612-D56B-7A180848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A4333D-4B7F-A4A8-9353-C484FA42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LINQ methods that build or execute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B8406-58ED-553B-7313-3D3562731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&lt;Entity&gt;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gets an entity by its 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39F2E-9F88-1003-1FF7-DEC44D8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55070-37A7-4BF4-E262-E8556E28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47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FEA4-E69D-9F0E-A3BC-C33C5D7B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that’s used in the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E911-78C4-D889-A129-431D0C12E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builds a query expression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 query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executes a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List&lt;Movie&gt; movies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builds and executes a query expression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builds a query expression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chaining LINQ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m.Rating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3).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6D06F-752F-A141-7A70-694531E3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A1944-8FD9-833B-BE3C-6A72CDEC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6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3A35B3-13A7-2BF0-BF9A-99AFACB0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builds a query expression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multiple lines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7D081D-C7DF-5C88-9501-9064C3837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m.Year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1970);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m.Rating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3);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D80BE-0F47-0D17-BAF6-B9E44C56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467C-97BD-F01B-6FC1-6A66A6FB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40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2E78-D385-25E5-11F1-3C4815EA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select a movie by its 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62B9-A5E7-4E9F-6B18-D7BCC8C62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id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m.MovieId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context.Movies.FirstOrDefault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m.MovieId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98FE-2C60-5784-1E64-174CA41B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CC78C-4F51-FB97-65EF-FF5E61FA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22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88A7-EA69-2072-200C-C211A12A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0110-D33B-A17B-21F1-454829C62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52F5D-60C3-4356-D3F7-BC20784C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2FB9-B2CB-945F-E751-8EBF95F2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01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3501-6922-19D9-9115-E7991F0D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67D20-124D-5F9F-99C9-B41F745AA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Program.cs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can read a connection string from a file.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ASP.NET Core uses dependency injection to pass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objects to the controllers that need them.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Package Manager Console to create migration files and to use them to create and update the database of a web app.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LINQ to query the data that’s available from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properties of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object.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methods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DbSet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DbContext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classes to add, update, or delete entities in the database.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you can code a foreign key for an entity by convention.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9F015-541E-B965-1A32-8071C5DC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04A5A-0771-EA18-8F90-32E7765A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51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9A81-6363-1090-8431-EAB55169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new movie to the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8F783-FDB3-E8D9-D914-00D9FAA7D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 = new Movie { Name = "Taxi Driver",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Year = 1976,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Rating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D722B-BB39-C31F-6774-FE6C6CD9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E48FC-17C7-FB6E-3299-A2BC585D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63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E6E807-A39D-D10F-E2EA-30D2CD2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appsettings.json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 displays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SQL statements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E2852-0727-25E7-03E5-339D69E13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"Logging":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LogLevel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"Default": "Information",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"Warning",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Microsoft.EntityFrameworkCore.Database.Command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 "Debug"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F0410-46D4-D4BE-AF87-00BBD092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A3A4B-4724-0BD9-C8F1-09FEE148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2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F49F-755F-50CD-9328-3406618E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selects movies from the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37F6A-3D77-9A44-6357-708AA8582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movies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SQL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[m].[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[m].[Name], [m].[Rating], [m].[Year]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[Movies] AS [m]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[m].[Name]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0813C-F282-E9A1-798B-206994ED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AD9DA-2824-F07F-2626-E0BD6358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48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3C55-64FF-73BC-60AE-1621E267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04CB5-7AE6-3C8A-73CD-0DDD762CC7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MovieList.Controllers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movies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context.Movies.OrderBy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=&gt;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View(movies);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25CD4-141C-67A8-E96F-59430A6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5C08D-A441-CC3F-1793-6753E530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3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7D40-99F6-8B24-E726-E5DCC0BF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Home/Index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FC42C-CD1E-E45A-A8C1-271A53BA54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List&lt;Movie&gt;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"My Movies";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&lt;div class="mb-2"&gt;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asp-controller="Movie" asp-action="Add"&gt;Add New Movie&lt;/a&gt;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&gt;Rating&lt;/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1C731-0F16-2B86-1715-E7A29957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25FC7-05AF-B17E-B6C7-5E2007AC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0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4A52-1CE1-C79D-52DB-D92DF6E6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Home/Index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6BAC-D3EB-F5A8-70B8-BD784231EC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 (var movie in Model)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@movie.Name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@movie.Year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@movie.Rating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asp-controller="Movie" asp-action="Edit"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asp-route-id="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"&gt;Edit&lt;/a&gt;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&lt;a asp-controller="Movie" asp-action="Delete"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asp-route-id="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"&gt;Delete&lt;/a&gt;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&lt;/td&gt;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B05FE-EC37-131B-3EB8-08336D9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33353-E606-C050-15E6-F34E69A2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01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8AA4-C4BD-5C38-ED0D-D3A6107B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controller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E8F31-AF91-8A74-6F0C-D623057DE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MovieList.Models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MovieList.Controllers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context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"Add";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"Edit", new Movie()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Edit(int id)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"Edit";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movie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context.Movies.Find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View(movie);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85C6-0E93-D0E6-4FA9-55C135FA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4C51E-1E96-47C1-27D0-FF372B78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67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FA20-4D51-153C-51BC-24F34A41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controller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30D61-7A53-FC65-7C6D-F3BC74140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Edit(Movie movie)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context.Movies.Add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context.Movies.Update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? "Add": "Edit";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return View(movie);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Delete(int id)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movie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context.Movies.Find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View(movie);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25B9D-96E4-9099-FF75-EBDC6324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2302-5331-6D48-FC63-BBBF88B2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07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5E3A-DA45-5076-1371-8E17FF3F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controller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F4008-6D57-9584-8F68-4200967E0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Delete(Movie movie)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context.Movies.Remove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4F994-DA81-98F7-22AC-B9FA291F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4E99F-F9D5-8A6F-BB3E-20A9416D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79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C776-6775-4E4C-D88D-7B3CEFCD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Movie/Edit view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0F41C-9612-2E97-C878-4FBFA6CF1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title 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" Movie";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title;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@ViewBag.Title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asp-action="Edit"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asp-validation-summary="All" class="text-danger"&gt;&lt;/div&gt;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class="mb-3"&gt;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asp-for="Name" class="form-label"&gt;Name&lt;/label&gt;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asp-for="Name"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class="mb-3"&gt;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asp-for="Year" class="form-label"&gt;Year&lt;/label&gt;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asp-for="Year"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AAC95-B58B-A200-3CF8-BA8F5E41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F540A-E562-2E97-430F-3BD20A67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4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B8BC-DFAA-0C5B-6F50-2D406814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B6B4-2224-1845-73B2-CCF39FB75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Program.cs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to modify the HTTP request and response pipeline to provide for user-friendly URLs.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  <a:tabLst>
                <a:tab pos="228600" algn="l"/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slugs can make URLs more user-friendly.</a:t>
            </a:r>
          </a:p>
          <a:p>
            <a:pPr marL="457200" indent="-457200">
              <a:buFont typeface="+mj-lt"/>
              <a:buAutoNum type="arabicPeriod" startAt="10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7445C-F021-0C1B-5D17-6BAECACE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101E9-7754-44F4-D5D7-A15158C7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08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BAA5-8924-A5BC-CE07-F6EEE94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Movie/Edit view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CCA7-E6F4-CC05-F28D-2E4AC761F3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class="mb-3"&gt;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asp-for="Rating" class="form-label"&gt;Rating&lt;/label&gt;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&lt;input asp-for="Rating" class="form-control"&gt;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-primary"&gt;Save&lt;/button&gt;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48A4-C52F-1A85-F9AF-02227088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5DE1A-72D7-A194-51D6-ABE9F514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37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7057-932E-CE5D-717F-A1E57310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Movie/Delete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ACA2-A0EB-546C-9B41-6F75B0DABD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@model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["Title"] = "Delete Movie";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&lt;h2&gt;Confirm Deletion&lt;/h2&gt;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&lt;h3&gt;@Model.Name (@Model.Year)&lt;/h3&gt;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asp-action="Delete"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&lt;button type="submit"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Delete&lt;/button&gt;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 asp-controller="Home" asp-action="Index"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class="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-primary"&gt;Cancel&lt;/a&gt;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45A3-0974-B8E5-5587-C714B957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AB060-5B3B-2214-A075-C642E500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22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5A6B-6DDB-E4CC-30F1-0BE43E92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Genre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55EB6-CF43-0325-D551-8A3F34052C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Genre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EA61-1E07-22D4-3B8A-AAD076B4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55D0-1B8D-4A1D-C3D7-137C0164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07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F117-4C09-02E3-08C7-25C897BE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Genre property to the Movie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A9A24-9BB0-A8ED-A933-0608E2243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Year, and Rating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same as before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Genre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61D79-2040-05CA-9B0E-0CD65AE4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63107-9442-BD1B-108F-879BA69B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04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C6F23-B0AC-73C1-84DF-D655C4B3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foreign key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adding a Genre property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C4EC37-47C4-CCC5-D79A-39EEEAC2E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Year, and Rating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same as before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genre.")]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Genre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E8F2B-FE6C-5337-5135-58484D23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4A25-3BFF-996C-2DB5-13C0D789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09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EC6DB7-15DF-3B3D-038A-E2403E0A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turn off data validation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Genre property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1501B0-1AD4-6A23-A958-2A95FA38F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Microsoft.AspNetCore.Mvc.ModelBinding.Validation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Movie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Name, Year, and Rating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same as before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genre.")]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ValidateNever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Genre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E9FF0-7C3B-B9C1-7F33-E688D5E8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89C35-B82F-F9E0-E157-D9A9F70C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28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196532-9BF1-A1FF-BBF2-8E4C5C01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adds the Genre model with initial data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E17E2A-3F41-0125-9543-84D30443C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: base(options)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 Movies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Genres { get; set; } = null!;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&lt;Genre&gt;().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"A", Name = "Action"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"C", Name = "Comedy"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"D", Name = "Drama"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"H", Name = "Horror"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"M", Name = "Musical"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"R", Name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RomCom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Genre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"S", Name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SciFi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8420B-8CFC-1861-8F03-70D873B9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3866-2294-FD4A-73D3-0830258B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39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0827B2-2C55-B78F-0020-6B9E3BBC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that adds the Genre model with initial data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B59F48-C2A9-AEAD-3D12-F49E11138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&lt;Movie&gt;().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Name = "Casablanca",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Year = 1942, Rating = 5,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"D"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Name = "Wonder Woman",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Year = 2017, Rating = 3,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new Movie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3, Name = "Moonstruck",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Year = 1988, Rating = 4,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D0EAB-975B-BBA3-A3C4-B0518CF8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047F4-BED5-D0E9-A2E7-BAFDD4F5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56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01AC71-FCFB-03E5-60B9-0A2D4F60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update the database with the new Genre model and seed data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54BD53-8FC8-B7FC-80D6-506A88CF3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Manager Console to open the Package Manager Console window.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“Add-Migration Genre” at the command prompt and press Enter.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“Update-Database” at the command prompt and press Enter.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1C6A9-BE0C-75B8-2C6C-39710E33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3736C-8F5B-3E4B-EF1B-873F48EF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03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7B0682-259A-9ED1-B1A4-F0CCA0EA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code in the Up()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Genre migration file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B71CD3-B9C9-8A4E-1CBF-E117B963F7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AddColumn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"Movies"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type: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(450)",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nullable: false,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CreateTable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"Genres"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table =&gt; new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(450)",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nullable: false),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Name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table.Column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&lt;string&gt;(type: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(max)",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nullable: 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}, constraints: table =&gt;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table.PrimaryKey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PK_Genres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x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2C639-4CC7-723B-0EA1-6B91A2BC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008D-2480-0E26-6A02-59F45F0E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3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107F86-FD47-17C6-14A6-0A9556D8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page of the Movie List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2FD04208-DA81-775C-D1F4-BDC97EC467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5720" y="1118231"/>
            <a:ext cx="6181880" cy="444436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DE44B-D2DE-7E1D-F08F-6BFAD134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2594D-F12F-01C8-8D87-C76B2194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782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096AF0-0755-CD68-F1BC-D16221FF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code in the Up()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Genre migration file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1110B9-0E3C-7011-D933-8D6BA0B922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"Genres"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columns: new[] {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"Name"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values: new object[,]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"A", "Action"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"C", "Comedy"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"D", "Drama"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"H", "Horror"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"M", "Musical"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"R",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RomCom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 "S",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SciFi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"Movies"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keyColumn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column: 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value: "D"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code that updates the other two movies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E4507-E769-399C-271B-E1B1F2B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6920-38FF-E962-062A-822EFFF7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61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46B0C0-22BC-FA9A-FEFC-B73EBB9C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code in the Up()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Genre migration file (part 3)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742DD6-125E-E022-5DD2-A5AE2844B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migrationBuilder.CreateIndex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IX_Movies_GenreId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table: "Movies",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column: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migrationBuilder.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name: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FK_Movies_Genres_GenreId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"Movies"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column: 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principalTable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"Genres"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principalColumn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ReferentialAction.Cascade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B1993-8A62-F824-142C-CC6BC351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6B89-6D40-8C1E-DA82-EBF5D765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54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5B3EC6-27A1-69E5-8099-03A5F1E7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LINQ method that builds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expression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ABDC01-10B3-F8FE-CBBE-315360DBC1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Index() action method of the Home controller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movies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.Include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m.Genre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View(movies);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26D18-5530-0E9B-181F-19A19AC3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3D19A-632A-21E1-76D9-A5BA6A1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1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04FD-C44F-E226-EB77-BB5F7717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&lt;table&gt; element of the Home/Index view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D6DC-E0AC-1757-4AE7-EBF734F13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&lt;table class="table table-bordered table-striped"&gt;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&gt;Name&lt;/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&gt;Year&lt;/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&gt;Genre&lt;/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&gt;Rating&lt;/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@foreach (var movie in Model)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&lt;td&gt;@movie.Name&lt;/td&gt;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&lt;td&gt;@movie.Year&lt;/td&gt;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&lt;td&gt;@movie.Genre.Name&lt;/td&gt;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&lt;td&gt;@movie.Rating&lt;/td&gt;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&lt;td&gt;&lt;!-- Edit/Delete links same as before --&gt;&lt;/td&gt;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&lt;/tr&gt;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88121-2158-ED29-2BBC-4D5EF6D9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F26E8-B474-5ED8-AB38-31B5FAED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96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B69B-B75E-8F4F-6542-2A255FB5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Add() action method of the Movie controller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BA949-1BFE-8F37-589B-3F54BED89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"Add";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ViewBag.Genres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context.Genres.OrderBy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View("Edit", new Movie());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CB421-85FD-C592-78CD-CE1B86C3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E5DB7-2387-060E-38C5-83AED33A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48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4499E4-A9B4-73A0-B4F2-D74B949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Edit() action method of the Movie controller for GET requests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3867E5-445D-3B61-D96D-B7BD139C4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Edit(int id)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"Edit";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ViewBag.Genres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context.Genres.OrderBy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g.Name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 movie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context.Movies.Find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View(movie);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28781-5657-012B-2558-94A1CF18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70BB3-B3AA-EA0C-982A-358B77DF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20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980B08-202B-7CA9-9D19-F13DB7F8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Edit() action method of the Movie controller for POST requests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0C1001-8557-1043-EBF4-F2028F193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Edit(Movie 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context.Movies.Update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("Index", "Home");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0) ? "Add": "Edit";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ViewBag.Genres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context.Genres.OrderBy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E338B-24FE-6027-EB24-6CB422B2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1790-3160-FF3C-DA33-279F9D54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03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D9C4-70AB-C92F-3077-C2427280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 tag of the Movie/Edit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17E6B-A6D1-DA4B-16A4-E4A9EBFEC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&lt;form asp-action="Edit" method="post"&gt;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&lt;div class="mb-3"&gt;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&lt;label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class="form-label"&gt;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Genre&lt;/label&gt;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&lt;select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asp-for="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class="form-select"&gt;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&lt;option value=""&gt;select a genre&lt;/option&gt;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@foreach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 g in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ViewBag.Genres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&lt;option value="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g.GenreId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@g.Name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&lt;/option&gt;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&lt;/select&gt;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&lt;/div&gt;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907B3-B9B9-2230-F6B8-5E2034EE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AC283-7627-4813-403C-BA86E1E3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362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C902CD-4148-62BD-05F6-213C6E5E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URLs of an MVC app</a:t>
            </a:r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16FD1E29-3A7B-ACEE-226E-5B9569B69C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785436" cy="1085182"/>
          </a:xfrm>
          <a:prstGeom prst="rect">
            <a:avLst/>
          </a:prstGeom>
        </p:spPr>
      </p:pic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CF4CECE3-90C2-6BD0-A91A-FE2C290B959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3103" y="2362200"/>
            <a:ext cx="6791533" cy="10546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7255A-E03E-84D8-7D7B-32D74423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EA8E-87B0-1FA0-4294-A358AD82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02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BD0DB1-B202-7A6D-4982-30BE6B3F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to make URLs lowercase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end with a trailing slash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83C7F-F778-7237-DBD9-39F46BD69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builder.Services.AddRouting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options.LowercaseUrls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options.AppendTrailingSlash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03F84-2C35-6C62-EED7-7E25AB9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4C069-E173-967B-0E71-CD7AD381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0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8AF6C6-4A16-9EA2-1803-2B8B0C01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 Movie page of the Movie List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7BC48EB4-634F-7D60-C845-6ABC7D2839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19850"/>
            <a:ext cx="4377905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1AC69-151C-62BF-D722-7EB79C3F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478A3-990E-D7A1-1982-CFAAA70A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940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C902CD-4148-62BD-05F6-213C6E5E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reconfigured URLs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7255A-E03E-84D8-7D7B-32D74423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EEA8E-87B0-1FA0-4294-A358AD82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1480D306-8631-882F-C0AA-AB8B77C0468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12813" y="2362200"/>
            <a:ext cx="6718374" cy="1085182"/>
          </a:xfrm>
          <a:prstGeom prst="rect">
            <a:avLst/>
          </a:prstGeom>
        </p:spPr>
      </p:pic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514D91E2-4CE7-8225-078D-E35F03CF27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09764" y="1143000"/>
            <a:ext cx="6724471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56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35C7-EDC5-91FC-8C13-AFAB2046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0541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Edit page with numeric ID values only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URL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AE687718-4CB1-D3DB-2149-9FC4A85910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9764" y="1505618"/>
            <a:ext cx="6724471" cy="1079086"/>
          </a:xfrm>
          <a:prstGeom prst="rect">
            <a:avLst/>
          </a:prstGeom>
        </p:spPr>
      </p:pic>
      <p:pic>
        <p:nvPicPr>
          <p:cNvPr id="9" name="Content Placeholder 8" descr="Title describes slide.">
            <a:extLst>
              <a:ext uri="{FF2B5EF4-FFF2-40B4-BE49-F238E27FC236}">
                <a16:creationId xmlns:a16="http://schemas.microsoft.com/office/drawing/2014/main" id="{446E4C35-B319-E1F1-5277-29260BD0DE3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2813" y="2724818"/>
            <a:ext cx="6718374" cy="108518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B6C9-30A5-784A-2403-3CEFDD6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75BDB-15D0-6222-D502-CAA0612E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42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5D280-F161-8233-8752-E4941434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route updated to include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second optional parameter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CE4187-280A-6C2D-58A2-375D45921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app.MapControllerRoute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"default",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pattern: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"{controller=Home}/{action=Index}/{id?}/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{slug?}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property named Slug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Movie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string Slug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Name?.Replace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'-').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'-'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Year?.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47FF7-8B20-271C-951E-BDF8F646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6239-FAA2-4CBB-662F-A4C65F7C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07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27ED-321C-D354-F232-A8EC224C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Edit/Delete links in the Home/Index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F7343-5CD6-9816-6C09-F13534FAB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asp-controller="Movie" asp-action="Edit"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asp-route-id="@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asp-route-slug="@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movie.Slug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&gt;Edit&lt;/a&gt;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asp-controller="Movie" asp-action="Delete"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asp-route-id="@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movie.MovieId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asp-route-slug="@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movie.Slug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&gt;Delete&lt;/a&gt;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A8D1-AEC5-087E-E47C-254661C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71B8B-BA46-4730-A9B0-6087F995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67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59A2E6-D6ED-F622-FA1E-22B9F8E5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Edit page with a slug in the URL</a:t>
            </a:r>
            <a:endParaRPr lang="en-US" dirty="0"/>
          </a:p>
        </p:txBody>
      </p:sp>
      <p:pic>
        <p:nvPicPr>
          <p:cNvPr id="10" name="Content Placeholder 9" descr="Title describes slide.">
            <a:extLst>
              <a:ext uri="{FF2B5EF4-FFF2-40B4-BE49-F238E27FC236}">
                <a16:creationId xmlns:a16="http://schemas.microsoft.com/office/drawing/2014/main" id="{443AD28B-1848-8CF9-5B0F-387AEF491C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1102" y="1143000"/>
            <a:ext cx="6681795" cy="1066892"/>
          </a:xfrm>
          <a:prstGeom prst="rect">
            <a:avLst/>
          </a:prstGeom>
        </p:spPr>
      </p:pic>
      <p:pic>
        <p:nvPicPr>
          <p:cNvPr id="11" name="Content Placeholder 10" descr="Title describes slide.">
            <a:extLst>
              <a:ext uri="{FF2B5EF4-FFF2-40B4-BE49-F238E27FC236}">
                <a16:creationId xmlns:a16="http://schemas.microsoft.com/office/drawing/2014/main" id="{699F65C7-CAA2-38E9-E765-7A4AD5AD37A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37199" y="2362200"/>
            <a:ext cx="6669602" cy="10790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EF5F0-BA1F-ED51-AB46-C0EC6293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46E63-793C-A522-84BB-4A95178F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008B51-3405-AA66-5E7C-D8D67DFD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Edit Movie page of the Movie List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D71734E9-D4A9-1FC8-785F-EF6D8950CB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17586"/>
            <a:ext cx="4316342" cy="476138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213A5-04F4-CD21-D176-D24B3C49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4F13C-3B70-E4E8-A1A6-C3F202D2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8901-7CC0-98D4-5DE1-B7FCC170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Confirm Deletion page of the Movie List app</a:t>
            </a:r>
            <a:endParaRPr lang="en-US" dirty="0"/>
          </a:p>
        </p:txBody>
      </p:sp>
      <p:pic>
        <p:nvPicPr>
          <p:cNvPr id="7" name="Content Placeholder 6" descr="Title describes slide.">
            <a:extLst>
              <a:ext uri="{FF2B5EF4-FFF2-40B4-BE49-F238E27FC236}">
                <a16:creationId xmlns:a16="http://schemas.microsoft.com/office/drawing/2014/main" id="{22494DA9-1BDB-C95B-D89D-393AF7A930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15295"/>
            <a:ext cx="5608806" cy="31519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027C4-4E4C-CB52-B9C2-E9D3D09E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2F8DB-3BA3-37AD-6A35-F73CDEB3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3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847FEB-30BC-7228-077F-C0F80EC4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Explorer for the Movie List app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10B7B46-A1A7-5D73-2996-202C6D8664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89950"/>
            <a:ext cx="2994374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38644-D428-39FF-3219-71E9883E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969BD-3650-87A8-C390-167658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284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F7601F1B-86DE-43CB-8AB6-1196CF3379B0}" vid="{C68B02E5-9B53-489A-B72F-443AAE5A1D3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71</TotalTime>
  <Words>5041</Words>
  <Application>Microsoft Office PowerPoint</Application>
  <PresentationFormat>On-screen Show (4:3)</PresentationFormat>
  <Paragraphs>796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Objectives (part 3)</vt:lpstr>
      <vt:lpstr>The Movie List page of the Movie List app</vt:lpstr>
      <vt:lpstr>The Add Movie page of the Movie List app</vt:lpstr>
      <vt:lpstr>The Edit Movie page of the Movie List app</vt:lpstr>
      <vt:lpstr>The Confirm Deletion page of the Movie List app</vt:lpstr>
      <vt:lpstr>The Solution Explorer for the Movie List app</vt:lpstr>
      <vt:lpstr>Folders in the Movie List app</vt:lpstr>
      <vt:lpstr>How to open the NuGet Package Manager</vt:lpstr>
      <vt:lpstr>How to install the Nuget packages for EF Core</vt:lpstr>
      <vt:lpstr>Three classes provided by EF Core</vt:lpstr>
      <vt:lpstr>A MovieContext class that inherits  the DbContext class</vt:lpstr>
      <vt:lpstr>A Movie class with a property whose value  is generated by the database</vt:lpstr>
      <vt:lpstr>One method of the DbContext class</vt:lpstr>
      <vt:lpstr>A MovieContext class that seeds initial Movie data (part 1)</vt:lpstr>
      <vt:lpstr>A MovieContext class that seeds initial Movie data (part 2)</vt:lpstr>
      <vt:lpstr>A connection string in the appsettings.json file </vt:lpstr>
      <vt:lpstr>Code that enables dependency injection  for DbContext objects </vt:lpstr>
      <vt:lpstr>The Package Manager Console (PMC) window</vt:lpstr>
      <vt:lpstr>How to create the Movies database from your code</vt:lpstr>
      <vt:lpstr>The Up() method of the Initial migration file</vt:lpstr>
      <vt:lpstr>How to view the database once it’s created</vt:lpstr>
      <vt:lpstr>LINQ methods that build or execute  a query expression</vt:lpstr>
      <vt:lpstr>A DbContext property that’s used in the examples</vt:lpstr>
      <vt:lpstr>Code that builds a query expression  on multiple lines</vt:lpstr>
      <vt:lpstr>Three ways to select a movie by its id</vt:lpstr>
      <vt:lpstr>Three methods of the DbSet class</vt:lpstr>
      <vt:lpstr>Code that adds a new movie to the database</vt:lpstr>
      <vt:lpstr>An appsettings.json file that displays  the generated SQL statements</vt:lpstr>
      <vt:lpstr>Code that selects movies from the database</vt:lpstr>
      <vt:lpstr>The Home controller</vt:lpstr>
      <vt:lpstr>The Home/Index view (part 1)</vt:lpstr>
      <vt:lpstr>The Home/Index view (part 2)</vt:lpstr>
      <vt:lpstr>The Movie controller (part 1)</vt:lpstr>
      <vt:lpstr>The Movie controller (part 2)</vt:lpstr>
      <vt:lpstr>The Movie controller (part 3)</vt:lpstr>
      <vt:lpstr>The Movie/Edit view (part 1)</vt:lpstr>
      <vt:lpstr>The Movie/Edit view (part 2)</vt:lpstr>
      <vt:lpstr>The Movie/Delete view</vt:lpstr>
      <vt:lpstr>The Genre class</vt:lpstr>
      <vt:lpstr>How to add a Genre property to the Movie class</vt:lpstr>
      <vt:lpstr>How to specify a foreign key property  when adding a Genre property</vt:lpstr>
      <vt:lpstr>How to turn off data validation  for the Genre property</vt:lpstr>
      <vt:lpstr>A MovieContext class that adds the Genre model with initial data (part 1)</vt:lpstr>
      <vt:lpstr>A MovieContext class that adds the Genre model with initial data (part 2)</vt:lpstr>
      <vt:lpstr>How to update the database with the new Genre model and seed data</vt:lpstr>
      <vt:lpstr>Some of the code in the Up() method  of the Genre migration file (part 1)</vt:lpstr>
      <vt:lpstr>Some of the code in the Up() method  of the Genre migration file (part 2)</vt:lpstr>
      <vt:lpstr>Some of the code in the Up() method  of the Genre migration file (part 3)</vt:lpstr>
      <vt:lpstr>Another LINQ method that builds  a query expression</vt:lpstr>
      <vt:lpstr>The &lt;table&gt; element of the Home/Index view </vt:lpstr>
      <vt:lpstr>The Add() action method of the Movie controller</vt:lpstr>
      <vt:lpstr>The Edit() action method of the Movie controller for GET requests</vt:lpstr>
      <vt:lpstr>The Edit() action method of the Movie controller for POST requests</vt:lpstr>
      <vt:lpstr>The form tag of the Movie/Edit view</vt:lpstr>
      <vt:lpstr>The default URLs of an MVC app</vt:lpstr>
      <vt:lpstr>The Program.cs file to make URLs lowercase  and end with a trailing slash</vt:lpstr>
      <vt:lpstr>The reconfigured URLs</vt:lpstr>
      <vt:lpstr>The Edit page with numeric ID values only  in the URL</vt:lpstr>
      <vt:lpstr>The default route updated to include  a second optional parameter</vt:lpstr>
      <vt:lpstr>The Edit/Delete links in the Home/Index view</vt:lpstr>
      <vt:lpstr>The Edit page with a slug in the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Lee</dc:creator>
  <cp:lastModifiedBy>Anne Boehm</cp:lastModifiedBy>
  <cp:revision>10</cp:revision>
  <cp:lastPrinted>2016-01-14T23:03:16Z</cp:lastPrinted>
  <dcterms:created xsi:type="dcterms:W3CDTF">2022-10-26T17:37:07Z</dcterms:created>
  <dcterms:modified xsi:type="dcterms:W3CDTF">2022-10-27T17:57:12Z</dcterms:modified>
</cp:coreProperties>
</file>