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1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5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5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8288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8194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AD8E-3E24-C777-6904-FC6602D3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CB37-1F6A-AD79-66A8-4A543F4D0A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C4BD1-04B1-4735-350D-D30972AA4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2819400"/>
            <a:ext cx="4724400" cy="914400"/>
          </a:xfrm>
        </p:spPr>
        <p:txBody>
          <a:bodyPr/>
          <a:lstStyle/>
          <a:p>
            <a:r>
              <a:rPr lang="en-US" dirty="0"/>
              <a:t>How to develop a one-page MVC web app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3D83-A487-96C0-CBB7-0D944D6A3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29F3-8E0D-5780-6F73-10D93B603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2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2E3DB-CACE-E8C0-0B15-CF6B7A6A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with the folders for an MVC web app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16969B3E-5095-8253-87C9-4EA1F89686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1847" y="1143000"/>
            <a:ext cx="6840305" cy="369449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70186-12CF-90A0-D5DB-F107213B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10241-EAD3-B579-137C-75DF3146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0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B3A5-1153-F851-AE5B-5D2183EC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files from the MVC template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CFE0-5302-98A4-193D-8BDE7013CE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 the Controllers folder and delete all files in that folder.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 the Models folder and delete all files in that folder.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 the Views folder and its subfolders and delete all files in those folders, but don’t delete the folders.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DA855-1A4E-4D43-8946-B0A2F186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84352-9163-6D08-15D8-180F5532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0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498A-6459-F08A-B924-84854269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folders to the Empty template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9A326-B9F9-B0B2-4D58-E217926DD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the Controllers, Models, and Views folders.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 the Views folder, add the Home and Shared folders.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1F921-F20C-007B-ED94-CCF0A37A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CECD2-B116-3E5F-EB62-E6A46767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8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412A1E-9AFA-4E49-0267-F8875920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The dialogs for adding a controller</a:t>
            </a:r>
            <a:endParaRPr lang="en-US" dirty="0"/>
          </a:p>
        </p:txBody>
      </p:sp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FB29D4B0-52E8-B522-E42A-17C8B0C320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509758" cy="2514600"/>
          </a:xfrm>
          <a:prstGeom prst="rect">
            <a:avLst/>
          </a:prstGeom>
        </p:spPr>
      </p:pic>
      <p:pic>
        <p:nvPicPr>
          <p:cNvPr id="11" name="Content Placeholder 10" descr="Title describes slide.">
            <a:extLst>
              <a:ext uri="{FF2B5EF4-FFF2-40B4-BE49-F238E27FC236}">
                <a16:creationId xmlns:a16="http://schemas.microsoft.com/office/drawing/2014/main" id="{EA297360-C183-5639-7F09-F33E4936F79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676399" y="2628900"/>
            <a:ext cx="5943601" cy="24387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B4230-9403-0EB0-4161-16EFA15D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67216-77E6-D56D-8D4A-66D9F55B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1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9567-0FF3-4335-7421-2B5EED3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file for a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7F8C7-7809-C50E-BACC-775885DF6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Controllers folder and 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Controller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Add New Scaffolded Item dialog, select “MVC Controller – Empty” and click Add.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Add New Item dialog, name the controller and click Add.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764BA-6CB6-86B3-DAA9-C66C47F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5D51D-9A8A-3294-0023-DCCB5E83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3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C05-80C9-A54E-5C43-69DA0706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1026-1C96-FFDD-CCEC-E34BA6B8F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FutureValue.Controllers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"Mary";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99999.99;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4F90D-143C-48EE-9F6A-73F020BB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8A527-8032-E5FE-9247-207A604A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1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412A1E-9AFA-4E49-0267-F8875920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The dialogs for adding a Razor view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B4230-9403-0EB0-4161-16EFA15D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67216-77E6-D56D-8D4A-66D9F55B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Content Placeholder 6" descr="Title describes slide.">
            <a:extLst>
              <a:ext uri="{FF2B5EF4-FFF2-40B4-BE49-F238E27FC236}">
                <a16:creationId xmlns:a16="http://schemas.microsoft.com/office/drawing/2014/main" id="{831AA798-9C79-4E1F-8349-BD8E502E0B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0941" y="1106760"/>
            <a:ext cx="6455525" cy="3008040"/>
          </a:xfrm>
          <a:prstGeom prst="rect">
            <a:avLst/>
          </a:prstGeom>
        </p:spPr>
      </p:pic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7A24D19-220D-7025-54DE-B916B5AF185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725269" y="2832100"/>
            <a:ext cx="6476139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5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48DD-6C89-78C4-12DC-CE0699E6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view to the Views/Home folder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CDB0-71AF-AD2C-CDF1-ED2970D54B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the Views/Home folder and 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Add New Scaffolded Item dialog, select Razor View – Empty and click Add.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Add New Item dialog, name the view Index and click Add.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95B76-BA5D-DB5C-337E-2AD5AFAF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F486-EA99-22A9-E2BE-BDCD32CD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6B60-B0C8-0DAF-3B6E-1C5DE062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B61D-50CC-E7A5-6FF0-05D82555C1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null;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&lt;title&gt;Home Page&lt;/title&gt;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&lt;h1&gt;Future Value Calculator&lt;/h1&gt;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&lt;p&gt;Customer Name: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&lt;p&gt;Future Value: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@ViewBag.FV.ToString("C2")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2F763-C918-052A-7D14-9E10AC54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1E5AF-648F-59FF-B57E-18F7FA30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9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4C8F-A2A5-9D19-F81C-5EC5D5F6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that’s generated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F8E4-8100-AB2B-1C66-29C890E9E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builder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WebApplication.CreateBuilder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services to the container.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builder.Services.AddControllersWithViews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app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builder.Build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Configure the HTTP request pipeline.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app.Environment.IsDevelopment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app.UseExceptionHandler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("/Home/Error");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default HSTS value is 30 days.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You may want to change this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 production scenarios, see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https://aka.ms/aspnetcore-hsts.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app.UseHsts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C834-4405-666B-A213-47F43AF1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DCA24-7A7A-13F4-07E2-A3BF33A8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9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4570-E71A-190B-10C2-2564A1C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99867-2A0B-39C4-8592-990F2A334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one-page MVC web app, write the C# code for the model and controller classes and write the C# code and HTML for the Razor view.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an ASP.NET Core MVC web app, run it on your own computer.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Visual Studio to create an ASP.NET Core project and add the folders and files necessary for an MVC web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the names of six folders that are included in an MVC web app by convention.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controller and its action methods work.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813E4-771C-8746-1360-4BB7F90E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3A36E-7B8E-A156-CF40-FD334F47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1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3CD1-1A50-D36A-22B9-0B3DED9A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that’s generated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11E55-2D85-72DD-8D39-C90B8BD80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app.UseHttpsRedirection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app.UseStaticFiles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app.UseAuthorization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26BB7-7A9F-7B2B-4F9E-250FA454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0045-FD13-6594-F127-58A04B2C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5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14626C-7369-CFCA-14C2-DFD0D240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 button drop-down list in Visual Studio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8C634A96-61E9-0F38-9C7F-258C6132AA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9282" y="1142709"/>
            <a:ext cx="6785436" cy="33530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8A1F6-BD84-438E-8E3A-48C78A5A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CC56E-55D2-F2A4-D5BB-7A5F36A8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042C39-35AA-B487-6291-BC33CE32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 in the Chrome browser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05073BA-F6A7-0E78-7441-1E7C2D7DD9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21444"/>
            <a:ext cx="6663224" cy="26885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28908-EB8F-B22E-B4D2-51B1D85E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993F0-624C-7069-EA4D-3246ED46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5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6CDCCD-88BE-A3AE-2290-8528F334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Error List window in Visual Studio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2AC564A9-AA18-4E65-C5C4-9B588F5896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81625"/>
            <a:ext cx="6297714" cy="4785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ABB0D-B0F0-1DCD-DD1F-B42C9A3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7A7CA-FFE4-03C0-55CA-30453747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57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9D0D41-6E7A-70FF-B1B3-BB58F9D4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adding a class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38714756-6A80-4237-8493-BEDF661E80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4702" y="1130503"/>
            <a:ext cx="6852498" cy="351769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11B5B-6EF3-2EC9-B0C1-9281EB02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A147-3685-DBDB-4475-9B3C8526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13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B9AB-8A4B-FF85-C5D5-191681E5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file for a model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F6CF2-EC9F-B122-8AB1-1C28BE36C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the Models folder and 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resulting dialog, enter the name of the class, and click the Add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75D7B-1727-3B15-4DB3-7D3822FE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9AED5-822D-AF3F-4E5B-FF3C3A7B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9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D15598-8133-A490-4237-F62CA39C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three properties and a method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0ABC89-0CBD-5F0E-DBD2-D1F695A78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376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FutureValue.Models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Years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months = Years * 12;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(1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FB303-B087-6426-65D4-15BA02A9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081E0-6AAE-E1C6-3361-AF40A3E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07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E5D27F-D182-9A71-E639-D045D353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adding a Razor view imports page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8C0DAB4A-67FA-D0B0-49FC-2481860DA8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5564" y="1143000"/>
            <a:ext cx="6785436" cy="340795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FBA21-5890-4CC9-4FCE-EB6CB2A9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067E1-8677-4730-E971-605F0745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4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94E9-1E97-1B64-B0E5-64B09783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Razor view imports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3B0DF-E93B-5470-9F57-2283E1601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the Views folder and 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resulting dialog, select the Installed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ASP.NET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category, select the Razor View Imports item, and click the Add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C2DEE-2658-AE5D-C99E-2C0665CF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AEDE4-0F20-4BD9-388E-4ECA251B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65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63794A-DD2A-37CD-FCA0-19143C5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Views/_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Future Value app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7B6EA4-5CA1-7A09-AE2B-2B68F681A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FutureValue.Models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@addTagHelper *,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Razor view imports page makes it easier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work with…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classes.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Tag helpers.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F417E-0E81-0001-F035-7F4CDCA7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D2B8C-B43F-C055-5632-B0E3F1EE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7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A9F2-4884-B119-6CB6-1F9A237F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F3A5F-C7F0-B8FD-8986-60EC390F30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ViewBag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 to transfer data from a controller to a view.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Razor code block and a Razor expression.</a:t>
            </a:r>
          </a:p>
          <a:p>
            <a:pPr marL="457200" marR="3429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to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Program.cs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to configure the HTTP request and response pipeline for a simple ASP.NET Core MVC web app.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model class and a controller class.</a:t>
            </a:r>
          </a:p>
          <a:p>
            <a:pPr marL="457200" marR="3429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a Razor view imports page.</a:t>
            </a:r>
          </a:p>
          <a:p>
            <a:pPr marL="457200" marR="3429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the @model directive and asp-for tag helpers to create a strongly-typed view.</a:t>
            </a:r>
          </a:p>
          <a:p>
            <a:pPr marL="457200" marR="3429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the asp-controller and asp-action tag helpers to specify the controller and action method for a form or a link.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A617B-7954-EE6B-F389-01655B04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096FA-9952-74CA-78F0-BA5707F2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01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8210E9-B13A-0959-0D82-2010B21B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tag helpers for forms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18F522A6-0AAF-4560-6267-E9A210791AF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90092568"/>
              </p:ext>
            </p:extLst>
          </p:nvPr>
        </p:nvGraphicFramePr>
        <p:xfrm>
          <a:off x="1295400" y="1143000"/>
          <a:ext cx="4126230" cy="1524001"/>
        </p:xfrm>
        <a:graphic>
          <a:graphicData uri="http://schemas.openxmlformats.org/drawingml/2006/table">
            <a:tbl>
              <a:tblPr firstRow="1"/>
              <a:tblGrid>
                <a:gridCol w="2068830">
                  <a:extLst>
                    <a:ext uri="{9D8B030D-6E8A-4147-A177-3AD203B41FA5}">
                      <a16:colId xmlns:a16="http://schemas.microsoft.com/office/drawing/2014/main" val="10827991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46204261"/>
                    </a:ext>
                  </a:extLst>
                </a:gridCol>
              </a:tblGrid>
              <a:tr h="43069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Tag helper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HTML tags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273969"/>
                  </a:ext>
                </a:extLst>
              </a:tr>
              <a:tr h="36443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asp-for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&lt;label&gt; &lt;input&gt;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66419"/>
                  </a:ext>
                </a:extLst>
              </a:tr>
              <a:tr h="36443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asp-action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&lt;form&gt; &lt;a&gt;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53690"/>
                  </a:ext>
                </a:extLst>
              </a:tr>
              <a:tr h="36443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asp-controller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&lt;form&gt; &lt;a&gt;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983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B0F9D-A390-99DC-9CDE-3F2EA3F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63DEE-DF02-8D0D-84AA-7DA76AEF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98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B35CFA-73DF-16ED-3FBA-5B17D98B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strongly-typed Index view with tag helpers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D9693C-CC0E-8B82-10A1-030868DE1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50340"/>
            <a:ext cx="73914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content="width=device-width, initial-scale=1.0"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&lt;title&gt;Future Value Calculator&lt;/title&gt;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&lt;style&gt;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all of the CSS styles from figure 2-14 go here 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&lt;/style&gt;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&lt;h1&gt;Future Value Calculator&lt;/h1&gt;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asp-action="Index"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&lt;label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Monthly Investment:&lt;/label&gt;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C194B-F481-3E80-EA57-D4BD24D3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43139-D9C2-6CFB-41D8-BA11D2CE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3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93FB2F-3DCA-D5E2-CCEC-06BEC701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strongly-typed Index view with tag helpers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A0A70C-9E2F-50A0-82F3-F28DE3199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&lt;label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Yearly Interest Rate:&lt;/label&gt;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&lt;label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asp-for="Years"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&gt;Number of Years:&lt;/label&gt;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asp-for="Years"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&lt;label&gt;Future Value:&lt;/label&gt;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&lt;input value="@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type="submit"&gt;Calculate&lt;/button&gt;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asp-action="Index"&gt;Clear&lt;/a&gt;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61CD1-3048-125D-CFE2-0AA5699F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9C90D-60CE-4DA5-E001-780DE507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99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DBB409-B76A-F870-0902-DF40A3FE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that indicate the HTTP verb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handles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1182C2-70DA-AF40-DCE7-F3A52F812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returning a view from a controller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78004-925C-BAD7-5280-62DA5AF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22F8B-5D63-0E14-A0FE-20EF243D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86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5E6-CD74-3CDB-9D7C-AADC2715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overloaded Index() action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46238-508C-B347-E9B8-6308328CF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FutureValue.Models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model.CalculateFutureValue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F7215-AC2A-A1C9-5F7E-68225727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5CBC4-D372-52EE-41C7-51212DC3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44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ACFF05-2C48-28A1-BCDA-B33DAF44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 after a GET request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BC817E16-6FEB-5F09-F750-8D0D1DB576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8054" y="1143000"/>
            <a:ext cx="6687892" cy="37554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D9271-4895-21C5-FC2B-9CBEB7C6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5DD73-7ED5-B36D-C2D6-5A106892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35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FB8A76-CA4C-4999-0C4D-036BE8CB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 after a POST request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5E971AA0-3113-25E7-2E93-A11B82EE4B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1900" y="1143000"/>
            <a:ext cx="6667939" cy="373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94F6C-D3DA-6823-71A6-6BBDCCC6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5CBA2-8606-54FF-3224-8FE5A94B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9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DE37ED-C090-E457-A587-9595829F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adding a CSS style sheet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F719558B-9614-5710-CD6B-70C2497605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9467" y="1148793"/>
            <a:ext cx="6791533" cy="34994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A57EF-7C3D-6260-B155-B8E56F35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E929E-6259-FE30-B142-A7D7F570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26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D41E-CC02-1C7F-51B9-69137CCB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CSS style sheet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7D1FE-13B1-B5E5-7C4D-29E3FBA47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wwwroot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folder doesn’t exist, create it.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wwwroot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folder and 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ASP.NET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category, select the Style Sheet item, enter a name for the CSS file, and click the Add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2C66B-99FD-238F-54A4-73EECEE1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12235-EBD9-C89F-9AB0-16C6AB09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12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099D-52FF-AB28-3714-20AED36C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site.css file for the Future Value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129C-288E-4A0E-D4B7-1D8AEFC21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inline-block;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padding-right: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11AB7-0E6B-7867-956E-EC30DB88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FCAC8-3E3F-68C5-ACA1-78C6F66E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D75B-CCAA-CA36-F4A4-51763F2D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137C4-1227-DB6D-4A47-815BC2A63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3429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HttpGet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HttpPost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attributes allow you to code action methods so they can handle HTTP GET or POST requests.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a CSS style sheet for an app.</a:t>
            </a:r>
          </a:p>
          <a:p>
            <a:pPr marL="457200" marR="3429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Razor layout and a Razor view.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a Razor view start.</a:t>
            </a:r>
          </a:p>
          <a:p>
            <a:pPr marL="457200" marR="3429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ASP.NET Core MVC provides for validating the data that’s entered by a user.</a:t>
            </a:r>
          </a:p>
          <a:p>
            <a:pPr marL="457200" indent="-457200">
              <a:buFont typeface="+mj-lt"/>
              <a:buAutoNum type="arabicPeriod" startAt="11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01C5B-8878-2BED-BB3A-EF964BC1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848A0-1BF6-785F-E63E-A4E317A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68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F0853E-06A5-B87B-AFFE-B70D93A8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adding a Razor layout or view start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3887A2DD-F657-31A2-F42F-96BC6CBB86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047" y="1151848"/>
            <a:ext cx="6754953" cy="34201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A7FEF-7610-9B46-592F-033CC60E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84EB6-2CE8-4D29-C814-1CD45B96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38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E51D-591F-0F54-D58C-2E0C080F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Razor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B65C9-972A-C8D1-67C9-CFE0FC7A7B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Views/Shared folder and 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ASP.NET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category, select the Razor Layout item, and click the Add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6D8D-C87A-C58C-6818-D07DD565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3F8E3-B5C6-CC86-B78D-A12ECA07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0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B12F-48BF-544E-C521-EDC0DBF7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Razor view start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DCFB-25B8-FFB3-87DD-A7E459236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Views folder (not the Views/Shared folder) and 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ASP.NET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category, select the Razor View Start item, and click the Add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409D0-6686-03A2-AC62-98CFDD96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9212B-4820-722E-2BD0-7AEBC9B5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48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DE4D-FF3A-B8FB-7FB4-8149E834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Views/Shared/_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E45A-6D13-F7BD-EC83-C6FC3F003D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content="width=device-width, initial-scale=1.0"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/&gt;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Views/_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59BBD-47C7-1EAC-765F-32B1547D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CD62-4D5B-D79A-D56E-7D824E7E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9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D6F061-D00D-B270-F6B1-3DA819C5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adding a Razor view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16B07776-77C9-880C-C9A8-D453BC7B46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3668" y="1143000"/>
            <a:ext cx="6736664" cy="44077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CE54C-2259-C0FB-6A89-D11E4ACA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80C6A-63F5-5294-1D5D-C74B1E74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26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705A-1864-1DF8-1903-F16F6917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Razor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27D2D-A4E8-10CD-BEB1-6BFDB71F2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folder for the view (Views/Home, for example) and 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Add New Scaffolded Item dialog from figure 2-5 to select Razor View, and then click Add.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Add Razor View dialog to enter a name for the view, make sure that the “Use a layout page” item is selected, but don’t specify a name for the layout page.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4A1E4-E3CD-F98E-A47E-BE89B876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EF261-5C07-973B-8A94-B816FF8C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92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1FFB-4A78-2E19-7CD3-924D4724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Views/Home/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8FAE0-010A-7712-CCCE-0409D685B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"Future Value Calculator";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&lt;h1&gt;Future Value Calculator&lt;/h1&gt;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asp-action="Index"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Monthly Investment:&lt;/label&gt;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Yearly Interest Rate:&lt;/label&gt;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asp-for="Years"&gt;Number of Years:&lt;/label&gt;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asp-for="Years" /&gt;&lt;/div&gt;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&lt;label&gt;Future Value:&lt;/label&gt;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&lt;label&gt;@ViewBag.FV.ToString("c2")&lt;/label&gt;&lt;/div&gt;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type="submit"&gt;Calculate&lt;/button&gt;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asp-action="Index"&gt;Clear&lt;/a&gt;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58BA9-5061-B04A-4F15-D9989F1B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48EC7-05D1-1E71-706A-F506BAE0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04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4CE5-59B0-33AC-5183-C4AF2184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DataAnnotations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4A4E9-6421-031E-39FB-DE47AD1E90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common validation attributes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9E667-8568-C148-FB4A-FF6DAA53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3C1C6-CDCB-53C6-6142-00EA4C36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07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06E4-D67C-E1C1-1904-871F095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model property with a validation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C6D82-6C0B-6566-4BB0-352ECFFBD3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error message if the property isn’t 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field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required.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E17FE-B529-942E-EC6F-C61543BA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F7778-E150-E9FD-273E-2BC66EBD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06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53A1-3434-336A-0185-8DEB76B0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model property with two validation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F25C-D009-07EC-E387-204F7C6FE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500)]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error message if the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isn’t in a valid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field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must be between 1 and 500.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1FE83-2F42-EDBA-00B5-F608781A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C1CD0-99E0-59AF-C62E-1685A6BB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E7982-86FB-412E-637E-A5B257E2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that displays the project templates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D8436548-B1F2-F80F-A37A-8E3FF76629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8054" y="1143000"/>
            <a:ext cx="6687892" cy="43224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4A899-FE78-0D12-6AC6-31D14D79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04BCA-4453-45D1-1119-E327A1D6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38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6F9D64-65EF-D46D-1E9A-F5B531B0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model property with user-friendly error messages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5A858F-5909-0E68-E2EE-85C64E269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"Please enter a monthly investment amount.")]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500,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"Monthly investment amount must be between 1 and 500.")]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1EDD0-24E5-A892-670E-D4124749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6E736-1F14-263B-65C1-B664BA40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47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DAED6F-0257-9A8A-A402-1CAEE7DA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class with data validation attributes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0C9AB-8265-A052-0CED-AA32F952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FutureValue.Models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"Please enter a monthly investment.")]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500,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"Monthly investment amount must be between 1 and 500.")]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"Please enter a yearly interest rate.")]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[Range(0.1, 10.0,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"Yearly interest rate must be between 0.1 and 10.0.")]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7E683-0503-CC7C-CDF8-E22ED053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F6E35-E392-AECC-5313-84F72F3D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85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C234CD-4388-41D0-8C70-DEB14753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class with data validation attributes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5D5CC5-D1F3-271D-BA15-20C406400E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number of years.")]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50,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 of years must be between 1 and 50.")]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int?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Years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int?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months = Years * 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(1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FE1A2-7AAF-5FD8-8FFB-81ECA93B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7EC2D-D082-CC48-D1F7-4C8436DB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86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FE73-05AE-3F7F-7F0B-25D5823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checks for invalid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FBC8-8559-E8A1-C737-5571366E30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D1C4C-7EE1-1A85-589F-A3E4595B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514DB-2FD7-6854-E96F-B315B689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02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319C-8352-3CD0-7A5C-9AA522BE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displays a summary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validation messages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FC0793-C085-5679-D507-3B731D345C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asp-action="Index"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asp-validation-summary="All"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Monthly Investment:&lt;/label&gt;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&lt;!-- rest of input form --&gt;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E3282-4C8C-5A66-12F0-DA600A95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8ED04-0667-FFE4-3361-33A37BE1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81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F51F35-9498-B8FC-2607-3D470EF4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 with invalid data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57228A68-2846-346A-6D37-037BE711AE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705600" cy="44334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A7903-F4AD-1D8C-8DE9-06517E55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51860-3B84-C5FF-9A57-F625EF4C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4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BF8ED-C75B-FA10-F85B-41132399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templates presented in this book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0131737E-9939-EE0A-FC8C-C9C9F676597F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3967529179"/>
              </p:ext>
            </p:extLst>
          </p:nvPr>
        </p:nvGraphicFramePr>
        <p:xfrm>
          <a:off x="1295400" y="1138330"/>
          <a:ext cx="5497830" cy="2057399"/>
        </p:xfrm>
        <a:graphic>
          <a:graphicData uri="http://schemas.openxmlformats.org/drawingml/2006/table">
            <a:tbl>
              <a:tblPr firstRow="1"/>
              <a:tblGrid>
                <a:gridCol w="1897380">
                  <a:extLst>
                    <a:ext uri="{9D8B030D-6E8A-4147-A177-3AD203B41FA5}">
                      <a16:colId xmlns:a16="http://schemas.microsoft.com/office/drawing/2014/main" val="1578397983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1017199144"/>
                    </a:ext>
                  </a:extLst>
                </a:gridCol>
              </a:tblGrid>
              <a:tr h="453325">
                <a:tc>
                  <a:txBody>
                    <a:bodyPr/>
                    <a:lstStyle/>
                    <a:p>
                      <a:pPr marL="0" marR="9525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Template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Contains…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848824"/>
                  </a:ext>
                </a:extLst>
              </a:tr>
              <a:tr h="802037">
                <a:tc>
                  <a:txBody>
                    <a:bodyPr/>
                    <a:lstStyle/>
                    <a:p>
                      <a:pPr marL="0" marR="9525" inden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Web App MVC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Starting folders and files for an ASP.NET Core MVC web app.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85887"/>
                  </a:ext>
                </a:extLst>
              </a:tr>
              <a:tr h="802037">
                <a:tc>
                  <a:txBody>
                    <a:bodyPr/>
                    <a:lstStyle/>
                    <a:p>
                      <a:pPr marL="0" marR="9525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Empty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Two starting files for an ASP.NET Core app.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0183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902DED-133E-E7BA-8D19-17A8EF76E8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3528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new project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the menu system, select the template you want to use, and then click the Next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25933-96D7-62A9-A640-2DFA86F9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7E985-098C-C520-B6AA-23974142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8F6F8A-0E0E-6284-B65E-6727D6A4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configuring a new web app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506E849-90F4-95F3-1E05-6E051262E8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1143000"/>
            <a:ext cx="6669602" cy="43102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DD4F3-081A-5729-23D9-BC2DB313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090B1-0D31-8CB8-25CF-E20668D8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9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492A99-C178-4A2D-9DE2-BBADACCD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providing additional information</a:t>
            </a:r>
            <a:endParaRPr lang="en-US" dirty="0"/>
          </a:p>
        </p:txBody>
      </p:sp>
      <p:pic>
        <p:nvPicPr>
          <p:cNvPr id="3" name="Content Placeholder 2" descr="Title describes slide.">
            <a:extLst>
              <a:ext uri="{FF2B5EF4-FFF2-40B4-BE49-F238E27FC236}">
                <a16:creationId xmlns:a16="http://schemas.microsoft.com/office/drawing/2014/main" id="{86173C2E-51BB-716E-525A-6BD7D67327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7109" y="1143000"/>
            <a:ext cx="6829781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3EBA2-0BAC-9B97-E9A1-E2E8D8AF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D6510-4394-92CA-542E-07FDCCF3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3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2FA-89BE-F256-C01C-0DAA036B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an ASP.NET Core MVC web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1B4D9-9DD4-CD7C-4025-DEDF94E48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a project name.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Specify the location (folder). To do that, you can click the Browse […]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 the solution name if necessary, and then click the Next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resulting dialog to provide any additional information for the web app and click Create.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6D454-3E71-33E8-AE5E-1D62D9B6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9B400-6BAF-108B-7360-B662C2E4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7386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F7601F1B-86DE-43CB-8AB6-1196CF3379B0}" vid="{C68B02E5-9B53-489A-B72F-443AAE5A1D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97</TotalTime>
  <Words>3178</Words>
  <Application>Microsoft Office PowerPoint</Application>
  <PresentationFormat>On-screen Show (4:3)</PresentationFormat>
  <Paragraphs>517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Objectives (part 3)</vt:lpstr>
      <vt:lpstr>The dialog that displays the project templates</vt:lpstr>
      <vt:lpstr>The templates presented in this book</vt:lpstr>
      <vt:lpstr>The dialog for configuring a new web app</vt:lpstr>
      <vt:lpstr>The dialog for providing additional information</vt:lpstr>
      <vt:lpstr>How to configure an ASP.NET Core MVC web app</vt:lpstr>
      <vt:lpstr>Visual Studio with the folders for an MVC web app</vt:lpstr>
      <vt:lpstr>How to delete files from the MVC template</vt:lpstr>
      <vt:lpstr>How to add folders to the Empty template</vt:lpstr>
      <vt:lpstr>The dialogs for adding a controller</vt:lpstr>
      <vt:lpstr>How to add a file for a controller</vt:lpstr>
      <vt:lpstr>The HomeController.cs file</vt:lpstr>
      <vt:lpstr>The dialogs for adding a Razor view</vt:lpstr>
      <vt:lpstr>How to add a view to the Views/Home folder</vt:lpstr>
      <vt:lpstr>The Home/Index.cshtml view</vt:lpstr>
      <vt:lpstr>The Program.cs file that’s generated (part 1)</vt:lpstr>
      <vt:lpstr>The Program.cs file that’s generated (part 2)</vt:lpstr>
      <vt:lpstr>The Start button drop-down list in Visual Studio</vt:lpstr>
      <vt:lpstr>The Future Value app in the Chrome browser</vt:lpstr>
      <vt:lpstr>The Error List window in Visual Studio</vt:lpstr>
      <vt:lpstr>The dialog for adding a class</vt:lpstr>
      <vt:lpstr>How to add a file for a model class</vt:lpstr>
      <vt:lpstr>The FutureValueModel class  with three properties and a method</vt:lpstr>
      <vt:lpstr>The dialog for adding a Razor view imports page</vt:lpstr>
      <vt:lpstr>How to add a Razor view imports page</vt:lpstr>
      <vt:lpstr>The Views/_ViewImports.cshtml file  for the Future Value app</vt:lpstr>
      <vt:lpstr>Common tag helpers for forms</vt:lpstr>
      <vt:lpstr>A strongly-typed Index view with tag helpers  (part 1)</vt:lpstr>
      <vt:lpstr>A strongly-typed Index view with tag helpers  (part 2)</vt:lpstr>
      <vt:lpstr>Attributes that indicate the HTTP verb  an action method handles </vt:lpstr>
      <vt:lpstr>An overloaded Index() action method</vt:lpstr>
      <vt:lpstr>The Future Value app after a GET request</vt:lpstr>
      <vt:lpstr>The Future Value app after a POST request</vt:lpstr>
      <vt:lpstr>The dialog for adding a CSS style sheet</vt:lpstr>
      <vt:lpstr>How to add a CSS style sheet</vt:lpstr>
      <vt:lpstr>The site.css file for the Future Value app</vt:lpstr>
      <vt:lpstr>The dialog for adding a Razor layout or view start</vt:lpstr>
      <vt:lpstr>How to add a Razor layout</vt:lpstr>
      <vt:lpstr>How to add a Razor view start</vt:lpstr>
      <vt:lpstr>The Views/Shared/_Layout.cshtml file</vt:lpstr>
      <vt:lpstr>The dialog for adding a Razor view</vt:lpstr>
      <vt:lpstr>How to add a Razor view</vt:lpstr>
      <vt:lpstr>The Views/Home/Index.cshtml file</vt:lpstr>
      <vt:lpstr>How to import the DataAnnotations namespace</vt:lpstr>
      <vt:lpstr>A model property with a validation attribute</vt:lpstr>
      <vt:lpstr>A model property with two validation attributes</vt:lpstr>
      <vt:lpstr>A model property with user-friendly error messages</vt:lpstr>
      <vt:lpstr>The model class with data validation attributes (part 1)</vt:lpstr>
      <vt:lpstr>The model class with data validation attributes (part 2)</vt:lpstr>
      <vt:lpstr>An action method that checks for invalid data</vt:lpstr>
      <vt:lpstr>A view that displays a summary  of validation messages</vt:lpstr>
      <vt:lpstr>The Future Value app with invalid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ASP.NET Core MVC (2nd Ed.)</dc:title>
  <dc:creator>Bethany Lee</dc:creator>
  <cp:lastModifiedBy>Anne Boehm</cp:lastModifiedBy>
  <cp:revision>21</cp:revision>
  <cp:lastPrinted>2016-01-14T23:03:16Z</cp:lastPrinted>
  <dcterms:created xsi:type="dcterms:W3CDTF">2022-10-25T18:24:33Z</dcterms:created>
  <dcterms:modified xsi:type="dcterms:W3CDTF">2022-10-27T17:54:11Z</dcterms:modified>
</cp:coreProperties>
</file>