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4" autoAdjust="0"/>
    <p:restoredTop sz="96366" autoAdjust="0"/>
  </p:normalViewPr>
  <p:slideViewPr>
    <p:cSldViewPr>
      <p:cViewPr varScale="1">
        <p:scale>
          <a:sx n="110" d="100"/>
          <a:sy n="110" d="100"/>
        </p:scale>
        <p:origin x="16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10/28/2022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3429000"/>
            <a:ext cx="7315200" cy="838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D2110E62-BB68-BF80-3B61-F66EC4BCB9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5199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2D8D5300-B376-76FF-811C-6515A2EF71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43393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035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76" r:id="rId14"/>
    <p:sldLayoutId id="2147483675" r:id="rId15"/>
    <p:sldLayoutId id="2147483684" r:id="rId16"/>
    <p:sldLayoutId id="2147483693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232B-DFE3-9089-008B-9E460B91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Murach’s</a:t>
            </a:r>
            <a:r>
              <a:rPr lang="en-US" dirty="0"/>
              <a:t> ASP.NET Core MVC (2</a:t>
            </a:r>
            <a:r>
              <a:rPr lang="en-US" baseline="30000" dirty="0"/>
              <a:t>nd</a:t>
            </a:r>
            <a:r>
              <a:rPr lang="en-US" dirty="0"/>
              <a:t> Ed.)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FD962-C344-B32E-9D72-7E66161BC0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13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AC300-72D5-346C-B84D-35D5ECFF1D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57400" y="2590800"/>
            <a:ext cx="5029200" cy="914400"/>
          </a:xfrm>
        </p:spPr>
        <p:txBody>
          <a:bodyPr/>
          <a:lstStyle/>
          <a:p>
            <a:r>
              <a:rPr lang="en-US" dirty="0"/>
              <a:t>The Bookstore website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59B73-BE09-A359-2728-1D48C28517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91166-0B8F-1682-DCF4-C5D290432F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044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B1162DD-02E0-4DB1-4D75-A79DAA41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Admin area folder and its subfolders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BF4AB451-804C-4022-F281-4C66D67017D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066800"/>
            <a:ext cx="2493662" cy="4800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01311-E4EC-409B-5C8D-A08386F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19BA6-7914-D92E-197F-93BF8F1F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1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CA6B-5474-A122-8A75-5F55314C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Extension methods for the String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37D3F-C414-6267-ACB3-9A56C6322C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StringExtensions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string Slug(this string str)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sb = new StringBuilder();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foreach (char c in str)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(!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char.IsPunctuation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(c) || c == '-') 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sb.Append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sb.ToString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().Replace(' ', '-').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ToLower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bool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EqualsNoCase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this string str,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tocompare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str?.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ToLower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tocompare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ToLower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(this string str)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int.TryParse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(str, out int value);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value;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string Capitalize(this string str)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str?.Substring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1)?.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ToUpper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str?.Substring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ToLower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3D9B8-D619-A969-7BF9-13F75250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32900-635C-E8E6-744B-BD4967E3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783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22EC-54D4-A92C-6F95-4E14A91D8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generic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D19C0-1DF0-3AB6-E45F-0856C25A61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Expression&lt;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&lt;T, Object&gt;&gt;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= null!;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Expression&lt;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&lt;T, bool&gt;&gt; Where { get; set; } = null!;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OrderByDirection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 // default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PageSize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string[] includes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Array.Empty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Includes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set =&gt; includes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value.Replace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", "").Split(',');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string[]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GetIncludes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 includes;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read-only properties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HasWhere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Where != null;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HasOrderBy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null;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HasPaging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 &amp;&amp;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PageSize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32BAB-95D5-7D85-CDE7-C9571F8B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591B2-82FF-1DE4-DDBE-3BDD02BE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41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67D7-64B0-E2AB-7BAE-AF718DD49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generic Repository class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7B546-E866-E2F0-0B5E-18070E6E64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Repository&lt;T&gt; :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IRepository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where T : class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protected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Repository(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context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context.Set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int Count =&gt;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dbset.Count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virtual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List(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options)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BuildQuery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(options).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virtual T? Get(int id) =&gt;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dbset.Find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virtual T? Get(string id) =&gt;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dbset.Find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virtual T? Get(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options)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BuildQuery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(options).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virtual void Insert(T entity) =&gt;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dbset.Add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(entity);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virtual void Update(T entity) =&gt;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dbset.Update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(entity);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virtual void Delete(T entity) =&gt;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dbset.Remove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(entity);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virtual void Save() =&gt;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context.SaveChanges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677C1-27CA-158F-9156-19F42348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40364-6C0D-251B-8CD7-8F9708F3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831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FACD-C621-BEBC-12F9-7B1FFE50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generic Repository class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612B8-A795-9628-9C6F-4BD275C0D1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private helper method to build query expression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IQueryable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BuildQuery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options)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IQueryable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query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foreach (string include in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options.GetIncludes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query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query.Include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(include);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options.HasWhere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query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query.Where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options.Where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options.HasOrderBy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options.OrderByDirection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query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query.OrderBy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options.OrderBy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query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query.OrderByDescending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options.OrderBy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options.HasPaging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query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query.PageBy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options.PageNumber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options.PageSize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query;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45C9A-53F5-7BF4-9A29-F23D4264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D7046-6FDD-1C44-7E4A-D25F6BB8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251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0B139-49D2-6D36-BEA7-F7417E64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 3 of the Author Catalog sorted by last name in descending order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5ACD9F07-276B-750A-DACC-0A22A49BFEB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447800"/>
            <a:ext cx="6307758" cy="4419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0F916-475B-EA9F-2C3D-E306DA3AD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1B2DC-86A1-6817-3930-0A26FE9F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519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D8B0-2D14-FE0D-2946-732438038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for the Author Catalog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50EA1-EDE6-6A73-054E-142F5FE957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https://localhost:7079/author/list/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page/3/size/4/sort/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/desc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custom route in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Program.cs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app.MapControllerRoute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name: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page_sort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pattern: "{controller}/{action}/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page/{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}/size/{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pagesize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sort/{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sortfield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}/{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sortdirection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}");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83FBA-6987-A5B9-8D66-AE30C62F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2FC31-1429-AD42-56D0-D8444492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271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32BE-A6C6-ED47-AA2B-E5392BF5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abstract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GridData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5B7FD-DA23-A24B-551E-719124D25B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abstract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GridData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properties for model binding the route segments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1;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PageSize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4;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SortDirection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SortField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GetTotalPages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count)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(count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PageSize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- 1) /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PageSize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SetSortAndDirection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newSortField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current)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SortField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newSortField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current.SortField.EqualsNoCase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newSortField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&amp;&amp;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current.SortDirection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SortDirection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"desc";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SortDirection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DFD05-3363-6B4C-F8FB-028B4E8F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9A3B2-DCF6-487C-7F33-8851B8A8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157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296E5-0450-4867-ABDC-EDCEFDA20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abstract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GridData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5B50F-83E3-D4C0-1119-EF8C5FFC9F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make copy of self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Clone() =&gt;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MemberwiseClone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virtual Dictionary&lt;string, string&gt;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ToDictionary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Dictionary&lt;string, string&gt;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PageSize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PageSize.ToString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SortField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SortField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SortDirection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SortDirection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D5315-10DE-56F5-EEE6-86174F3D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57252-015B-6E2A-50B9-690A045E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784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0320-5B62-0496-DB1B-2D375385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AuthorGridData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subclass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B8998-ED91-2C5C-C99B-2BD4705DFC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System.Text.Json.Serialization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AuthorGridData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GridData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set initial sort field in constructor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AuthorGridData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SortField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Author.FirstName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JsonIgnore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IsSortByFirstName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SortField.EqualsNoCase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Author.FirstName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9373A-0359-EE51-C1EA-266E2F44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8A91C-4B8C-9425-3F77-2006B631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57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8B6F-D57F-B210-0736-D1B7F89B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976FE-AA82-0E4D-8CFC-8F30D32373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any of the techniques presented in the Bookstore website.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why it’s generally considered a good practice to have a “fat” model and “skinny” controllers.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the Author Catalog and Book Catalog pages provide for paging and sorting.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the Cart page uses session state and cookies to store its data.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the Manage Books tab of the Admin page prevents an author or genre from being deleted if it’s related to one or more books.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2ED57-5A71-A4F8-FBEC-54ED51C2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7E28-9AD4-9536-CD4A-4E01BDC51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714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AD2C-A70B-7D28-946A-AEF6F3B30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Author/List view 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E53DC-A12E-5C3B-897F-A55D4CCCAB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AuthorListViewModel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 Authors { get; set; }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List&lt;Author&gt;();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AuthorGridData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CurrentRoute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AuthorGridData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TotalPages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47DF0-AD37-328A-14C2-E3B594C1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9A38F-281A-6D1A-3983-EEFF24D0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836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FD98-3D80-8732-73F8-3CEA0967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Author controller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86141-D9DC-D8C6-2230-5B8D101827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AuthorController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Repository&lt;Author&gt; data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AuthorController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data = new Repository&lt;Author&gt;(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("List");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AuthorGridData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options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Includes = "Books",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values.PageNumber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PageSize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values.PageSize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OrderByDirection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values.SortDirection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values.IsSortByFirstName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options.OrderBy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a.FirstName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options.OrderBy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a.LastName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37097-BA3F-9EFC-B05B-FFB43764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9C1D2-67BC-1156-5276-19FA7CB7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977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8116-F8CB-EC2A-B539-04FADD8B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Author controller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69C91-7F34-E0BB-D2EB-72E76A21F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AuthorListViewModel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Authors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(options),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CurrentRoute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values,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TotalPages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values.GetTotalPages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data.Count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Details(int id)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author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data.Get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Where = a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a.AuthorId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id,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Includes = "Books"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}) ?? new Author();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View(author);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2DF4B-995B-82E6-2D79-794A0ECE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41A6A-3C99-492C-565B-D7B22485D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049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15A00-00C9-462B-1956-88057A4E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Author/List view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4931D-AE1F-254C-650B-6CE2B87718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AuthorListViewModel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["Title"] = " | Author Catalog";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AuthorGridData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current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CurrentRoute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GridData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routes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CurrentRoute.Clone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&lt;h1&gt;Author Catalog&lt;/h1&gt;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&lt;table class="table table-bordered table-striped table-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-dark text-white"&gt;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&lt;tr&gt;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@{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routes.SetSortAndDirection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Author.FirstName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current);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&lt;a asp-action="List"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asp-all-route-data="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routes.ToDictionary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class="text-white"&gt;First Name&lt;/a&gt;&lt;/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@{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routes.SetSortAndDirection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Author.LastName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current);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&lt;a asp-action="List"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asp-all-route-data="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routes.ToDictionary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class="text-white"&gt;Last Name&lt;/a&gt;&lt;/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&gt;Books(s)&lt;/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&lt;/tr&gt;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&lt;/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F6435-A12C-5EAE-0D3D-F3F064D2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EF0C0-6E7C-FA51-793D-3CEBFF5F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892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00AB-6483-E7BC-E9D4-C897CE10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Author/List view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809C4-BF2B-8B99-C14D-1F270D403B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@foreach (Author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Model.Authors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&lt;tr&gt;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&lt;td&gt;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&lt;a asp-action="Details" asp-route-id="@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author.AuthorId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asp-route-slug="@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author.FullName.Slug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()"&gt;@author.FirstName&lt;/a&gt;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&lt;/td&gt;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&lt;td&gt;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&lt;a asp-action="Details" asp-route-id="@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author.AuthorId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asp-route-slug="@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author.FullName.Slug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()"&gt;@author.LastName&lt;/a&gt;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&lt;/td&gt;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&lt;td&gt;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@foreach (var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author.BookAuthors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&lt;p&gt;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&lt;a asp-action="Details" asp-controller="Book"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asp-route-id="@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ba.BookId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asp-route-slug="@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ba.Book.Title.Slug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()"&gt;@ba.Book.Title&lt;/a&gt;&lt;/p&gt;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&lt;/td&gt;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&lt;/tr&gt;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&lt;/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03D81-459B-C161-0824-8215B7C7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77466-5C14-3929-08EA-2D082F9F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293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F059A-57BA-841D-5A5C-D0354245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Author/List view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6FF35-E852-4708-C788-56265DB880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routes =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current.Clone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reset to current route values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Model.TotalPages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routes.PageNumber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active = @Nav.Active(i,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current.PageNumber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asp-action="List" asp-all-route-data="@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routes.ToDictionary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class="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-outline-primary @active"&gt;@i&lt;/a&gt;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30551-0257-5C64-C022-E8A824B3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C73A0-5919-9450-8024-395AD27C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775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CAB8010-DEB6-912E-7BE9-06CDAC8EF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 2 of the Book Catalog sorted by price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ascending order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CAE8A5AD-DEB7-79FF-E39F-BA10DE508F6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447800"/>
            <a:ext cx="6312018" cy="4419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D0F38-3FB6-AFAC-78B9-EBE960605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86356-9613-EAEC-F842-09B31772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429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44BE4-89D1-CC40-38BC-CE058F32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for the Book Catalog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AA64A-850A-CAAF-9FC7-C45767C6DD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https://localhost:7079/book/list/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page/2/size/4/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sort/price/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custom route in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Program.cs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app.MapControllerRoute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name: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page_sort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pattern: "{controller}/{action}/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page/{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}/size/{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pagesize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sort/{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sortfield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}/{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sortdirection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}");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44C9F-E340-E315-F1C8-84F531ED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7B4D1-EE63-5BAD-B952-D0822994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9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1353-045D-09CA-2665-A591AA77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BookGridData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subclass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35DCE-F1AC-7AC8-64C6-5454D341DD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System.Text.Json.Serialization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BookGridData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GridData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set initial sort field in constructor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BookGridData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SortField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Book.Title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sort flags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JsonIgnore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IsSortByGenre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SortField.EqualsNoCase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(Genre));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JsonIgnore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IsSortByPrice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SortField.EqualsNoCase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B7A03-E018-5B2E-7725-D5AA3AA5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066EA-C76D-91C5-AF77-E5A69BAF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507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65193-B3A5-B94C-5CD7-FF0F74090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Book/List view 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3B5A4-F222-4EE5-DC0D-859F77C54D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BookListViewModel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Books { get; set; }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List&lt;Book&gt;();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BookGridData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CurrentRoute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BookGridData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TotalPages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A7390-054C-7C48-DEC2-48C23A5C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272E8-BE6C-5252-C6B2-5B928E52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14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B369B3C-501A-4AF8-AA96-53604EF1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Home page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B22BDABA-45F0-023A-71FC-D796ABE3343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21378"/>
            <a:ext cx="6998815" cy="329822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CEEE5-F710-5747-6556-F0DDB008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67E1D-DDF5-81DB-B972-6E734A5D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53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D4C6-660A-CA9B-1471-9BBC95D07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Book controller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48D58-A5A7-41FD-3D10-424F1A0BA4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BookController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Repository&lt;Book&gt; data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BookController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data = new Repository&lt;Book&gt;(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("List");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BookGridData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options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Includes = "Authors, Genre",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OrderByDirection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values.SortDirection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values.PageNumber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PageSize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values.PageSize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BEF4F-8363-C66F-FB00-65DBCB7E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7C68A-E09C-DBFA-10CC-3B1E060B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648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5BE8-F54E-2342-3534-936A3A5B4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Book controller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1C91D-7E73-1F6D-C6F8-478B9C3947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values.IsSortByGenre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options.OrderBy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b =&gt;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b.GenreId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values.IsSortByPrice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options.OrderBy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b =&gt;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b.Price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options.OrderBy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b =&gt;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b.Title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BookListViewModel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Books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data.List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(options),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CurrentRoute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values,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TotalPages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values.GetTotalPages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data.Count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Details(int id)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book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data.Get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Where = b =&gt;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b.BookId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id,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Includes = "Authors, Genre"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}) ?? new Book();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View(book);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43E87-446B-B008-5F53-0F768513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81BC7-9CB9-4587-A483-786CDD2C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364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BB37-7A46-F769-9554-A0219B451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Book/List view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A38C0-510B-5413-0ED7-54DEE60F6A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BookListViewModel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["Title"] = " | Book Catalog";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BookGridData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current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Model.CurrentRoute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routes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Model.CurrentRoute.Clone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&lt;h1&gt;Book Catalog&lt;/h1&gt;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@* add to cart form *@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asp-action="Add" asp-controller="Cart" method="post"&gt;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&lt;table class="table table-bordered table-striped table-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-dark text-white"&gt;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&lt;tr&gt;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@{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routes.SetSortAndDirection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Book.Title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current);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&lt;a asp-action="List"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asp-all-route-data="@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routes.ToDictionary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class="text-white"&gt;Title&lt;/a&gt;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0BA3A-5643-D0C4-7005-63FDC6BF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59910-9202-EEB4-BA5D-33861564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6724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2FE7-9AB5-808B-F729-4E24B9EF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Book/List view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1DDEE-23C1-F77B-3190-CDD254468F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&gt;Author(s)&lt;/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@{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routes.SetSortAndDirection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(Genre), current);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&lt;a asp-action="List"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asp-all-route-data="@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routes.ToDictionary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class="text-white"&gt;Genre&lt;/a&gt;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@{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routes.SetSortAndDirection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Book.Price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current);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&lt;a asp-action="List"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asp-all-route-data="@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routes.ToDictionary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class="text-white"&gt;Price&lt;/a&gt;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&lt;/tr&gt;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658B0-F062-1224-10CC-AC72E1B2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284AE-F5AD-24C5-5683-2057152A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509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4229A-5D01-577B-6337-200A8B5A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Book/List view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E4906-E77B-2953-8DC7-CF485CC22D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@foreach (Book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Model.Books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&lt;tr&gt;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&lt;td&gt;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&lt;a asp-action="Details"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asp-route-id="@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book.BookId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asp-route-slug="@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book.Title.Slug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@book.Title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&lt;/a&gt;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&lt;/td&gt;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&lt;td&gt;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@foreach (var a in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book.Authors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&lt;p&gt;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&lt;a asp-action="Details"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asp-controller="Author"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asp-route-id="@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a.AuthorId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asp-route-slug=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"@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a.FullName.Slug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@a.FullName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&lt;/a&gt;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&lt;/p&gt;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&lt;/td&gt;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51846-45AC-8879-7F67-60E30AD5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2BB08-F6C4-C6C9-B97B-6033D7F6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557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4933-4AF4-9DD4-459B-16FEC7365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Book/List view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41396-DA74-724D-A336-805724F61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&lt;td&gt;@book.Genre.Name&lt;/td&gt;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&lt;td&gt;@book.Price.ToString("c")&lt;/td&gt;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&lt;td&gt;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&lt;button type="submit" name="id"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value="@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book.BookId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Add To Cart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&lt;/button&gt;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&lt;/td&gt;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&lt;/tr&gt;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&lt;/table&gt;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A8B61-6800-D04E-0C09-75799D6F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BDB30-4F54-5C94-F130-CF884974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61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BD16-494B-C8AA-0453-CDA459C2B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Book/List view (part 5)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A2A5A-457A-E33B-3E0F-053A548755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@* paging links *@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routes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current.Clone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// reset to current route values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Model.TotalPages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routes.PageNumber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active = @Nav.Active(i,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current.PageNumber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asp-action="List"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asp-all-route-data="@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routes.ToDictionary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-outline-primary @active"&gt;@i&lt;/a&gt;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E56D1-6077-15E1-71AB-76B90B14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95B0-5D44-3564-58ED-447E37C2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6722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21000-3FAF-A54D-7691-A96840804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Extension methods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ISession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8C1E3-56F2-AEE0-6322-AD177A4016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System.Text.Json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SessionExtensions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SetObject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this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ISession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session, string key, T value) =&gt;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session.SetString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JsonSerializer.Serialize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T?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GetObject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&lt;T&gt;(this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ISession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session, string key)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value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(value == null) ? default(T) :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JsonSerializer.Deserialize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&lt;T&gt;(value);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BBE86-CA15-28B3-2834-57899193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D99F5-155B-D1B2-F79F-345C1B71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604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1895-C273-3209-9F42-1C2D07765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Extension methods for cookies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BFA1A-FDFA-D7A0-5D10-5F4EB48D3D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System.Text.Json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CookieExtensions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this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IRequestCookieCollection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cookies, string key)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cookies[key] ??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int? GetInt32(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this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IRequestCookieCollection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cookies, string key)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value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cookies.GetString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int.TryParse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(value, out 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?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(int?)null;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T?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GetObject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this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IRequestCookieCollection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cookies, string key)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value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cookies.GetString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value == null ? default(T) :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JsonSerializer.Deserialize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&lt;T&gt;(value);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D5817-CB4D-E90D-E5A2-FB262F93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03942-E854-CF60-EFD7-0141042AA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4769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4FAB-81F1-EE99-168E-A36FA873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Extension methods for cookies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FB93F-2ACC-EB4F-9340-79DB7DE46B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(this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IResponseCookies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cookies,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key, string value, int days = 30)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cookies.Delete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(key);   // delete old value first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(days == 0) {       // session cookie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cookies.Append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(key, value);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else {               // persistent cookie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CookieOptions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options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CookieOptions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Expires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DateTime.Now.AddDays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(days)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cookies.Append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(key, value, options);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void SetInt32(this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IResponseCookies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cookies,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key, int value, int days = 30)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cookies.SetString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days);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SetObject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&lt;T&gt;(this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IResponseCookies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cookies,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key, T value, int days = 30)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cookies.SetString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JsonSerializer.Serialize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days);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3292C-57AE-5851-21EA-9618E568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AB62D-1523-97A1-466E-685ADC1C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1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1C4D4DF-C75A-63E9-9B3C-7061441D9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Book Catalog page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1D86A82F-845F-2758-C413-E15F91C411F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6803857" cy="4800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ED778-F712-55CD-2519-3819BA73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9D9B2-C53C-C4F0-15FD-A3D1EF65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659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A7004D-7647-40FF-8863-7EF03D6A5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Cart page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27DBE329-38C6-8832-9315-6650328AD62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199" y="1066800"/>
            <a:ext cx="6988097" cy="4572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17097-DB80-8668-878F-05E60803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6E934-7B10-E0E8-2B03-B8727B8F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51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9A1A6-6DF8-291C-DE6B-614E32FA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43530-24BA-EF50-2D40-2E347F899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System.Text.Json.Serialization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BookDTO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Book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BookDTO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Quantity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JsonIgnore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double Subtotal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Quantity;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155E4-89CC-6BC2-91C0-D3D5B9FD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79C84-982A-23AB-84E6-1C7778C2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891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40CC-57CC-3A62-0326-28F4C1F33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BookDTO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9E1D8-5225-511D-6246-29D339FBE4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BookDTO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Title { get; set; }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double Price { get; set; }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Dictionary&lt;int, string&gt; Authors { get; set; }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Dictionary&lt;int, string&gt;();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default constructor (required for model binding)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BookDTO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overloaded constructor accepts a Book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BookDTO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(Book book)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book.BookId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Title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book.Title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Price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book.Price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book.Authors?.Count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foreach (Author a in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book.Authors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Authors.Add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a.AuthorId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a.FullName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C1ECD-3E5E-31A3-6588-B8C0A764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077A3-1AAE-CF96-97CC-1C662B73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772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8F7C-3B18-B3F1-C05A-95ADD6B6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CartItemDTO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70639-42EF-86FB-F71E-1A1277B6C3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CartItemDTO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Quantity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5A0CA-1A4B-5E69-81DF-ACDB3D9B0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44717-4296-C735-460C-6992DEB0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711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6E02-57C1-73D2-09C2-85B4683F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extension method for a list of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52229-A5E1-7749-3D61-35DDD9477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CartItemListExtensions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CartItemDTO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ToDTO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this List&lt;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list)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list.Select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(ci =&gt;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CartItemDTO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ci.Book.BookId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Quantity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ci.Quantity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})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DB4CF-1D7E-33E1-6391-3C65FA839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32418-E25A-5FAD-5135-1CCB4522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2377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E277-5F03-0AEF-E65F-F68647B19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CartViewModel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93675-DCDF-EBB6-5768-0B59E07142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CartViewModel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List { get; set; }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List&lt;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double Subtotal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1E6E6-C1A9-2FAB-A09B-43559AD6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2DAC6-4E19-7483-964F-D956A9D7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6626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54D7-2C91-AA50-2078-DDE216EF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Cart class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7E555-45E4-6AB0-09D0-A43E850E30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Cart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const string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CartKey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mycart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const string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CountKey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mycount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List&lt;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items { get; set; } = null!;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List&lt;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CartItemDTO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cookieItems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null!;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ISession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session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IRequestCookieCollection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requestCookies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IResponseCookies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responseCookies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Cart(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session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ctx.Session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requestCookies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ctx.Request.Cookies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responseCookies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ctx.Response.Cookies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ADA60-F23F-B193-F39D-88C3F39B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29C78-1711-3040-47E0-0A909C33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7364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F622-7D05-E90C-4183-3B6F61E3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Cart class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EB5AE-3AEB-80B2-B138-422F9E7802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Load(Repository&lt;Book&gt; data)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items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session.GetObject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&lt;List&lt;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CartKey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?? new List&lt;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cookieItems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requestCookies.GetObject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&lt;List&lt;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CartItemDTO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CartKey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?? new List&lt;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CartItemDTO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cookieItems.Count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items.Count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items.Clear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// clear any previous session data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foreach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CartItemDTO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storedItem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cookieItems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var book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data.Get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Where = b =&gt;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b.BookId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storedItem.BookId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Includes = "Authors, Genre"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// skip if book is null - no longer in database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if (book != null)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item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Book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BookDTO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(book),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Quantity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storedItem.Quantity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items.Add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(item);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Save();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A8473-7D41-9B64-DE67-C5841E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1E2EF-71EE-1633-C7CA-AD3B66E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7809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16E1-74B4-9FA0-A95E-C9B2E5A1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Cart class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22925-4ACE-4EDC-E136-102ACB83B1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double Subtotal =&gt;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items.Sum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i.Subtotal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int? Count =&gt; session.GetInt32(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CountKey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??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requestCookies.GetInt32(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CountKey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List =&gt; items;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GetById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(int? id)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(items == null || id == null)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null;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else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items.FirstOrDefault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ci =&gt; ci.Book?.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id);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Add(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item)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itemInCart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GetById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item.Book.BookId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itemInCart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null) {  // if new, add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items.Add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(item);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{                     // otherwise, increase quantity by 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itemInCart.Quantity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1;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5020A-F462-BAFB-252E-D044CB82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537BF-84D0-5C46-9C74-7A71CD1D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3943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D4B7C-E7D3-F7FB-1234-776970E6E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Cart class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BE53D-D10F-8094-B1FC-BCC5D64ACD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Edit(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item)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itemInCart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GetById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item.Book.BookId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itemInCart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null)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itemInCart.Quantity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item.Quantity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Remove(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item) =&gt;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items.Remove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(item);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Clear() =&gt;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items.Clear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Save()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items.Count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0)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session.Remove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CartKey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session.Remove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CountKey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responseCookies.Delete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CartKey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responseCookies.Delete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CountKey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session.SetObject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&lt;List&lt;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CartKey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items);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session.SetInt32(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CountKey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items.Count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responseCookies.SetObject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&lt;List&lt;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CartItemDTO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CartKey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items.ToDTO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responseCookies.SetInt32(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CountKey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items.Count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3EEC3-7844-4376-5B33-CECCB5E0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A3EB9-AE3F-AEEE-FF61-319DBC4D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77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8988C9-386E-1716-100D-93D88BD4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Author Catalog page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43917EF3-D920-8AA9-22F9-C9478AF9D36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6449107" cy="4800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D36E4-994C-E185-E4BA-591F1EE2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2BDA6-8F7F-7AE8-CC68-530FCB6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7730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EE29E-76A4-95D8-9B20-D505C1B1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Cart controller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46EA2-07A7-B8A4-DD97-CFA7281E6A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CartController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Repository&lt;Book&gt; data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CartController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Repository&lt;Book&gt;(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Cart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GetCart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cart = new Cart(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cart.Load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cart;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Cart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GetCart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CartViewModel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List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cart.List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Subtotal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cart.Subtotal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AA506-032C-6487-E37B-12AD467D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2B47C-5032-0506-37D4-ADF84FB2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5301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4F54-9C57-DAAE-6D59-388DC2E4E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Cart controller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7D3C4-AAD6-D72D-BEE9-B5B2500FD6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id)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book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data.Get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Where = b =&gt;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b.BookId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id,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Includes = "Authors, Genre"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(book == null){  // book not in database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["message"] = "Unable to add book to cart.";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item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Book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BookDTO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(book),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Quantity = 1  // default value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Cart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GetCart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cart.Add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(item);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cart.Save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["message"] = $"{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book.Title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added to cart";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("List", "Book");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31E33-507F-F5D2-5037-CDFC5F065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C66C4-343D-2689-771A-2A2CE393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417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FD16-996D-BE6D-3172-81B25A17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Cart controller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140A6-338F-E8AF-AE76-AB35F0D2E6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id)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Cart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GetCart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item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cart.GetById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(item != null)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cart.Remove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(item);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cart.Save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["message"]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$"{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item.Book.Title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removed from cart.";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9DF68-6CC2-48C3-7F60-2C221AF2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A2C22-DE7A-453B-AC46-D96083B3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7101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9C8D-9A1B-CEDF-43D9-76E7FD49D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Cart controller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DFA8C-FD2C-685A-5299-3703517903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Cart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GetCart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cart.Clear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cart.Save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["message"] = "Cart cleared.";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id)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Cart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GetCart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item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cart.GetById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(item == null)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["message"] = "Unable to locate cart item";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View(item);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64FDA-3A58-DDD5-8866-BB14BC771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F40E7-D89D-3459-C25D-DB5D53C8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8712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9F3F-1D9F-B465-59DB-4B620A30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Cart controller (part 5)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506FA-90FC-0458-D95C-C6B7FC53AA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item)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Cart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GetCart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cart.Edit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(item);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cart.Save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["message"] = $"{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item.Book.Title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updated";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Checkout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 View();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A5CCE-4997-7760-4F24-B3BB2275C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68A75-12E9-5520-C1C8-B4023FEB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3694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9A00-96CD-CA9E-96C4-C957DB73A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Cart/Index view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80AE5-210C-78A6-073B-839B65B1A0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CartViewModel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&lt;h1&gt;Your Cart&lt;/h1&gt;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 asp-action="Clear"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method="post"&gt;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class="list-group mb-4"&gt;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&lt;li class="list-group-item"&gt;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&lt;div class="row"&gt;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&lt;div class="col"&gt;Subtotal: @Model.Subtotal.ToString("c")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&lt;div class="col"&gt;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&lt;div class="float-end"&gt;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&lt;a asp-action="Checkout" class="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Checkout&lt;/a&gt;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&lt;button type="submit" class="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Clear Cart&lt;/button&gt;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&lt;a asp-action="List" asp-controller="Book"&gt;                   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Back to Shopping&lt;/a&gt;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&lt;/li&gt;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&lt;/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462CF-70F6-8EC4-FF12-7F25C694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30229-0B89-BAB9-4FE8-0239FF3B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982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CEFE-030A-F482-0428-8E5BF2A3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Cart/Index view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5C6B4-78A9-605D-ACB1-4F3DBFB193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 asp-action="Remove"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method="post"&gt;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&lt;table class="table"&gt;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-dark text-white"&gt;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&lt;tr&gt;&lt;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&gt;Title&lt;/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&gt;Author(s)&lt;/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&gt;Price&lt;/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&gt;Quantity&lt;/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&gt;Subtotal&lt;/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&lt;/tr&gt;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&lt;/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@foreach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item in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Model.List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&lt;tr&gt;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&lt;td&gt;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&lt;a asp-action="Details" asp-controller="Book"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asp-route-id="@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item.Book.BookId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asp-route-slug="@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item.Book.Title.Slug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@item.Book.Title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&lt;/a&gt;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&lt;/td&gt;</a:t>
            </a:r>
          </a:p>
          <a:p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D33D7-ACC7-E1F2-D3CF-7338BB3F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B73D1-CD77-2F26-1B9E-E9A485AA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9536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0B9A-F41F-C8BE-0B71-3C006D69C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Cart/Index view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609AE-12E0-61F3-8CFE-ADCE7AE76D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&lt;td&gt;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@foreach (var pair in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item.Book.Authors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&lt;p&gt;&lt;a asp-action="Details"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asp-controller="Author"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asp-route-id="@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pair.Key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asp-route-slug="@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pair.Value.Slug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@pair.Value&lt;/a&gt;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&lt;/p&gt;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&lt;/td&gt;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&lt;!-- cells that display price, quantity, subtotal --&gt;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&lt;td&gt;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&lt;div class="float-end"&gt;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&lt;a asp-action="Edit" asp-controller="Cart"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asp-route-id="@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item.Book.BookId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asp-route-slug="@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item.Book.Title.Slug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class="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-primary"&gt;Edit&lt;/a&gt;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&lt;button type="submit" name="id"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value="@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item.Book.BookId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class="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-primary"&gt;Remove&lt;/button&gt;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&lt;/div&gt;&lt;/td&gt;&lt;/tr&gt;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&lt;/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3F108-2640-137E-4F44-DC49FA6C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28CFA-216B-DD5C-AB0A-F974E2F8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2902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755BA-3AE4-3479-D69B-9616D2826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IBookRepository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8E66E-A206-447E-FE22-09F823D058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IBookRepository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IRepository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AddUpdateAuthors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(Book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int[]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authorids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IRepository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authorData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7A119-97F0-B479-F9AD-0A9EC056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7F4D4-A55A-396A-2C3E-4BBE2298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9478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62DD-CFC3-B6EA-325F-79E8C248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BookRepository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3DA32-BEA5-FA7C-AA28-4374CC8F71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BookRepository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Repository&lt;Book&gt;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IBookRepository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BookRepository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AddUpdateAuthors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(Book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int[]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authorids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IRepository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first remove any current authors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foreach (Author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book.Authors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book.Authors.Remove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(author);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then add new authors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foreach (int id in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authorids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Author? author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authorData.Get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(author != null)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book.Authors.Add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(author);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C328E-186B-E045-1CF9-FBDC1965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ADC4D-170F-22DA-A05F-83284D3F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24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0B897A-4C0A-4C7C-908B-AD5C9450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Manage Books tab of the Admin page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C9436291-600E-2152-AF84-31ABB433D15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63988"/>
            <a:ext cx="6834208" cy="401761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E7AB7-8361-C866-4210-BDF92B922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032A3-72BC-1725-2EA6-0674589A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8859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1E0D84-B548-C0B9-6272-C223E068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view when a user tries to delete an author that has books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72D2A030-A4CB-E12F-2E82-92C1ECB56F4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447800"/>
            <a:ext cx="7010400" cy="448665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2E3CE-0E5E-BD58-EE86-D999BC46F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3A070-7DB2-7F6F-05C4-B81E666B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3010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1B8EBB-125F-6265-A48C-C22A98D75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view when a user tries to delete a genre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has books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C170B976-6900-E9B7-409F-C2D24C3745D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447800"/>
            <a:ext cx="6949440" cy="43434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84BFC-217F-E2B1-5B14-12887428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BC0CD-F196-AD67-879A-AB951379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763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6270EA4-810F-FF34-969E-AABFD25EB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Delete() action method of the Author controller for GET requests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D9917E-C11F-BFCE-108C-991F488521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Delete(int id)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author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data.Get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Where = a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a.AuthorId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id,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Includes = "Books"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(author != null &amp;&amp;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author.Books.Count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["message"]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$"Can't delete author 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author.FullName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"because they have related books.";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("Related", "Book",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{ id = "author-" + id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{ return View("Author", author);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229C6-3129-EC7A-1726-4D2B92F6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F1C95-257C-4A20-D6E9-3CC19F09B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125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51BCCD7-FAC0-97E3-6653-08FC68C3F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Delete() action method of the Genre controller for GET requests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4C7D50-137F-A65E-E4BA-7D101ED679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Delete(string id)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genre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data.Get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&lt;Genre&gt;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Where = g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g.GenreId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id,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Includes = "Books"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(genre != null &amp;&amp;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genre.Books.Count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["message"]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$"Can't delete genre 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genre.Name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" +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"because it has related books.";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("Related", "Book",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{ id = "genre-" + id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{ return View("Genre", genre);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6A35A-002D-CA30-9E82-917D4C9D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A4C6D-7D88-8B5B-4DEF-D8FFB8DE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9855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4200-3CBC-EBE8-1480-459595776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Related() action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Book controller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6A94C-4711-067D-8B73-D581623C00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Related(string id)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parts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id.Split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('-');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type = parts[0];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id = parts[1];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options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b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b.Title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Includes = "Authors, Genre"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type.EqualsNoCase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("author"))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options.Where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b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b.Authors.Any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ba.AuthorId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id.ToInt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type.EqualsNoCase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("genre"))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options.Where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b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b.GenreId.ToLower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bookData.List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(options));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EB4DD-DAB2-8E3A-6C38-1268743A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E2F66-760D-80AB-D4D8-BFA89C56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2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D03664F-D36E-3BE5-996D-B095FC75A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Controllers folder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35CB10C7-30CC-FDC6-5C9F-640C2652F77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1" y="1115467"/>
            <a:ext cx="4419600" cy="143338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5DB65-97FE-E983-8C5A-E01DDC5F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94F04-E337-CCA6-46E3-0C01DD61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35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A49871-687F-E318-695B-216336514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effectLst/>
                <a:ea typeface="Times New Roman" panose="02020603050405020304" pitchFamily="18" charset="0"/>
              </a:rPr>
              <a:t>The Models folder and its subfolders</a:t>
            </a:r>
            <a:endParaRPr lang="en-US" dirty="0"/>
          </a:p>
        </p:txBody>
      </p:sp>
      <p:pic>
        <p:nvPicPr>
          <p:cNvPr id="11" name="Content Placeholder 10" descr="Title describes slide.">
            <a:extLst>
              <a:ext uri="{FF2B5EF4-FFF2-40B4-BE49-F238E27FC236}">
                <a16:creationId xmlns:a16="http://schemas.microsoft.com/office/drawing/2014/main" id="{F2791457-E754-3EF3-9143-86CA417BA432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1219200" y="1066800"/>
            <a:ext cx="3048000" cy="4845229"/>
          </a:xfrm>
          <a:prstGeom prst="rect">
            <a:avLst/>
          </a:prstGeom>
        </p:spPr>
      </p:pic>
      <p:pic>
        <p:nvPicPr>
          <p:cNvPr id="10" name="Content Placeholder 9" descr="Title describes slide.">
            <a:extLst>
              <a:ext uri="{FF2B5EF4-FFF2-40B4-BE49-F238E27FC236}">
                <a16:creationId xmlns:a16="http://schemas.microsoft.com/office/drawing/2014/main" id="{05008633-3EC9-2FED-CF3A-DA95C3B4DF6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572000" y="1066800"/>
            <a:ext cx="3048000" cy="290343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604D2-17F9-243A-C71F-66806FB8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E2811-3663-A5DB-40C9-34E8A292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350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DC45CAC-AFAB-D5C1-2BAD-6617D0E9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Views folder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B4AC2079-8A96-1F0D-D5DB-B074673BA41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199" y="1084759"/>
            <a:ext cx="3146553" cy="417304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E4FCC-EC5D-44D6-DB73-246BE5560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C807B-498A-8497-8AB2-EDFCA3FC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97753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779B0F86-A494-43C7-911F-B3AF9810457B}" vid="{E43DD193-4D65-46E1-A114-44A1625CBBC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243</TotalTime>
  <Words>7144</Words>
  <Application>Microsoft Office PowerPoint</Application>
  <PresentationFormat>On-screen Show (4:3)</PresentationFormat>
  <Paragraphs>1134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Arial Narrow</vt:lpstr>
      <vt:lpstr>Courier New</vt:lpstr>
      <vt:lpstr>Times New Roman</vt:lpstr>
      <vt:lpstr>Master slides_with_titles_logo</vt:lpstr>
      <vt:lpstr>Murach’s ASP.NET Core MVC (2nd Ed.)</vt:lpstr>
      <vt:lpstr>Objectives</vt:lpstr>
      <vt:lpstr>The Home page</vt:lpstr>
      <vt:lpstr>The Book Catalog page</vt:lpstr>
      <vt:lpstr>The Author Catalog page</vt:lpstr>
      <vt:lpstr>The Manage Books tab of the Admin page</vt:lpstr>
      <vt:lpstr>The Controllers folder</vt:lpstr>
      <vt:lpstr>The Models folder and its subfolders</vt:lpstr>
      <vt:lpstr>The Views folder</vt:lpstr>
      <vt:lpstr>The Admin area folder and its subfolders</vt:lpstr>
      <vt:lpstr>Extension methods for the String class</vt:lpstr>
      <vt:lpstr>The generic QueryOptions class</vt:lpstr>
      <vt:lpstr>The generic Repository class (part 1)</vt:lpstr>
      <vt:lpstr>The generic Repository class (part 2)</vt:lpstr>
      <vt:lpstr>Page 3 of the Author Catalog sorted by last name in descending order</vt:lpstr>
      <vt:lpstr>The URL for the Author Catalog page</vt:lpstr>
      <vt:lpstr>The abstract GridData class (part 1)</vt:lpstr>
      <vt:lpstr>The abstract GridData class (part 2)</vt:lpstr>
      <vt:lpstr>The AuthorGridData subclass</vt:lpstr>
      <vt:lpstr>The Author/List view model</vt:lpstr>
      <vt:lpstr>The Author controller (part 1)</vt:lpstr>
      <vt:lpstr>The Author controller (part 2)</vt:lpstr>
      <vt:lpstr>The Author/List view (part 1)</vt:lpstr>
      <vt:lpstr>The Author/List view (part 2)</vt:lpstr>
      <vt:lpstr>The Author/List view (part 3)</vt:lpstr>
      <vt:lpstr>Page 2 of the Book Catalog sorted by price  in ascending order</vt:lpstr>
      <vt:lpstr>The URL for the Book Catalog page</vt:lpstr>
      <vt:lpstr>The BookGridData subclass </vt:lpstr>
      <vt:lpstr>The Book/List view model</vt:lpstr>
      <vt:lpstr>The Book controller (part 1)</vt:lpstr>
      <vt:lpstr>The Book controller (part 2)</vt:lpstr>
      <vt:lpstr>The Book/List view (part 1)</vt:lpstr>
      <vt:lpstr>The Book/List view (part 2)</vt:lpstr>
      <vt:lpstr>The Book/List view (part 3)</vt:lpstr>
      <vt:lpstr>The Book/List view (part 4)</vt:lpstr>
      <vt:lpstr>The Book/List view (part 5)</vt:lpstr>
      <vt:lpstr>Extension methods for the ISession interface</vt:lpstr>
      <vt:lpstr>Extension methods for cookies (part 1)</vt:lpstr>
      <vt:lpstr>Extension methods for cookies (part 2)</vt:lpstr>
      <vt:lpstr>The Cart page</vt:lpstr>
      <vt:lpstr>The CartItem class</vt:lpstr>
      <vt:lpstr>The BookDTO class</vt:lpstr>
      <vt:lpstr>The CartItemDTO class</vt:lpstr>
      <vt:lpstr>An extension method for a list of CartItem objects</vt:lpstr>
      <vt:lpstr>The CartViewModel class</vt:lpstr>
      <vt:lpstr>The Cart class (part 1)</vt:lpstr>
      <vt:lpstr>The Cart class (part 2)</vt:lpstr>
      <vt:lpstr>The Cart class (part 3)</vt:lpstr>
      <vt:lpstr>The Cart class (part 4)</vt:lpstr>
      <vt:lpstr>The Cart controller (part 1)</vt:lpstr>
      <vt:lpstr>The Cart controller (part 2)</vt:lpstr>
      <vt:lpstr>The Cart controller (part 3)</vt:lpstr>
      <vt:lpstr>The Cart controller (part 4)</vt:lpstr>
      <vt:lpstr>The Cart controller (part 5)</vt:lpstr>
      <vt:lpstr>The Cart/Index view (part 1)</vt:lpstr>
      <vt:lpstr>The Cart/Index view (part 2)</vt:lpstr>
      <vt:lpstr>The Cart/Index view (part 3)</vt:lpstr>
      <vt:lpstr>The IBookRepository interface</vt:lpstr>
      <vt:lpstr>The BookRepository class </vt:lpstr>
      <vt:lpstr>The view when a user tries to delete an author that has books</vt:lpstr>
      <vt:lpstr>The view when a user tries to delete a genre  that has books</vt:lpstr>
      <vt:lpstr>The Delete() action method of the Author controller for GET requests</vt:lpstr>
      <vt:lpstr>The Delete() action method of the Genre controller for GET requests</vt:lpstr>
      <vt:lpstr>The Related() action method  of the Book controller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ASP.NET Core MVC (2nd Ed.)</dc:title>
  <dc:creator>Bethany Lee</dc:creator>
  <cp:lastModifiedBy>Anne Boehm</cp:lastModifiedBy>
  <cp:revision>18</cp:revision>
  <cp:lastPrinted>2016-01-14T23:03:16Z</cp:lastPrinted>
  <dcterms:created xsi:type="dcterms:W3CDTF">2022-10-27T20:11:08Z</dcterms:created>
  <dcterms:modified xsi:type="dcterms:W3CDTF">2022-10-28T18:23:30Z</dcterms:modified>
</cp:coreProperties>
</file>