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913B782-6833-4DAF-A2B3-303888475A0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036FD-DD80-4C0E-B286-491F680EC495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C4C4-2A8B-4CF6-86AC-114696597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57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2CCD1-A39A-4B60-BF66-36DF6D7B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670D7753-6CB8-4223-A37D-598CD35A52CA}" type="datetime1">
              <a:rPr lang="pt-BR" smtClean="0"/>
              <a:t>10/03/2021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ACA86-01D1-4B84-A011-0523FACD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dirty="0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20999-9761-4379-9307-B9C44ABA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579DC20-8A54-4433-9C96-0B611CDA348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34BF8E2-90BF-44D2-81DC-EE57CB106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7" y="307139"/>
            <a:ext cx="609099" cy="6087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816CF3-655B-407B-B396-36B47CFAAB61}"/>
              </a:ext>
            </a:extLst>
          </p:cNvPr>
          <p:cNvSpPr txBox="1"/>
          <p:nvPr userDrawn="1"/>
        </p:nvSpPr>
        <p:spPr>
          <a:xfrm>
            <a:off x="1621971" y="435543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Maia Cloud </a:t>
            </a:r>
            <a:r>
              <a:rPr lang="pt-BR" b="1" dirty="0" err="1">
                <a:solidFill>
                  <a:srgbClr val="FFFF00"/>
                </a:solidFill>
              </a:rPr>
              <a:t>Lab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CF14FB-0C4E-4139-9541-144667D3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931"/>
            <a:ext cx="10515600" cy="608757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3A62585-CC01-421E-AC25-2CB19185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01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959CB-3859-4850-B283-E3004F3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ACC3DA-710E-4A8D-985F-71FF05AD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E4C65A-BA48-4918-945C-74B046B8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09-592E-4A5A-9A39-18AE17119B2E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F78CE-DB6B-4AB1-A3D7-5C1BC89E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D52B0-FA05-4DD2-A977-0703A52D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1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5E6D28-2F80-404C-A281-10B1C1A7E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6437A6-DAFB-4D5A-BE87-A4A829C6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176C2-2E77-488B-822D-608C0125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89CD-BAD7-4C18-9F76-8019618EAB25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06A826-8138-4EEE-A7E4-B50B8F24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DBD6B-E7F3-4117-A089-446D8724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1D846-3949-46D6-8C14-04A2E8A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C243E-2313-48CE-8115-FCA497CE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4DA4F5-DDB2-497B-A933-F1CB3E68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4D34-DC58-4A66-92F3-95F86FBFC677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1947A-646D-4DD3-93B8-2B0A7750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992A9-440E-4960-ADCA-689C8A34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17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6159-35E6-44A6-9876-2952978A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458D8A-A599-44EA-8125-78EA75AD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C8D0C-A151-4718-B970-FBC301BE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7E02-5831-4FC4-A569-B0E43387A99E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E53AF3-151C-490E-916B-121A7F5D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07D0C-D0D3-4B10-8DD3-4A4F6079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8D2B1-325F-4F5C-9EF3-4007CBF2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89436-DB50-4929-8EFF-C412D6353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E9DE4B-98D0-443A-BCDB-E7243985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2AA19F-6017-4520-82E4-7DAE1939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FD7-0A83-49E8-ABE8-C80BFF85781A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E6BF27-7047-42F9-90BA-B2803C2D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E94DE-784E-4D14-B7AC-1CBA3C2A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16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BD2E-4277-4632-ADC7-2D01F5AF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A427E-CCB7-420E-8606-FAE48E9A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250DA2-D750-4C63-9549-565EB829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A16F63-FED4-4D18-B181-95F6F9BB6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65DF23-22BB-4CC1-BAF0-02FA9DC8F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D1C1E6-C804-4A1A-ACB5-79F9E963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CCA6-32A0-4474-B102-B0F513077480}" type="datetime1">
              <a:rPr lang="pt-BR" smtClean="0"/>
              <a:t>10/03/2021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C35D32-AC25-451C-BA88-E7F47B04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21D2FD-9541-4BF7-BAAD-AD202BA2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8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4168B-577A-42D8-9ABB-D6982DB3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14121F-3EC3-4202-ACC6-DAD796BB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5EE-1890-4187-8886-CDAB15E86B28}" type="datetime1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E7596D-FF2A-415F-932E-1905F181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D40DA4-3112-423E-9866-DCA033FD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6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717BDF-74A8-44C1-B496-F70A137D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995-F2B7-4E2E-B944-01284F8104C6}" type="datetime1">
              <a:rPr lang="pt-BR" smtClean="0"/>
              <a:t>10/03/2021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BB9A09-1E40-47E8-A12C-278443E8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2D21AA-BCB4-4D88-B617-AEE0AB3C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B8BA8-1662-447B-834A-3CAA9F17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D215E-9A0F-459D-967D-D42320BC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882AD7-3E81-411A-B323-7197212F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E16327-8BB1-481C-906D-7D73EA04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D33-C6E5-4B86-9A6C-766347BFABC0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739E99-FD6A-478A-8DFA-F778D6D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83C7E1-1879-4300-94A8-1D735A9B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7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01B99-06F8-419E-B70C-BD421314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36A174-E09C-4197-8C03-E9E2D509F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C98C3D-6E29-4B61-BBCA-4A739039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D65A6-03A9-4C84-8842-EB1DFAD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D558-6889-4BD1-98C2-477D9297B537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9A3F60-D43E-43D9-B2C8-87189B39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7800E6-D515-4869-B238-75566C0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53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EE47F5-FD39-4434-B525-CEB19B7D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C9EFD-3E73-4844-B8C0-BB9715918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1EF8C-A654-4158-ACC8-1C28ED79C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C90B-B8AB-44B9-93DD-7E82C9A32DF4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F2F6C-9109-4515-AEE0-68B1222EF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0212F-F16A-4FC7-9910-A95499898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739F0-C232-4421-8EAB-45D0306A5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pt-BR" b="1" dirty="0">
                <a:solidFill>
                  <a:srgbClr val="FFFF00"/>
                </a:solidFill>
              </a:rPr>
            </a:b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Projeto M.A.I.A.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sz="2800" b="1" dirty="0">
                <a:solidFill>
                  <a:srgbClr val="FFFF00"/>
                </a:solidFill>
              </a:rPr>
              <a:t>Maia Artificial </a:t>
            </a:r>
            <a:r>
              <a:rPr lang="pt-BR" sz="2800" b="1" dirty="0" err="1">
                <a:solidFill>
                  <a:srgbClr val="FFFF00"/>
                </a:solidFill>
              </a:rPr>
              <a:t>Inteligence</a:t>
            </a:r>
            <a:r>
              <a:rPr lang="pt-BR" sz="2800" b="1" dirty="0">
                <a:solidFill>
                  <a:srgbClr val="FFFF00"/>
                </a:solidFill>
              </a:rPr>
              <a:t> </a:t>
            </a:r>
            <a:r>
              <a:rPr lang="pt-BR" sz="2800" b="1" dirty="0" err="1">
                <a:solidFill>
                  <a:srgbClr val="FFFF00"/>
                </a:solidFill>
              </a:rPr>
              <a:t>Autogenous</a:t>
            </a:r>
            <a:br>
              <a:rPr lang="pt-BR" sz="2800" b="1" dirty="0">
                <a:solidFill>
                  <a:srgbClr val="FFFF00"/>
                </a:solidFill>
              </a:rPr>
            </a:br>
            <a:br>
              <a:rPr lang="pt-BR" sz="2800" b="1" dirty="0">
                <a:solidFill>
                  <a:srgbClr val="FFFF00"/>
                </a:solidFill>
              </a:rPr>
            </a:br>
            <a:r>
              <a:rPr lang="pt-BR" sz="1800" dirty="0">
                <a:solidFill>
                  <a:srgbClr val="FFFF00"/>
                </a:solidFill>
              </a:rPr>
              <a:t>por</a:t>
            </a:r>
            <a:br>
              <a:rPr lang="pt-BR" sz="1800" b="1" dirty="0">
                <a:solidFill>
                  <a:srgbClr val="FFFF00"/>
                </a:solidFill>
              </a:rPr>
            </a:br>
            <a:br>
              <a:rPr lang="pt-BR" sz="1800" b="1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rgbClr val="FFFF00"/>
                </a:solidFill>
              </a:rPr>
              <a:t>Roberto Monteiro, Renata Barreto, </a:t>
            </a:r>
            <a:r>
              <a:rPr lang="pt-BR" sz="2000" dirty="0" err="1">
                <a:solidFill>
                  <a:srgbClr val="FFFF00"/>
                </a:solidFill>
              </a:rPr>
              <a:t>Hernane</a:t>
            </a:r>
            <a:r>
              <a:rPr lang="pt-BR" sz="2000" dirty="0">
                <a:solidFill>
                  <a:srgbClr val="FFFF00"/>
                </a:solidFill>
              </a:rPr>
              <a:t> Pereira</a:t>
            </a:r>
            <a:br>
              <a:rPr lang="pt-BR" b="1" dirty="0">
                <a:solidFill>
                  <a:srgbClr val="FFFF00"/>
                </a:solidFill>
              </a:rPr>
            </a:br>
            <a:endParaRPr lang="pt-BR" b="1" dirty="0">
              <a:solidFill>
                <a:srgbClr val="FFFF00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676FD95-18DE-4D9D-8607-4CEF2C1A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2622">
            <a:off x="10561877" y="67015"/>
            <a:ext cx="768837" cy="12192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BBAF20DB-03C6-4EEC-8995-411E45A1E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73" y="5839391"/>
            <a:ext cx="390145" cy="390145"/>
          </a:xfrm>
          <a:prstGeom prst="rect">
            <a:avLst/>
          </a:prstGeom>
        </p:spPr>
      </p:pic>
      <p:pic>
        <p:nvPicPr>
          <p:cNvPr id="9" name="Imagem 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B1C9BC99-55A9-4284-85EB-A024EC179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9" y="5839392"/>
            <a:ext cx="390145" cy="390145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CED523E5-CA0A-4B37-9548-7EC1F7AB1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183" y="5840784"/>
            <a:ext cx="390145" cy="390145"/>
          </a:xfrm>
          <a:prstGeom prst="rect">
            <a:avLst/>
          </a:prstGeom>
        </p:spPr>
      </p:pic>
      <p:pic>
        <p:nvPicPr>
          <p:cNvPr id="13" name="Imagem 12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B73F69E-E146-402C-810A-91D50EC36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7" y="5839391"/>
            <a:ext cx="390145" cy="390145"/>
          </a:xfrm>
          <a:prstGeom prst="rect">
            <a:avLst/>
          </a:prstGeom>
        </p:spPr>
      </p:pic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F3A16BAD-9150-449F-B031-BF0DEF19A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5" y="5848173"/>
            <a:ext cx="390145" cy="39014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30B91F-9331-46A0-B3E4-9487C08904D9}"/>
              </a:ext>
            </a:extLst>
          </p:cNvPr>
          <p:cNvSpPr txBox="1"/>
          <p:nvPr/>
        </p:nvSpPr>
        <p:spPr>
          <a:xfrm>
            <a:off x="1618995" y="6230082"/>
            <a:ext cx="873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FF00"/>
                </a:solidFill>
              </a:rPr>
              <a:t>MaiaScript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22C1B3-E8CD-4EF0-8834-4F4449D79E2F}"/>
              </a:ext>
            </a:extLst>
          </p:cNvPr>
          <p:cNvSpPr txBox="1"/>
          <p:nvPr/>
        </p:nvSpPr>
        <p:spPr>
          <a:xfrm>
            <a:off x="936091" y="6238318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>
                <a:solidFill>
                  <a:srgbClr val="FFFF00"/>
                </a:solidFill>
              </a:rPr>
              <a:t>M.A.I.A.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05EC77-D9D6-4EC5-8331-960A0AAFC475}"/>
              </a:ext>
            </a:extLst>
          </p:cNvPr>
          <p:cNvSpPr txBox="1"/>
          <p:nvPr/>
        </p:nvSpPr>
        <p:spPr>
          <a:xfrm>
            <a:off x="2430231" y="623093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MaiaStudio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8076DB-8D63-47A1-9C70-45631BEFC834}"/>
              </a:ext>
            </a:extLst>
          </p:cNvPr>
          <p:cNvSpPr txBox="1"/>
          <p:nvPr/>
        </p:nvSpPr>
        <p:spPr>
          <a:xfrm>
            <a:off x="3298374" y="6230233"/>
            <a:ext cx="1083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MaiaRecorder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7F279F-5D15-454E-9788-4017042A4084}"/>
              </a:ext>
            </a:extLst>
          </p:cNvPr>
          <p:cNvSpPr txBox="1"/>
          <p:nvPr/>
        </p:nvSpPr>
        <p:spPr>
          <a:xfrm>
            <a:off x="4335278" y="6239016"/>
            <a:ext cx="525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>
                <a:solidFill>
                  <a:srgbClr val="FFFF00"/>
                </a:solidFill>
              </a:rPr>
              <a:t>Meet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55F6239E-EBBA-4E19-8B44-03B980808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4181250"/>
            <a:ext cx="8477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37D74C28-34D4-4CCA-BBE6-09F94F75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5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55FD0F1-4E0C-4604-B07F-055A75ED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95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C1B45318-4A37-440B-BC1D-0BCFCF52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45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91931274-C7F4-4B71-9A3B-5FD5F6AA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295" y="4181250"/>
            <a:ext cx="3143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B107FA24-D783-4730-B7CC-12E8F461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83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C4CD021E-9D42-43A2-BD6E-82D7DCD8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33" y="41812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CD04CD11-B390-4237-9915-71EF1AF36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0" y="41812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51AFBB92-8F67-49D0-9E6A-9BB851E5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8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248D6D3F-073B-4BF3-B09A-56B7E4BA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58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66D9FC6E-F562-4CCA-8003-7ECE3492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08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9B8D19E8-6AB4-4D80-B2B7-D34817DC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58" y="41812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B55D0136-6ABE-4FA3-B755-CB65CCD68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70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D03F8108-B8C0-4E3A-9404-80D58082C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620" y="41812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ADDFF0F1-063B-4612-A16A-C2B66223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708" y="418125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18C122B7-949A-442A-8ACC-31661D42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520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54F056CB-2CCA-4985-8558-D2BA4227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>
            <a:extLst>
              <a:ext uri="{FF2B5EF4-FFF2-40B4-BE49-F238E27FC236}">
                <a16:creationId xmlns:a16="http://schemas.microsoft.com/office/drawing/2014/main" id="{70216D28-5E57-4FDC-8CD0-AAECFBA87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5" y="4638450"/>
            <a:ext cx="4286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30E8DA84-4C8E-4781-8CF8-E2654057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08" y="46384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>
            <a:extLst>
              <a:ext uri="{FF2B5EF4-FFF2-40B4-BE49-F238E27FC236}">
                <a16:creationId xmlns:a16="http://schemas.microsoft.com/office/drawing/2014/main" id="{FB74F680-FEE2-46CC-A4A4-D7996053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95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FB73EF8E-5371-44AA-9477-CFB8F462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45" y="4638450"/>
            <a:ext cx="590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>
            <a:extLst>
              <a:ext uri="{FF2B5EF4-FFF2-40B4-BE49-F238E27FC236}">
                <a16:creationId xmlns:a16="http://schemas.microsoft.com/office/drawing/2014/main" id="{B4A5BF3D-7576-44BC-8C3B-DEFE5129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20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7DC395FF-B2DF-4D79-9118-04038A1D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70" y="463845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>
            <a:extLst>
              <a:ext uri="{FF2B5EF4-FFF2-40B4-BE49-F238E27FC236}">
                <a16:creationId xmlns:a16="http://schemas.microsoft.com/office/drawing/2014/main" id="{728152F1-5ED1-4E95-9D13-52FEBB21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83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5ADA33E3-BE27-4988-96F3-5DE349F1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33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>
            <a:extLst>
              <a:ext uri="{FF2B5EF4-FFF2-40B4-BE49-F238E27FC236}">
                <a16:creationId xmlns:a16="http://schemas.microsoft.com/office/drawing/2014/main" id="{837DF5B8-638A-4848-8CF4-F0EC2A490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83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AFA4BA5A-CECC-4426-8303-1028627A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50956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>
            <a:extLst>
              <a:ext uri="{FF2B5EF4-FFF2-40B4-BE49-F238E27FC236}">
                <a16:creationId xmlns:a16="http://schemas.microsoft.com/office/drawing/2014/main" id="{28AF5155-88D3-48DE-B721-842EB202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5" y="5095650"/>
            <a:ext cx="200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B326FEDA-7D07-433A-966A-219C6D75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20" y="50956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>
            <a:extLst>
              <a:ext uri="{FF2B5EF4-FFF2-40B4-BE49-F238E27FC236}">
                <a16:creationId xmlns:a16="http://schemas.microsoft.com/office/drawing/2014/main" id="{7B13F18D-3E5D-4CA9-BE16-0B3622E77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08" y="5095650"/>
            <a:ext cx="2476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6041F2BB-4491-4B7A-8227-139626FF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95" y="50956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>
            <a:extLst>
              <a:ext uri="{FF2B5EF4-FFF2-40B4-BE49-F238E27FC236}">
                <a16:creationId xmlns:a16="http://schemas.microsoft.com/office/drawing/2014/main" id="{D1B8E76D-F31C-461F-A431-DC150C26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08" y="50956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>
            <a:extLst>
              <a:ext uri="{FF2B5EF4-FFF2-40B4-BE49-F238E27FC236}">
                <a16:creationId xmlns:a16="http://schemas.microsoft.com/office/drawing/2014/main" id="{B2ACA95E-76C0-477B-A52B-502B748A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58" y="50956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>
            <a:extLst>
              <a:ext uri="{FF2B5EF4-FFF2-40B4-BE49-F238E27FC236}">
                <a16:creationId xmlns:a16="http://schemas.microsoft.com/office/drawing/2014/main" id="{A598EF5F-4D6F-4EBC-91EC-A06B36E5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45" y="50956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>
            <a:extLst>
              <a:ext uri="{FF2B5EF4-FFF2-40B4-BE49-F238E27FC236}">
                <a16:creationId xmlns:a16="http://schemas.microsoft.com/office/drawing/2014/main" id="{B9C80AA1-F847-478A-9D27-C9D0E6093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95" y="5095650"/>
            <a:ext cx="2476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BBB7A309-B877-42C5-8475-027CB53990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502" y="5856090"/>
            <a:ext cx="390145" cy="387097"/>
          </a:xfrm>
          <a:prstGeom prst="rect">
            <a:avLst/>
          </a:prstGeom>
        </p:spPr>
      </p:pic>
      <p:sp>
        <p:nvSpPr>
          <p:cNvPr id="97" name="CaixaDeTexto 96">
            <a:extLst>
              <a:ext uri="{FF2B5EF4-FFF2-40B4-BE49-F238E27FC236}">
                <a16:creationId xmlns:a16="http://schemas.microsoft.com/office/drawing/2014/main" id="{9EDC0640-F20A-4CC5-B6D4-0C20EDA07300}"/>
              </a:ext>
            </a:extLst>
          </p:cNvPr>
          <p:cNvSpPr txBox="1"/>
          <p:nvPr/>
        </p:nvSpPr>
        <p:spPr>
          <a:xfrm>
            <a:off x="4812984" y="6235968"/>
            <a:ext cx="122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LearningBLockly</a:t>
            </a:r>
            <a:endParaRPr lang="pt-BR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Cronograma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81D468-4170-48CD-8FFE-B8828B736D4B}"/>
              </a:ext>
            </a:extLst>
          </p:cNvPr>
          <p:cNvSpPr/>
          <p:nvPr/>
        </p:nvSpPr>
        <p:spPr>
          <a:xfrm>
            <a:off x="643127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1262AD-7B1C-4AB3-BAE5-0AAF84C0B2AC}"/>
              </a:ext>
            </a:extLst>
          </p:cNvPr>
          <p:cNvSpPr/>
          <p:nvPr/>
        </p:nvSpPr>
        <p:spPr>
          <a:xfrm>
            <a:off x="4348873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37ACB7-6058-468A-91B6-BBE701D42F96}"/>
              </a:ext>
            </a:extLst>
          </p:cNvPr>
          <p:cNvSpPr/>
          <p:nvPr/>
        </p:nvSpPr>
        <p:spPr>
          <a:xfrm>
            <a:off x="643127" y="3089120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MaiaScript</a:t>
            </a:r>
            <a:endParaRPr lang="pt-BR" sz="3200" b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48FCE0B-5817-4C42-AFDA-5734F8A9185C}"/>
              </a:ext>
            </a:extLst>
          </p:cNvPr>
          <p:cNvSpPr/>
          <p:nvPr/>
        </p:nvSpPr>
        <p:spPr>
          <a:xfrm>
            <a:off x="643127" y="364064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MaiaStudio</a:t>
            </a:r>
            <a:endParaRPr lang="pt-BR" sz="3200" b="1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D4FA15-0C05-416B-903B-026ACE4D54D4}"/>
              </a:ext>
            </a:extLst>
          </p:cNvPr>
          <p:cNvSpPr/>
          <p:nvPr/>
        </p:nvSpPr>
        <p:spPr>
          <a:xfrm>
            <a:off x="643127" y="4213783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LearningBlocly</a:t>
            </a:r>
            <a:endParaRPr lang="pt-BR" sz="32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F290D1E-CA62-4064-B338-DB4880553F0B}"/>
              </a:ext>
            </a:extLst>
          </p:cNvPr>
          <p:cNvSpPr/>
          <p:nvPr/>
        </p:nvSpPr>
        <p:spPr>
          <a:xfrm>
            <a:off x="643127" y="4785124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CNATool</a:t>
            </a:r>
            <a:endParaRPr lang="pt-BR" sz="3200" b="1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4198306-5C8B-49F4-8724-B1DFDC19AEB7}"/>
              </a:ext>
            </a:extLst>
          </p:cNvPr>
          <p:cNvSpPr/>
          <p:nvPr/>
        </p:nvSpPr>
        <p:spPr>
          <a:xfrm>
            <a:off x="4348873" y="3089120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MaiaRecorder</a:t>
            </a:r>
            <a:endParaRPr lang="pt-BR" sz="3200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5719D64-F3BD-4C86-B622-B160A67897AA}"/>
              </a:ext>
            </a:extLst>
          </p:cNvPr>
          <p:cNvSpPr/>
          <p:nvPr/>
        </p:nvSpPr>
        <p:spPr>
          <a:xfrm>
            <a:off x="4348873" y="364064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MaiaMeet</a:t>
            </a:r>
            <a:endParaRPr lang="pt-BR" sz="32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3ABFB6-5AC3-4147-A095-D3B150D8C7DD}"/>
              </a:ext>
            </a:extLst>
          </p:cNvPr>
          <p:cNvSpPr/>
          <p:nvPr/>
        </p:nvSpPr>
        <p:spPr>
          <a:xfrm>
            <a:off x="4348873" y="4213783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MaiaHPC</a:t>
            </a:r>
            <a:endParaRPr lang="pt-BR" sz="3200" b="1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3B0B744-FE45-4C9D-9898-0273CE2CA9A7}"/>
              </a:ext>
            </a:extLst>
          </p:cNvPr>
          <p:cNvSpPr/>
          <p:nvPr/>
        </p:nvSpPr>
        <p:spPr>
          <a:xfrm>
            <a:off x="4348873" y="4785124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Lyza</a:t>
            </a:r>
            <a:r>
              <a:rPr lang="pt-BR" sz="3200" b="1" dirty="0"/>
              <a:t> (</a:t>
            </a:r>
            <a:r>
              <a:rPr lang="pt-BR" sz="3200" b="1" dirty="0" err="1"/>
              <a:t>MaiaRobot</a:t>
            </a:r>
            <a:r>
              <a:rPr lang="pt-BR" sz="3200" b="1" dirty="0"/>
              <a:t>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67C7588-A493-48EE-8930-481AA5BA1BC0}"/>
              </a:ext>
            </a:extLst>
          </p:cNvPr>
          <p:cNvSpPr/>
          <p:nvPr/>
        </p:nvSpPr>
        <p:spPr>
          <a:xfrm>
            <a:off x="8054619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E4F715-E81E-43FC-901A-6B2D20772DA4}"/>
              </a:ext>
            </a:extLst>
          </p:cNvPr>
          <p:cNvSpPr/>
          <p:nvPr/>
        </p:nvSpPr>
        <p:spPr>
          <a:xfrm>
            <a:off x="8054619" y="3663762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/>
              <a:t>M.A.I.A.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50515FB-1616-457B-8000-CDFF404E8208}"/>
              </a:ext>
            </a:extLst>
          </p:cNvPr>
          <p:cNvSpPr/>
          <p:nvPr/>
        </p:nvSpPr>
        <p:spPr>
          <a:xfrm>
            <a:off x="8054619" y="3093945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MaiaServer</a:t>
            </a:r>
            <a:endParaRPr lang="pt-BR" sz="3200" b="1" dirty="0"/>
          </a:p>
        </p:txBody>
      </p:sp>
      <p:pic>
        <p:nvPicPr>
          <p:cNvPr id="25" name="Imagem 2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5E6F99C3-340A-4BEB-B2EA-7172673D7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028AFA24-ECE7-4071-A91E-869D8EA96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3179120"/>
            <a:ext cx="360000" cy="360000"/>
          </a:xfrm>
          <a:prstGeom prst="rect">
            <a:avLst/>
          </a:prstGeom>
        </p:spPr>
      </p:pic>
      <p:pic>
        <p:nvPicPr>
          <p:cNvPr id="26" name="Gráfico 25" descr="Marca de seleção com preenchimento sólido">
            <a:extLst>
              <a:ext uri="{FF2B5EF4-FFF2-40B4-BE49-F238E27FC236}">
                <a16:creationId xmlns:a16="http://schemas.microsoft.com/office/drawing/2014/main" id="{8E7D82A3-99A2-404D-A235-82AE999E3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3753762"/>
            <a:ext cx="360000" cy="360000"/>
          </a:xfrm>
          <a:prstGeom prst="rect">
            <a:avLst/>
          </a:prstGeom>
        </p:spPr>
      </p:pic>
      <p:pic>
        <p:nvPicPr>
          <p:cNvPr id="27" name="Gráfico 26" descr="Marca de seleção com preenchimento sólido">
            <a:extLst>
              <a:ext uri="{FF2B5EF4-FFF2-40B4-BE49-F238E27FC236}">
                <a16:creationId xmlns:a16="http://schemas.microsoft.com/office/drawing/2014/main" id="{F6E15C1D-EB6F-46DF-B95B-F608837F8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4293762"/>
            <a:ext cx="360000" cy="360000"/>
          </a:xfrm>
          <a:prstGeom prst="rect">
            <a:avLst/>
          </a:prstGeom>
        </p:spPr>
      </p:pic>
      <p:pic>
        <p:nvPicPr>
          <p:cNvPr id="28" name="Gráfico 27" descr="Marca de seleção com preenchimento sólido">
            <a:extLst>
              <a:ext uri="{FF2B5EF4-FFF2-40B4-BE49-F238E27FC236}">
                <a16:creationId xmlns:a16="http://schemas.microsoft.com/office/drawing/2014/main" id="{FD34077E-11A7-4170-B41F-117A9B57D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4875124"/>
            <a:ext cx="360000" cy="360000"/>
          </a:xfrm>
          <a:prstGeom prst="rect">
            <a:avLst/>
          </a:prstGeom>
        </p:spPr>
      </p:pic>
      <p:pic>
        <p:nvPicPr>
          <p:cNvPr id="29" name="Gráfico 28" descr="Marca de seleção com preenchimento sólido">
            <a:extLst>
              <a:ext uri="{FF2B5EF4-FFF2-40B4-BE49-F238E27FC236}">
                <a16:creationId xmlns:a16="http://schemas.microsoft.com/office/drawing/2014/main" id="{8D79BF85-2EDE-42AA-BAE4-1BFB83443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1746" y="3174110"/>
            <a:ext cx="360000" cy="360000"/>
          </a:xfrm>
          <a:prstGeom prst="rect">
            <a:avLst/>
          </a:prstGeom>
        </p:spPr>
      </p:pic>
      <p:pic>
        <p:nvPicPr>
          <p:cNvPr id="30" name="Gráfico 29" descr="Marca de seleção com preenchimento sólido">
            <a:extLst>
              <a:ext uri="{FF2B5EF4-FFF2-40B4-BE49-F238E27FC236}">
                <a16:creationId xmlns:a16="http://schemas.microsoft.com/office/drawing/2014/main" id="{22585A00-C51D-4D57-BC30-3872E470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1746" y="375547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pretendemos?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b="1" dirty="0"/>
              <a:t>um motor metacognitivo</a:t>
            </a:r>
            <a:r>
              <a:rPr lang="pt-BR" dirty="0"/>
              <a:t>. Uma inteligência artificial capaz de aprender a aprender.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Construir um framework para criação de programas adaptáveis e inteligentes;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Criar uma linguagem de programação científica;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Desenvolver um framework para processamento de alto desempenho.</a:t>
            </a:r>
          </a:p>
        </p:txBody>
      </p:sp>
    </p:spTree>
    <p:extLst>
      <p:ext uri="{BB962C8B-B14F-4D97-AF65-F5344CB8AC3E}">
        <p14:creationId xmlns:p14="http://schemas.microsoft.com/office/powerpoint/2010/main" val="9292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b="1" dirty="0">
                <a:solidFill>
                  <a:srgbClr val="FFFF00"/>
                </a:solidFill>
              </a:rPr>
              <a:t>Maia Artificial </a:t>
            </a:r>
            <a:r>
              <a:rPr lang="pt-BR" sz="5400" b="1" dirty="0" err="1">
                <a:solidFill>
                  <a:srgbClr val="FFFF00"/>
                </a:solidFill>
              </a:rPr>
              <a:t>Inteligence</a:t>
            </a:r>
            <a:r>
              <a:rPr lang="pt-BR" sz="5400" b="1" dirty="0">
                <a:solidFill>
                  <a:srgbClr val="FFFF00"/>
                </a:solidFill>
              </a:rPr>
              <a:t> </a:t>
            </a:r>
            <a:r>
              <a:rPr lang="pt-BR" sz="5400" b="1" dirty="0" err="1">
                <a:solidFill>
                  <a:srgbClr val="FFFF00"/>
                </a:solidFill>
              </a:rPr>
              <a:t>Autogenous</a:t>
            </a: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095"/>
            <a:ext cx="10515600" cy="406986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19900" dirty="0"/>
              <a:t>M.A.I.A.</a:t>
            </a:r>
          </a:p>
          <a:p>
            <a:pPr marL="0" indent="0" algn="ctr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rgbClr val="FFFF00"/>
                </a:solidFill>
              </a:rPr>
              <a:t>Inteligência Artificial Auto Construída.</a:t>
            </a:r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8549250-A22A-4F56-86A6-A5777B8A1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rgbClr val="FFFF00"/>
                </a:solidFill>
              </a:rPr>
              <a:t>Linguagem de programação </a:t>
            </a:r>
            <a:r>
              <a:rPr lang="pt-BR" b="1" dirty="0">
                <a:solidFill>
                  <a:srgbClr val="FFFF00"/>
                </a:solidFill>
              </a:rPr>
              <a:t>objeto-orientada</a:t>
            </a:r>
            <a:r>
              <a:rPr lang="pt-BR" dirty="0">
                <a:solidFill>
                  <a:srgbClr val="FFFF00"/>
                </a:solidFill>
              </a:rPr>
              <a:t>, </a:t>
            </a:r>
            <a:r>
              <a:rPr lang="pt-BR" b="1" dirty="0">
                <a:solidFill>
                  <a:srgbClr val="FFFF00"/>
                </a:solidFill>
              </a:rPr>
              <a:t>multiplataforma</a:t>
            </a:r>
            <a:r>
              <a:rPr lang="pt-BR" dirty="0">
                <a:solidFill>
                  <a:srgbClr val="FFFF00"/>
                </a:solidFill>
              </a:rPr>
              <a:t> e de </a:t>
            </a:r>
            <a:r>
              <a:rPr lang="pt-BR" b="1" dirty="0">
                <a:solidFill>
                  <a:srgbClr val="FFFF00"/>
                </a:solidFill>
              </a:rPr>
              <a:t>alta performance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r>
              <a:rPr lang="pt-BR" dirty="0">
                <a:solidFill>
                  <a:srgbClr val="FFFF00"/>
                </a:solidFill>
              </a:rPr>
              <a:t>Principais bibliotecas: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ANN;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CAS;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Core;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MaiaCompiler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MaiaGPU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MaiaString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MaiaVM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Mathematics;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Matrix;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System;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Task.</a:t>
            </a:r>
            <a:endParaRPr lang="pt-BR" dirty="0">
              <a:solidFill>
                <a:srgbClr val="FFFF00"/>
              </a:solidFill>
            </a:endParaRPr>
          </a:p>
          <a:p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0854FE6-B44E-4FEF-9802-FDD881687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IDE (</a:t>
            </a:r>
            <a:r>
              <a:rPr lang="pt-BR" b="1" dirty="0">
                <a:solidFill>
                  <a:srgbClr val="FFFF00"/>
                </a:solidFill>
              </a:rPr>
              <a:t>Ambiente Integrado de Desenvolvimento</a:t>
            </a:r>
            <a:r>
              <a:rPr lang="pt-BR" dirty="0">
                <a:solidFill>
                  <a:srgbClr val="FFFF00"/>
                </a:solidFill>
              </a:rPr>
              <a:t>) desenvolvida para permitir a construção de programas em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 na web. O programa é composto por: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MaiaEditor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MaiaConsole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MaiaCompiler</a:t>
            </a:r>
            <a:r>
              <a:rPr lang="pt-BR" dirty="0">
                <a:solidFill>
                  <a:srgbClr val="FFFF00"/>
                </a:solidFill>
              </a:rPr>
              <a:t> ;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MaiaVM</a:t>
            </a:r>
            <a:r>
              <a:rPr lang="pt-BR" dirty="0">
                <a:solidFill>
                  <a:srgbClr val="FFFF00"/>
                </a:solidFill>
              </a:rPr>
              <a:t> (Máquina Virtual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).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8F61258-1B45-4025-864E-775430585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687F11C0-F57C-47FE-8500-8F9D4DF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9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MaiaRecorder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</a:t>
            </a:r>
            <a:r>
              <a:rPr lang="pt-BR" b="1" dirty="0">
                <a:solidFill>
                  <a:srgbClr val="FFFF00"/>
                </a:solidFill>
              </a:rPr>
              <a:t>ravador de telas </a:t>
            </a:r>
            <a:r>
              <a:rPr lang="pt-BR" dirty="0">
                <a:solidFill>
                  <a:srgbClr val="FFFF00"/>
                </a:solidFill>
              </a:rPr>
              <a:t>para produção de aulas na modalidade </a:t>
            </a:r>
            <a:r>
              <a:rPr lang="pt-BR" b="1" dirty="0" err="1">
                <a:solidFill>
                  <a:srgbClr val="FFFF00"/>
                </a:solidFill>
              </a:rPr>
              <a:t>screencast</a:t>
            </a:r>
            <a:r>
              <a:rPr lang="pt-BR" dirty="0">
                <a:solidFill>
                  <a:srgbClr val="FFFF00"/>
                </a:solidFill>
              </a:rPr>
              <a:t>. </a:t>
            </a:r>
          </a:p>
          <a:p>
            <a:r>
              <a:rPr lang="pt-BR" dirty="0"/>
              <a:t>D</a:t>
            </a:r>
            <a:r>
              <a:rPr lang="pt-BR" dirty="0">
                <a:solidFill>
                  <a:srgbClr val="FFFF00"/>
                </a:solidFill>
              </a:rPr>
              <a:t>esenvolvido para ser o </a:t>
            </a:r>
            <a:r>
              <a:rPr lang="pt-BR" b="1" dirty="0">
                <a:solidFill>
                  <a:srgbClr val="FFFF00"/>
                </a:solidFill>
              </a:rPr>
              <a:t>gravador de conferências </a:t>
            </a:r>
            <a:r>
              <a:rPr lang="pt-BR" dirty="0">
                <a:solidFill>
                  <a:srgbClr val="FFFF00"/>
                </a:solidFill>
              </a:rPr>
              <a:t>do </a:t>
            </a:r>
            <a:r>
              <a:rPr lang="pt-BR" dirty="0" err="1">
                <a:solidFill>
                  <a:srgbClr val="FFFF00"/>
                </a:solidFill>
              </a:rPr>
              <a:t>MaiaMeet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BFA770C-7487-430A-ADCE-434BA76C0C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4466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MaiaMeet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</a:t>
            </a:r>
            <a:r>
              <a:rPr lang="pt-BR" b="1" dirty="0">
                <a:solidFill>
                  <a:srgbClr val="FFFF00"/>
                </a:solidFill>
              </a:rPr>
              <a:t>erenciador de videoconferências </a:t>
            </a:r>
            <a:r>
              <a:rPr lang="pt-BR" dirty="0">
                <a:solidFill>
                  <a:srgbClr val="FFFF00"/>
                </a:solidFill>
              </a:rPr>
              <a:t>desenvolvido para a realização dos trabalhos a distância do grupo Maia.</a:t>
            </a:r>
          </a:p>
          <a:p>
            <a:r>
              <a:rPr lang="pt-BR" dirty="0"/>
              <a:t>B</a:t>
            </a:r>
            <a:r>
              <a:rPr lang="pt-BR" dirty="0">
                <a:solidFill>
                  <a:srgbClr val="FFFF00"/>
                </a:solidFill>
              </a:rPr>
              <a:t>aseado no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Meet e utiliza o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Videobridge</a:t>
            </a:r>
            <a:r>
              <a:rPr lang="pt-BR" dirty="0">
                <a:solidFill>
                  <a:srgbClr val="FFFF00"/>
                </a:solidFill>
              </a:rPr>
              <a:t>, um programa servidor compatível com </a:t>
            </a:r>
            <a:r>
              <a:rPr lang="pt-BR" b="1" dirty="0" err="1">
                <a:solidFill>
                  <a:srgbClr val="FFFF00"/>
                </a:solidFill>
              </a:rPr>
              <a:t>WebRTC</a:t>
            </a:r>
            <a:r>
              <a:rPr lang="pt-BR" dirty="0">
                <a:solidFill>
                  <a:srgbClr val="FFFF00"/>
                </a:solidFill>
              </a:rPr>
              <a:t> e o </a:t>
            </a:r>
            <a:r>
              <a:rPr lang="pt-BR" dirty="0" err="1">
                <a:solidFill>
                  <a:srgbClr val="FFFF00"/>
                </a:solidFill>
              </a:rPr>
              <a:t>MaiaRecorder</a:t>
            </a:r>
            <a:r>
              <a:rPr lang="pt-BR" dirty="0">
                <a:solidFill>
                  <a:srgbClr val="FFFF00"/>
                </a:solidFill>
              </a:rPr>
              <a:t> um gravador de telas implementado utilizando a tecnologia </a:t>
            </a:r>
            <a:r>
              <a:rPr lang="en-US" b="1" dirty="0">
                <a:solidFill>
                  <a:srgbClr val="FFFF00"/>
                </a:solidFill>
              </a:rPr>
              <a:t>Media Capture and Streams API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pt-BR" dirty="0">
              <a:solidFill>
                <a:srgbClr val="FFFF00"/>
              </a:solidFill>
            </a:endParaRP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3C9E0F8B-B656-46E9-B7BC-989C010C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2730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LearningBlockly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LearningBlockly</a:t>
            </a:r>
            <a:r>
              <a:rPr lang="pt-BR" dirty="0">
                <a:solidFill>
                  <a:srgbClr val="FFFF00"/>
                </a:solidFill>
              </a:rPr>
              <a:t> é uma ambiente de aprendizagem de programação baseado em blocos.</a:t>
            </a:r>
          </a:p>
          <a:p>
            <a:r>
              <a:rPr lang="pt-BR" dirty="0">
                <a:solidFill>
                  <a:srgbClr val="FFFF00"/>
                </a:solidFill>
              </a:rPr>
              <a:t>Construído para ensinar a programar em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1B9FE36-11C7-4EE3-90E1-4834AC6E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96" y="5236069"/>
            <a:ext cx="108850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de M.A.I.A.</a:t>
            </a:r>
          </a:p>
        </p:txBody>
      </p:sp>
      <p:pic>
        <p:nvPicPr>
          <p:cNvPr id="19" name="Imagem 1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9D2ED1BA-92CB-4EF3-A9F2-C6A7722CC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68" y="1825625"/>
            <a:ext cx="3771263" cy="4680000"/>
          </a:xfrm>
          <a:prstGeom prst="rect">
            <a:avLst/>
          </a:prstGeom>
        </p:spPr>
      </p:pic>
      <p:pic>
        <p:nvPicPr>
          <p:cNvPr id="6" name="Imagem 5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6A69D179-9AAB-4515-82C2-200D2070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E12FE23-CD5A-4055-B788-758E8954D6B8}"/>
              </a:ext>
            </a:extLst>
          </p:cNvPr>
          <p:cNvSpPr txBox="1"/>
          <p:nvPr/>
        </p:nvSpPr>
        <p:spPr>
          <a:xfrm>
            <a:off x="2760274" y="2035171"/>
            <a:ext cx="130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Aplicações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B111F2-ED5F-4F88-9787-130D55E76EE0}"/>
              </a:ext>
            </a:extLst>
          </p:cNvPr>
          <p:cNvSpPr txBox="1"/>
          <p:nvPr/>
        </p:nvSpPr>
        <p:spPr>
          <a:xfrm>
            <a:off x="8123582" y="2701153"/>
            <a:ext cx="130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Linguagem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80DA71-57A3-4647-9E9E-18B3EB68CAF2}"/>
              </a:ext>
            </a:extLst>
          </p:cNvPr>
          <p:cNvSpPr txBox="1"/>
          <p:nvPr/>
        </p:nvSpPr>
        <p:spPr>
          <a:xfrm>
            <a:off x="8123582" y="3404066"/>
            <a:ext cx="2438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Servidor de aplicações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F1DA53-A657-42D6-A980-B5B74310A2CB}"/>
              </a:ext>
            </a:extLst>
          </p:cNvPr>
          <p:cNvSpPr txBox="1"/>
          <p:nvPr/>
        </p:nvSpPr>
        <p:spPr>
          <a:xfrm>
            <a:off x="2292626" y="4080951"/>
            <a:ext cx="177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Máquina Virtual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4BB88-E933-4FC2-AA57-5A9F0114D07C}"/>
              </a:ext>
            </a:extLst>
          </p:cNvPr>
          <p:cNvSpPr txBox="1"/>
          <p:nvPr/>
        </p:nvSpPr>
        <p:spPr>
          <a:xfrm>
            <a:off x="1643270" y="4674253"/>
            <a:ext cx="246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Abstração de hardware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CC02ACC-712D-4C70-A42C-F333E5057A73}"/>
              </a:ext>
            </a:extLst>
          </p:cNvPr>
          <p:cNvSpPr txBox="1"/>
          <p:nvPr/>
        </p:nvSpPr>
        <p:spPr>
          <a:xfrm>
            <a:off x="1630016" y="5339176"/>
            <a:ext cx="2438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Sistemas operacionais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1E7DD14-0D93-45BA-94FB-137BE5B910C1}"/>
              </a:ext>
            </a:extLst>
          </p:cNvPr>
          <p:cNvSpPr txBox="1"/>
          <p:nvPr/>
        </p:nvSpPr>
        <p:spPr>
          <a:xfrm>
            <a:off x="838198" y="5992297"/>
            <a:ext cx="323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Independência de hardware</a:t>
            </a:r>
          </a:p>
        </p:txBody>
      </p:sp>
    </p:spTree>
    <p:extLst>
      <p:ext uri="{BB962C8B-B14F-4D97-AF65-F5344CB8AC3E}">
        <p14:creationId xmlns:p14="http://schemas.microsoft.com/office/powerpoint/2010/main" val="2179158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322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  Projeto M.A.I.A. Maia Artificial Inteligence Autogenous  por  Roberto Monteiro, Renata Barreto, Hernane Pereira </vt:lpstr>
      <vt:lpstr>O que pretendemos?</vt:lpstr>
      <vt:lpstr>Maia Artificial Inteligence Autogenous</vt:lpstr>
      <vt:lpstr>MaiaScript</vt:lpstr>
      <vt:lpstr>MaiaStudio</vt:lpstr>
      <vt:lpstr>MaiaRecorder</vt:lpstr>
      <vt:lpstr>MaiaMeet</vt:lpstr>
      <vt:lpstr>LearningBlockly</vt:lpstr>
      <vt:lpstr>Arquitetura de M.A.I.A.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Luiz Souza Monteiro</dc:creator>
  <cp:lastModifiedBy>Roberto Luiz Souza Monteiro</cp:lastModifiedBy>
  <cp:revision>42</cp:revision>
  <dcterms:created xsi:type="dcterms:W3CDTF">2021-03-10T18:28:59Z</dcterms:created>
  <dcterms:modified xsi:type="dcterms:W3CDTF">2021-03-11T00:04:19Z</dcterms:modified>
</cp:coreProperties>
</file>