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00.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36.png" ContentType="image/png"/>
  <Override PartName="/ppt/media/image6.png" ContentType="image/png"/>
  <Override PartName="/ppt/media/image18.png" ContentType="image/png"/>
  <Override PartName="/ppt/media/image83.png" ContentType="image/png"/>
  <Override PartName="/ppt/media/image29.png" ContentType="image/png"/>
  <Override PartName="/ppt/media/image94.png" ContentType="image/png"/>
  <Override PartName="/ppt/media/image47.png" ContentType="image/png"/>
  <Override PartName="/ppt/media/image10.png" ContentType="image/png"/>
  <Override PartName="/ppt/media/image35.png" ContentType="image/png"/>
  <Override PartName="/ppt/media/image5.png" ContentType="image/png"/>
  <Override PartName="/ppt/media/image17.png" ContentType="image/png"/>
  <Override PartName="/ppt/media/image82.png" ContentType="image/png"/>
  <Override PartName="/ppt/media/image28.png" ContentType="image/png"/>
  <Override PartName="/ppt/media/image93.png" ContentType="image/png"/>
  <Override PartName="/ppt/media/image34.png" ContentType="image/png"/>
  <Override PartName="/ppt/media/image65.png" ContentType="image/png"/>
  <Override PartName="/ppt/media/image66.png" ContentType="image/png"/>
  <Override PartName="/ppt/media/image67.png" ContentType="image/png"/>
  <Override PartName="/ppt/media/image68.png" ContentType="image/png"/>
  <Override PartName="/ppt/media/image31.png" ContentType="image/png"/>
  <Override PartName="/ppt/media/image70.png" ContentType="image/png"/>
  <Override PartName="/ppt/media/image69.png" ContentType="image/png"/>
  <Override PartName="/ppt/media/image32.png" ContentType="image/png"/>
  <Override PartName="/ppt/media/image71.png" ContentType="image/png"/>
  <Override PartName="/ppt/media/image72.png" ContentType="image/png"/>
  <Override PartName="/ppt/media/image73.png" ContentType="image/png"/>
  <Override PartName="/ppt/media/image74.png" ContentType="image/png"/>
  <Override PartName="/ppt/media/image75.png" ContentType="image/png"/>
  <Override PartName="/ppt/media/image76.png" ContentType="image/png"/>
  <Override PartName="/ppt/media/image77.png" ContentType="image/png"/>
  <Override PartName="/ppt/media/image78.png" ContentType="image/png"/>
  <Override PartName="/ppt/media/image87.png" ContentType="image/png"/>
  <Override PartName="/ppt/media/image106.png" ContentType="image/png"/>
  <Override PartName="/ppt/media/image99.png" ContentType="image/png"/>
  <Override PartName="/ppt/media/image62.png" ContentType="image/png"/>
  <Override PartName="/ppt/media/image105.png" ContentType="image/png"/>
  <Override PartName="/ppt/media/image98.png" ContentType="image/png"/>
  <Override PartName="/ppt/media/image61.png" ContentType="image/png"/>
  <Override PartName="/ppt/media/image104.png" ContentType="image/png"/>
  <Override PartName="/ppt/media/image97.png" ContentType="image/png"/>
  <Override PartName="/ppt/media/image60.png" ContentType="image/png"/>
  <Override PartName="/ppt/media/image103.png" ContentType="image/png"/>
  <Override PartName="/ppt/media/image96.png" ContentType="image/png"/>
  <Override PartName="/ppt/media/image89.png" ContentType="image/png"/>
  <Override PartName="/ppt/media/image102.png" ContentType="image/png"/>
  <Override PartName="/ppt/media/image95.png" ContentType="image/png"/>
  <Override PartName="/ppt/media/image88.png" ContentType="image/png"/>
  <Override PartName="/ppt/media/image79.png" ContentType="image/png"/>
  <Override PartName="/ppt/media/image101.png" ContentType="image/png"/>
  <Override PartName="/ppt/media/image64.png" ContentType="image/png"/>
  <Override PartName="/ppt/media/image63.png" ContentType="image/png"/>
  <Override PartName="/ppt/media/image23.png" ContentType="image/png"/>
  <Override PartName="/ppt/media/image22.png" ContentType="image/png"/>
  <Override PartName="/ppt/media/image59.png" ContentType="image/png"/>
  <Override PartName="/ppt/media/image21.png" ContentType="image/png"/>
  <Override PartName="/ppt/media/image58.png" ContentType="image/png"/>
  <Override PartName="/ppt/media/image20.png" ContentType="image/png"/>
  <Override PartName="/ppt/media/image57.png" ContentType="image/png"/>
  <Override PartName="/ppt/media/image24.png" ContentType="image/png"/>
  <Override PartName="/ppt/media/image90.png" ContentType="image/png"/>
  <Override PartName="/ppt/media/image25.png" ContentType="image/png"/>
  <Override PartName="/ppt/media/image2.png" ContentType="image/png"/>
  <Override PartName="/ppt/media/image14.png" ContentType="image/png"/>
  <Override PartName="/ppt/media/image91.png" ContentType="image/png"/>
  <Override PartName="/ppt/media/image26.png" ContentType="image/png"/>
  <Override PartName="/ppt/media/image15.png" ContentType="image/png"/>
  <Override PartName="/ppt/media/image80.png" ContentType="image/png"/>
  <Override PartName="/ppt/media/image3.png" ContentType="image/png"/>
  <Override PartName="/ppt/media/image33.png" ContentType="image/png"/>
  <Override PartName="/ppt/media/image92.png" ContentType="image/png"/>
  <Override PartName="/ppt/media/image27.png" ContentType="image/png"/>
  <Override PartName="/ppt/media/image16.png" ContentType="image/png"/>
  <Override PartName="/ppt/media/image81.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75.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4.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70.xml.rels" ContentType="application/vnd.openxmlformats-package.relationships+xml"/>
  <Override PartName="/ppt/slides/_rels/slide63.xml.rels" ContentType="application/vnd.openxmlformats-package.relationships+xml"/>
  <Override PartName="/ppt/slides/_rels/slide55.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Imagem 9" descr="Ícone&#10;&#10;Descrição gerada automaticamente"/>
          <p:cNvPicPr/>
          <p:nvPr/>
        </p:nvPicPr>
        <p:blipFill>
          <a:blip r:embed="rId2"/>
          <a:stretch/>
        </p:blipFill>
        <p:spPr>
          <a:xfrm>
            <a:off x="865800" y="307080"/>
            <a:ext cx="608400" cy="608040"/>
          </a:xfrm>
          <a:prstGeom prst="rect">
            <a:avLst/>
          </a:prstGeom>
          <a:ln>
            <a:noFill/>
          </a:ln>
        </p:spPr>
      </p:pic>
      <p:sp>
        <p:nvSpPr>
          <p:cNvPr id="1" name="CustomShape 1"/>
          <p:cNvSpPr/>
          <p:nvPr/>
        </p:nvSpPr>
        <p:spPr>
          <a:xfrm>
            <a:off x="1621800" y="435600"/>
            <a:ext cx="19587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pt-BR" sz="1800" spc="-1" strike="noStrike">
                <a:solidFill>
                  <a:srgbClr val="ffff00"/>
                </a:solidFill>
                <a:latin typeface="Calibri"/>
                <a:ea typeface="DejaVu Sans"/>
              </a:rPr>
              <a:t>Maia Cloud Lab</a:t>
            </a:r>
            <a:endParaRPr b="0" lang="pt-BR" sz="1800" spc="-1" strike="noStrike">
              <a:latin typeface="Arial"/>
            </a:endParaRPr>
          </a:p>
        </p:txBody>
      </p:sp>
      <p:sp>
        <p:nvSpPr>
          <p:cNvPr id="2"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ffffff"/>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ffffff"/>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ffffff"/>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ffffff"/>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ffffff"/>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ffffff"/>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0" name="Imagem 9" descr="Ícone&#10;&#10;Descrição gerada automaticamente"/>
          <p:cNvPicPr/>
          <p:nvPr/>
        </p:nvPicPr>
        <p:blipFill>
          <a:blip r:embed="rId2"/>
          <a:stretch/>
        </p:blipFill>
        <p:spPr>
          <a:xfrm>
            <a:off x="865800" y="307080"/>
            <a:ext cx="608400" cy="608040"/>
          </a:xfrm>
          <a:prstGeom prst="rect">
            <a:avLst/>
          </a:prstGeom>
          <a:ln>
            <a:noFill/>
          </a:ln>
        </p:spPr>
      </p:pic>
      <p:sp>
        <p:nvSpPr>
          <p:cNvPr id="41" name="CustomShape 1"/>
          <p:cNvSpPr/>
          <p:nvPr/>
        </p:nvSpPr>
        <p:spPr>
          <a:xfrm>
            <a:off x="1621800" y="435600"/>
            <a:ext cx="19587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pt-BR" sz="1800" spc="-1" strike="noStrike">
                <a:solidFill>
                  <a:srgbClr val="ffff00"/>
                </a:solidFill>
                <a:latin typeface="Calibri"/>
                <a:ea typeface="DejaVu Sans"/>
              </a:rPr>
              <a:t>Maia Cloud Lab</a:t>
            </a:r>
            <a:endParaRPr b="0" lang="pt-BR" sz="1800" spc="-1" strike="noStrike">
              <a:latin typeface="Arial"/>
            </a:endParaRPr>
          </a:p>
        </p:txBody>
      </p:sp>
      <p:sp>
        <p:nvSpPr>
          <p:cNvPr id="42"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4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ffffff"/>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ffffff"/>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ffffff"/>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ffffff"/>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ffffff"/>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ffffff"/>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29" Type="http://schemas.openxmlformats.org/officeDocument/2006/relationships/image" Target="../media/image31.png"/><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33" Type="http://schemas.openxmlformats.org/officeDocument/2006/relationships/image" Target="../media/image35.png"/><Relationship Id="rId34" Type="http://schemas.openxmlformats.org/officeDocument/2006/relationships/image" Target="../media/image36.png"/><Relationship Id="rId35" Type="http://schemas.openxmlformats.org/officeDocument/2006/relationships/image" Target="../media/image37.png"/><Relationship Id="rId36" Type="http://schemas.openxmlformats.org/officeDocument/2006/relationships/image" Target="../media/image38.png"/><Relationship Id="rId37" Type="http://schemas.openxmlformats.org/officeDocument/2006/relationships/image" Target="../media/image39.png"/><Relationship Id="rId38" Type="http://schemas.openxmlformats.org/officeDocument/2006/relationships/image" Target="../media/image40.png"/><Relationship Id="rId39" Type="http://schemas.openxmlformats.org/officeDocument/2006/relationships/image" Target="../media/image41.png"/><Relationship Id="rId40" Type="http://schemas.openxmlformats.org/officeDocument/2006/relationships/image" Target="../media/image42.png"/><Relationship Id="rId41" Type="http://schemas.openxmlformats.org/officeDocument/2006/relationships/image" Target="../media/image43.png"/><Relationship Id="rId42" Type="http://schemas.openxmlformats.org/officeDocument/2006/relationships/image" Target="../media/image44.png"/><Relationship Id="rId4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103.png"/><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image" Target="../media/image105.png"/><Relationship Id="rId2"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image" Target="../media/image10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ctr">
            <a:normAutofit fontScale="80000"/>
          </a:bodyPr>
          <a:p>
            <a:pPr algn="ctr">
              <a:lnSpc>
                <a:spcPct val="90000"/>
              </a:lnSpc>
            </a:pPr>
            <a:br/>
            <a:br/>
            <a:r>
              <a:rPr b="1" lang="pt-BR" sz="4800" spc="-1" strike="noStrike">
                <a:solidFill>
                  <a:srgbClr val="ffff00"/>
                </a:solidFill>
                <a:latin typeface="Calibri Light"/>
              </a:rPr>
              <a:t>MaiaScript</a:t>
            </a:r>
            <a:br/>
            <a:r>
              <a:rPr b="1" lang="pt-BR" sz="3200" spc="-1" strike="noStrike">
                <a:solidFill>
                  <a:srgbClr val="ffff00"/>
                </a:solidFill>
                <a:latin typeface="Calibri Light"/>
              </a:rPr>
              <a:t>A short introduction</a:t>
            </a:r>
            <a:br/>
            <a:br/>
            <a:r>
              <a:rPr b="0" lang="pt-BR" sz="2400" spc="-1" strike="noStrike">
                <a:solidFill>
                  <a:srgbClr val="ffff00"/>
                </a:solidFill>
                <a:latin typeface="Calibri Light"/>
              </a:rPr>
              <a:t>by</a:t>
            </a:r>
            <a:br/>
            <a:br/>
            <a:r>
              <a:rPr b="1" lang="pt-BR" sz="2400" spc="-1" strike="noStrike">
                <a:solidFill>
                  <a:srgbClr val="ffff00"/>
                </a:solidFill>
                <a:latin typeface="Calibri Light"/>
              </a:rPr>
              <a:t>Roberto Luiz Souza Monteiro</a:t>
            </a:r>
            <a:endParaRPr b="0" lang="pt-BR" sz="2400" spc="-1" strike="noStrike">
              <a:latin typeface="Arial"/>
            </a:endParaRPr>
          </a:p>
        </p:txBody>
      </p:sp>
      <p:pic>
        <p:nvPicPr>
          <p:cNvPr id="81" name="Imagem 4" descr="Ícone&#10;&#10;Descrição gerada automaticamente"/>
          <p:cNvPicPr/>
          <p:nvPr/>
        </p:nvPicPr>
        <p:blipFill>
          <a:blip r:embed="rId1"/>
          <a:stretch/>
        </p:blipFill>
        <p:spPr>
          <a:xfrm rot="3142800">
            <a:off x="10562040" y="66240"/>
            <a:ext cx="768240" cy="1218600"/>
          </a:xfrm>
          <a:prstGeom prst="rect">
            <a:avLst/>
          </a:prstGeom>
          <a:ln>
            <a:noFill/>
          </a:ln>
        </p:spPr>
      </p:pic>
      <p:pic>
        <p:nvPicPr>
          <p:cNvPr id="82" name="Imagem 6" descr="Ícone&#10;&#10;Descrição gerada automaticamente"/>
          <p:cNvPicPr/>
          <p:nvPr/>
        </p:nvPicPr>
        <p:blipFill>
          <a:blip r:embed="rId2"/>
          <a:stretch/>
        </p:blipFill>
        <p:spPr>
          <a:xfrm>
            <a:off x="3648600" y="5839560"/>
            <a:ext cx="389520" cy="389520"/>
          </a:xfrm>
          <a:prstGeom prst="rect">
            <a:avLst/>
          </a:prstGeom>
          <a:ln>
            <a:noFill/>
          </a:ln>
        </p:spPr>
      </p:pic>
      <p:pic>
        <p:nvPicPr>
          <p:cNvPr id="83" name="Imagem 8" descr="Desenho de um círculo&#10;&#10;Descrição gerada automaticamente com confiança média"/>
          <p:cNvPicPr/>
          <p:nvPr/>
        </p:nvPicPr>
        <p:blipFill>
          <a:blip r:embed="rId3"/>
          <a:stretch/>
        </p:blipFill>
        <p:spPr>
          <a:xfrm>
            <a:off x="1843920" y="5839560"/>
            <a:ext cx="389520" cy="389520"/>
          </a:xfrm>
          <a:prstGeom prst="rect">
            <a:avLst/>
          </a:prstGeom>
          <a:ln>
            <a:noFill/>
          </a:ln>
        </p:spPr>
      </p:pic>
      <p:pic>
        <p:nvPicPr>
          <p:cNvPr id="84" name="Imagem 10" descr="Ícone&#10;&#10;Descrição gerada automaticamente"/>
          <p:cNvPicPr/>
          <p:nvPr/>
        </p:nvPicPr>
        <p:blipFill>
          <a:blip r:embed="rId4"/>
          <a:stretch/>
        </p:blipFill>
        <p:spPr>
          <a:xfrm>
            <a:off x="2696040" y="5840640"/>
            <a:ext cx="389520" cy="389520"/>
          </a:xfrm>
          <a:prstGeom prst="rect">
            <a:avLst/>
          </a:prstGeom>
          <a:ln>
            <a:noFill/>
          </a:ln>
        </p:spPr>
      </p:pic>
      <p:pic>
        <p:nvPicPr>
          <p:cNvPr id="85" name="Imagem 12" descr="Desenho de um círculo&#10;&#10;Descrição gerada automaticamente com confiança baixa"/>
          <p:cNvPicPr/>
          <p:nvPr/>
        </p:nvPicPr>
        <p:blipFill>
          <a:blip r:embed="rId5"/>
          <a:stretch/>
        </p:blipFill>
        <p:spPr>
          <a:xfrm>
            <a:off x="1096200" y="5839560"/>
            <a:ext cx="389520" cy="389520"/>
          </a:xfrm>
          <a:prstGeom prst="rect">
            <a:avLst/>
          </a:prstGeom>
          <a:ln>
            <a:noFill/>
          </a:ln>
        </p:spPr>
      </p:pic>
      <p:pic>
        <p:nvPicPr>
          <p:cNvPr id="86" name="Imagem 14" descr="Desenho de um círculo&#10;&#10;Descrição gerada automaticamente com confiança baixa"/>
          <p:cNvPicPr/>
          <p:nvPr/>
        </p:nvPicPr>
        <p:blipFill>
          <a:blip r:embed="rId6"/>
          <a:stretch/>
        </p:blipFill>
        <p:spPr>
          <a:xfrm>
            <a:off x="4402800" y="5848200"/>
            <a:ext cx="389520" cy="389520"/>
          </a:xfrm>
          <a:prstGeom prst="rect">
            <a:avLst/>
          </a:prstGeom>
          <a:ln>
            <a:noFill/>
          </a:ln>
        </p:spPr>
      </p:pic>
      <p:sp>
        <p:nvSpPr>
          <p:cNvPr id="87" name="CustomShape 2"/>
          <p:cNvSpPr/>
          <p:nvPr/>
        </p:nvSpPr>
        <p:spPr>
          <a:xfrm>
            <a:off x="1623240" y="6230160"/>
            <a:ext cx="863640" cy="272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pt-BR" sz="1200" spc="-1" strike="noStrike">
                <a:solidFill>
                  <a:srgbClr val="ffff00"/>
                </a:solidFill>
                <a:latin typeface="Calibri"/>
                <a:ea typeface="DejaVu Sans"/>
              </a:rPr>
              <a:t>MaiaScript</a:t>
            </a:r>
            <a:endParaRPr b="0" lang="pt-BR" sz="1200" spc="-1" strike="noStrike">
              <a:latin typeface="Arial"/>
            </a:endParaRPr>
          </a:p>
        </p:txBody>
      </p:sp>
      <p:sp>
        <p:nvSpPr>
          <p:cNvPr id="88" name="CustomShape 3"/>
          <p:cNvSpPr/>
          <p:nvPr/>
        </p:nvSpPr>
        <p:spPr>
          <a:xfrm>
            <a:off x="942120" y="6238440"/>
            <a:ext cx="704880" cy="2725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M.A.I.A.</a:t>
            </a:r>
            <a:endParaRPr b="0" lang="pt-BR" sz="1200" spc="-1" strike="noStrike">
              <a:latin typeface="Arial"/>
            </a:endParaRPr>
          </a:p>
        </p:txBody>
      </p:sp>
      <p:sp>
        <p:nvSpPr>
          <p:cNvPr id="89" name="CustomShape 4"/>
          <p:cNvSpPr/>
          <p:nvPr/>
        </p:nvSpPr>
        <p:spPr>
          <a:xfrm>
            <a:off x="2435400" y="6230880"/>
            <a:ext cx="910800" cy="2725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MaiaStudio</a:t>
            </a:r>
            <a:endParaRPr b="0" lang="pt-BR" sz="1200" spc="-1" strike="noStrike">
              <a:latin typeface="Arial"/>
            </a:endParaRPr>
          </a:p>
        </p:txBody>
      </p:sp>
      <p:sp>
        <p:nvSpPr>
          <p:cNvPr id="90" name="CustomShape 5"/>
          <p:cNvSpPr/>
          <p:nvPr/>
        </p:nvSpPr>
        <p:spPr>
          <a:xfrm>
            <a:off x="3304440" y="6230160"/>
            <a:ext cx="1070640" cy="2725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MaiaRecorder</a:t>
            </a:r>
            <a:endParaRPr b="0" lang="pt-BR" sz="1200" spc="-1" strike="noStrike">
              <a:latin typeface="Arial"/>
            </a:endParaRPr>
          </a:p>
        </p:txBody>
      </p:sp>
      <p:sp>
        <p:nvSpPr>
          <p:cNvPr id="91" name="CustomShape 6"/>
          <p:cNvSpPr/>
          <p:nvPr/>
        </p:nvSpPr>
        <p:spPr>
          <a:xfrm>
            <a:off x="4337640" y="6239160"/>
            <a:ext cx="519120" cy="2725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Meet</a:t>
            </a:r>
            <a:endParaRPr b="0" lang="pt-BR" sz="1200" spc="-1" strike="noStrike">
              <a:latin typeface="Arial"/>
            </a:endParaRPr>
          </a:p>
        </p:txBody>
      </p:sp>
      <p:pic>
        <p:nvPicPr>
          <p:cNvPr id="92" name="Picture 38" descr=""/>
          <p:cNvPicPr/>
          <p:nvPr/>
        </p:nvPicPr>
        <p:blipFill>
          <a:blip r:embed="rId7"/>
          <a:stretch/>
        </p:blipFill>
        <p:spPr>
          <a:xfrm>
            <a:off x="961200" y="4181400"/>
            <a:ext cx="847080" cy="475560"/>
          </a:xfrm>
          <a:prstGeom prst="rect">
            <a:avLst/>
          </a:prstGeom>
          <a:ln>
            <a:noFill/>
          </a:ln>
        </p:spPr>
      </p:pic>
      <p:pic>
        <p:nvPicPr>
          <p:cNvPr id="93" name="Picture 39" descr=""/>
          <p:cNvPicPr/>
          <p:nvPr/>
        </p:nvPicPr>
        <p:blipFill>
          <a:blip r:embed="rId8"/>
          <a:stretch/>
        </p:blipFill>
        <p:spPr>
          <a:xfrm>
            <a:off x="1938960" y="4181400"/>
            <a:ext cx="380160" cy="475560"/>
          </a:xfrm>
          <a:prstGeom prst="rect">
            <a:avLst/>
          </a:prstGeom>
          <a:ln>
            <a:noFill/>
          </a:ln>
        </p:spPr>
      </p:pic>
      <p:pic>
        <p:nvPicPr>
          <p:cNvPr id="94" name="Picture 40" descr=""/>
          <p:cNvPicPr/>
          <p:nvPr/>
        </p:nvPicPr>
        <p:blipFill>
          <a:blip r:embed="rId9"/>
          <a:stretch/>
        </p:blipFill>
        <p:spPr>
          <a:xfrm>
            <a:off x="2491560" y="4181400"/>
            <a:ext cx="408960" cy="475560"/>
          </a:xfrm>
          <a:prstGeom prst="rect">
            <a:avLst/>
          </a:prstGeom>
          <a:ln>
            <a:noFill/>
          </a:ln>
        </p:spPr>
      </p:pic>
      <p:pic>
        <p:nvPicPr>
          <p:cNvPr id="95" name="Picture 41" descr=""/>
          <p:cNvPicPr/>
          <p:nvPr/>
        </p:nvPicPr>
        <p:blipFill>
          <a:blip r:embed="rId10"/>
          <a:stretch/>
        </p:blipFill>
        <p:spPr>
          <a:xfrm>
            <a:off x="3043800" y="4181400"/>
            <a:ext cx="380160" cy="475560"/>
          </a:xfrm>
          <a:prstGeom prst="rect">
            <a:avLst/>
          </a:prstGeom>
          <a:ln>
            <a:noFill/>
          </a:ln>
        </p:spPr>
      </p:pic>
      <p:pic>
        <p:nvPicPr>
          <p:cNvPr id="96" name="Picture 42" descr=""/>
          <p:cNvPicPr/>
          <p:nvPr/>
        </p:nvPicPr>
        <p:blipFill>
          <a:blip r:embed="rId11"/>
          <a:stretch/>
        </p:blipFill>
        <p:spPr>
          <a:xfrm>
            <a:off x="3596400" y="4181400"/>
            <a:ext cx="313560" cy="475560"/>
          </a:xfrm>
          <a:prstGeom prst="rect">
            <a:avLst/>
          </a:prstGeom>
          <a:ln>
            <a:noFill/>
          </a:ln>
        </p:spPr>
      </p:pic>
      <p:pic>
        <p:nvPicPr>
          <p:cNvPr id="97" name="Picture 43" descr=""/>
          <p:cNvPicPr/>
          <p:nvPr/>
        </p:nvPicPr>
        <p:blipFill>
          <a:blip r:embed="rId12"/>
          <a:stretch/>
        </p:blipFill>
        <p:spPr>
          <a:xfrm>
            <a:off x="4042440" y="4181400"/>
            <a:ext cx="408960" cy="475560"/>
          </a:xfrm>
          <a:prstGeom prst="rect">
            <a:avLst/>
          </a:prstGeom>
          <a:ln>
            <a:noFill/>
          </a:ln>
        </p:spPr>
      </p:pic>
      <p:pic>
        <p:nvPicPr>
          <p:cNvPr id="98" name="Picture 44" descr=""/>
          <p:cNvPicPr/>
          <p:nvPr/>
        </p:nvPicPr>
        <p:blipFill>
          <a:blip r:embed="rId13"/>
          <a:stretch/>
        </p:blipFill>
        <p:spPr>
          <a:xfrm>
            <a:off x="4594680" y="4181400"/>
            <a:ext cx="237240" cy="475560"/>
          </a:xfrm>
          <a:prstGeom prst="rect">
            <a:avLst/>
          </a:prstGeom>
          <a:ln>
            <a:noFill/>
          </a:ln>
        </p:spPr>
      </p:pic>
      <p:pic>
        <p:nvPicPr>
          <p:cNvPr id="99" name="Picture 45" descr=""/>
          <p:cNvPicPr/>
          <p:nvPr/>
        </p:nvPicPr>
        <p:blipFill>
          <a:blip r:embed="rId14"/>
          <a:stretch/>
        </p:blipFill>
        <p:spPr>
          <a:xfrm>
            <a:off x="5041080" y="4181400"/>
            <a:ext cx="256320" cy="475560"/>
          </a:xfrm>
          <a:prstGeom prst="rect">
            <a:avLst/>
          </a:prstGeom>
          <a:ln>
            <a:noFill/>
          </a:ln>
        </p:spPr>
      </p:pic>
      <p:pic>
        <p:nvPicPr>
          <p:cNvPr id="100" name="Picture 46" descr=""/>
          <p:cNvPicPr/>
          <p:nvPr/>
        </p:nvPicPr>
        <p:blipFill>
          <a:blip r:embed="rId15"/>
          <a:stretch/>
        </p:blipFill>
        <p:spPr>
          <a:xfrm>
            <a:off x="5487120" y="4181400"/>
            <a:ext cx="399240" cy="475560"/>
          </a:xfrm>
          <a:prstGeom prst="rect">
            <a:avLst/>
          </a:prstGeom>
          <a:ln>
            <a:noFill/>
          </a:ln>
        </p:spPr>
      </p:pic>
      <p:pic>
        <p:nvPicPr>
          <p:cNvPr id="101" name="Picture 47" descr=""/>
          <p:cNvPicPr/>
          <p:nvPr/>
        </p:nvPicPr>
        <p:blipFill>
          <a:blip r:embed="rId16"/>
          <a:stretch/>
        </p:blipFill>
        <p:spPr>
          <a:xfrm>
            <a:off x="6039360" y="4181400"/>
            <a:ext cx="380160" cy="475560"/>
          </a:xfrm>
          <a:prstGeom prst="rect">
            <a:avLst/>
          </a:prstGeom>
          <a:ln>
            <a:noFill/>
          </a:ln>
        </p:spPr>
      </p:pic>
      <p:pic>
        <p:nvPicPr>
          <p:cNvPr id="102" name="Picture 48" descr=""/>
          <p:cNvPicPr/>
          <p:nvPr/>
        </p:nvPicPr>
        <p:blipFill>
          <a:blip r:embed="rId17"/>
          <a:stretch/>
        </p:blipFill>
        <p:spPr>
          <a:xfrm>
            <a:off x="6591960" y="4181400"/>
            <a:ext cx="408960" cy="475560"/>
          </a:xfrm>
          <a:prstGeom prst="rect">
            <a:avLst/>
          </a:prstGeom>
          <a:ln>
            <a:noFill/>
          </a:ln>
        </p:spPr>
      </p:pic>
      <p:pic>
        <p:nvPicPr>
          <p:cNvPr id="103" name="Picture 49" descr=""/>
          <p:cNvPicPr/>
          <p:nvPr/>
        </p:nvPicPr>
        <p:blipFill>
          <a:blip r:embed="rId18"/>
          <a:stretch/>
        </p:blipFill>
        <p:spPr>
          <a:xfrm>
            <a:off x="7144200" y="4181400"/>
            <a:ext cx="456480" cy="475560"/>
          </a:xfrm>
          <a:prstGeom prst="rect">
            <a:avLst/>
          </a:prstGeom>
          <a:ln>
            <a:noFill/>
          </a:ln>
        </p:spPr>
      </p:pic>
      <p:pic>
        <p:nvPicPr>
          <p:cNvPr id="104" name="Picture 50" descr=""/>
          <p:cNvPicPr/>
          <p:nvPr/>
        </p:nvPicPr>
        <p:blipFill>
          <a:blip r:embed="rId19"/>
          <a:stretch/>
        </p:blipFill>
        <p:spPr>
          <a:xfrm>
            <a:off x="7803000" y="4181400"/>
            <a:ext cx="399240" cy="475560"/>
          </a:xfrm>
          <a:prstGeom prst="rect">
            <a:avLst/>
          </a:prstGeom>
          <a:ln>
            <a:noFill/>
          </a:ln>
        </p:spPr>
      </p:pic>
      <p:pic>
        <p:nvPicPr>
          <p:cNvPr id="105" name="Picture 51" descr=""/>
          <p:cNvPicPr/>
          <p:nvPr/>
        </p:nvPicPr>
        <p:blipFill>
          <a:blip r:embed="rId20"/>
          <a:stretch/>
        </p:blipFill>
        <p:spPr>
          <a:xfrm>
            <a:off x="8355600" y="4181400"/>
            <a:ext cx="237240" cy="475560"/>
          </a:xfrm>
          <a:prstGeom prst="rect">
            <a:avLst/>
          </a:prstGeom>
          <a:ln>
            <a:noFill/>
          </a:ln>
        </p:spPr>
      </p:pic>
      <p:pic>
        <p:nvPicPr>
          <p:cNvPr id="106" name="Picture 52" descr=""/>
          <p:cNvPicPr/>
          <p:nvPr/>
        </p:nvPicPr>
        <p:blipFill>
          <a:blip r:embed="rId21"/>
          <a:stretch/>
        </p:blipFill>
        <p:spPr>
          <a:xfrm>
            <a:off x="8801640" y="4181400"/>
            <a:ext cx="437400" cy="475560"/>
          </a:xfrm>
          <a:prstGeom prst="rect">
            <a:avLst/>
          </a:prstGeom>
          <a:ln>
            <a:noFill/>
          </a:ln>
        </p:spPr>
      </p:pic>
      <p:pic>
        <p:nvPicPr>
          <p:cNvPr id="107" name="Picture 53" descr=""/>
          <p:cNvPicPr/>
          <p:nvPr/>
        </p:nvPicPr>
        <p:blipFill>
          <a:blip r:embed="rId22"/>
          <a:stretch/>
        </p:blipFill>
        <p:spPr>
          <a:xfrm>
            <a:off x="9460440" y="4181400"/>
            <a:ext cx="399240" cy="475560"/>
          </a:xfrm>
          <a:prstGeom prst="rect">
            <a:avLst/>
          </a:prstGeom>
          <a:ln>
            <a:noFill/>
          </a:ln>
        </p:spPr>
      </p:pic>
      <p:pic>
        <p:nvPicPr>
          <p:cNvPr id="108" name="Picture 54" descr=""/>
          <p:cNvPicPr/>
          <p:nvPr/>
        </p:nvPicPr>
        <p:blipFill>
          <a:blip r:embed="rId23"/>
          <a:stretch/>
        </p:blipFill>
        <p:spPr>
          <a:xfrm>
            <a:off x="961200" y="4638600"/>
            <a:ext cx="380160" cy="475560"/>
          </a:xfrm>
          <a:prstGeom prst="rect">
            <a:avLst/>
          </a:prstGeom>
          <a:ln>
            <a:noFill/>
          </a:ln>
        </p:spPr>
      </p:pic>
      <p:pic>
        <p:nvPicPr>
          <p:cNvPr id="109" name="Picture 55" descr=""/>
          <p:cNvPicPr/>
          <p:nvPr/>
        </p:nvPicPr>
        <p:blipFill>
          <a:blip r:embed="rId24"/>
          <a:stretch/>
        </p:blipFill>
        <p:spPr>
          <a:xfrm>
            <a:off x="1513440" y="4638600"/>
            <a:ext cx="428040" cy="475560"/>
          </a:xfrm>
          <a:prstGeom prst="rect">
            <a:avLst/>
          </a:prstGeom>
          <a:ln>
            <a:noFill/>
          </a:ln>
        </p:spPr>
      </p:pic>
      <p:pic>
        <p:nvPicPr>
          <p:cNvPr id="110" name="Picture 56" descr=""/>
          <p:cNvPicPr/>
          <p:nvPr/>
        </p:nvPicPr>
        <p:blipFill>
          <a:blip r:embed="rId25"/>
          <a:stretch/>
        </p:blipFill>
        <p:spPr>
          <a:xfrm>
            <a:off x="2172240" y="4638600"/>
            <a:ext cx="256320" cy="475560"/>
          </a:xfrm>
          <a:prstGeom prst="rect">
            <a:avLst/>
          </a:prstGeom>
          <a:ln>
            <a:noFill/>
          </a:ln>
        </p:spPr>
      </p:pic>
      <p:pic>
        <p:nvPicPr>
          <p:cNvPr id="111" name="Picture 57" descr=""/>
          <p:cNvPicPr/>
          <p:nvPr/>
        </p:nvPicPr>
        <p:blipFill>
          <a:blip r:embed="rId26"/>
          <a:stretch/>
        </p:blipFill>
        <p:spPr>
          <a:xfrm>
            <a:off x="2618280" y="4638600"/>
            <a:ext cx="408960" cy="475560"/>
          </a:xfrm>
          <a:prstGeom prst="rect">
            <a:avLst/>
          </a:prstGeom>
          <a:ln>
            <a:noFill/>
          </a:ln>
        </p:spPr>
      </p:pic>
      <p:pic>
        <p:nvPicPr>
          <p:cNvPr id="112" name="Picture 58" descr=""/>
          <p:cNvPicPr/>
          <p:nvPr/>
        </p:nvPicPr>
        <p:blipFill>
          <a:blip r:embed="rId27"/>
          <a:stretch/>
        </p:blipFill>
        <p:spPr>
          <a:xfrm>
            <a:off x="3170880" y="4638600"/>
            <a:ext cx="589680" cy="475560"/>
          </a:xfrm>
          <a:prstGeom prst="rect">
            <a:avLst/>
          </a:prstGeom>
          <a:ln>
            <a:noFill/>
          </a:ln>
        </p:spPr>
      </p:pic>
      <p:pic>
        <p:nvPicPr>
          <p:cNvPr id="113" name="Picture 59" descr=""/>
          <p:cNvPicPr/>
          <p:nvPr/>
        </p:nvPicPr>
        <p:blipFill>
          <a:blip r:embed="rId28"/>
          <a:stretch/>
        </p:blipFill>
        <p:spPr>
          <a:xfrm>
            <a:off x="3935880" y="4638600"/>
            <a:ext cx="408960" cy="475560"/>
          </a:xfrm>
          <a:prstGeom prst="rect">
            <a:avLst/>
          </a:prstGeom>
          <a:ln>
            <a:noFill/>
          </a:ln>
        </p:spPr>
      </p:pic>
      <p:pic>
        <p:nvPicPr>
          <p:cNvPr id="114" name="Picture 60" descr=""/>
          <p:cNvPicPr/>
          <p:nvPr/>
        </p:nvPicPr>
        <p:blipFill>
          <a:blip r:embed="rId29"/>
          <a:stretch/>
        </p:blipFill>
        <p:spPr>
          <a:xfrm>
            <a:off x="4488480" y="4638600"/>
            <a:ext cx="437400" cy="475560"/>
          </a:xfrm>
          <a:prstGeom prst="rect">
            <a:avLst/>
          </a:prstGeom>
          <a:ln>
            <a:noFill/>
          </a:ln>
        </p:spPr>
      </p:pic>
      <p:pic>
        <p:nvPicPr>
          <p:cNvPr id="115" name="Picture 61" descr=""/>
          <p:cNvPicPr/>
          <p:nvPr/>
        </p:nvPicPr>
        <p:blipFill>
          <a:blip r:embed="rId30"/>
          <a:stretch/>
        </p:blipFill>
        <p:spPr>
          <a:xfrm>
            <a:off x="5147280" y="4638600"/>
            <a:ext cx="408960" cy="475560"/>
          </a:xfrm>
          <a:prstGeom prst="rect">
            <a:avLst/>
          </a:prstGeom>
          <a:ln>
            <a:noFill/>
          </a:ln>
        </p:spPr>
      </p:pic>
      <p:pic>
        <p:nvPicPr>
          <p:cNvPr id="116" name="Picture 62" descr=""/>
          <p:cNvPicPr/>
          <p:nvPr/>
        </p:nvPicPr>
        <p:blipFill>
          <a:blip r:embed="rId31"/>
          <a:stretch/>
        </p:blipFill>
        <p:spPr>
          <a:xfrm>
            <a:off x="5699880" y="4638600"/>
            <a:ext cx="380160" cy="475560"/>
          </a:xfrm>
          <a:prstGeom prst="rect">
            <a:avLst/>
          </a:prstGeom>
          <a:ln>
            <a:noFill/>
          </a:ln>
        </p:spPr>
      </p:pic>
      <p:pic>
        <p:nvPicPr>
          <p:cNvPr id="117" name="Picture 63" descr=""/>
          <p:cNvPicPr/>
          <p:nvPr/>
        </p:nvPicPr>
        <p:blipFill>
          <a:blip r:embed="rId32"/>
          <a:stretch/>
        </p:blipFill>
        <p:spPr>
          <a:xfrm>
            <a:off x="6252120" y="4638600"/>
            <a:ext cx="380160" cy="475560"/>
          </a:xfrm>
          <a:prstGeom prst="rect">
            <a:avLst/>
          </a:prstGeom>
          <a:ln>
            <a:noFill/>
          </a:ln>
        </p:spPr>
      </p:pic>
      <p:pic>
        <p:nvPicPr>
          <p:cNvPr id="118" name="Picture 64" descr=""/>
          <p:cNvPicPr/>
          <p:nvPr/>
        </p:nvPicPr>
        <p:blipFill>
          <a:blip r:embed="rId33"/>
          <a:stretch/>
        </p:blipFill>
        <p:spPr>
          <a:xfrm>
            <a:off x="961200" y="5095800"/>
            <a:ext cx="380160" cy="475560"/>
          </a:xfrm>
          <a:prstGeom prst="rect">
            <a:avLst/>
          </a:prstGeom>
          <a:ln>
            <a:noFill/>
          </a:ln>
        </p:spPr>
      </p:pic>
      <p:pic>
        <p:nvPicPr>
          <p:cNvPr id="119" name="Picture 65" descr=""/>
          <p:cNvPicPr/>
          <p:nvPr/>
        </p:nvPicPr>
        <p:blipFill>
          <a:blip r:embed="rId34"/>
          <a:stretch/>
        </p:blipFill>
        <p:spPr>
          <a:xfrm>
            <a:off x="1513440" y="5095800"/>
            <a:ext cx="199440" cy="475560"/>
          </a:xfrm>
          <a:prstGeom prst="rect">
            <a:avLst/>
          </a:prstGeom>
          <a:ln>
            <a:noFill/>
          </a:ln>
        </p:spPr>
      </p:pic>
      <p:pic>
        <p:nvPicPr>
          <p:cNvPr id="120" name="Picture 66" descr=""/>
          <p:cNvPicPr/>
          <p:nvPr/>
        </p:nvPicPr>
        <p:blipFill>
          <a:blip r:embed="rId35"/>
          <a:stretch/>
        </p:blipFill>
        <p:spPr>
          <a:xfrm>
            <a:off x="1853280" y="5095800"/>
            <a:ext cx="256320" cy="475560"/>
          </a:xfrm>
          <a:prstGeom prst="rect">
            <a:avLst/>
          </a:prstGeom>
          <a:ln>
            <a:noFill/>
          </a:ln>
        </p:spPr>
      </p:pic>
      <p:pic>
        <p:nvPicPr>
          <p:cNvPr id="121" name="Picture 67" descr=""/>
          <p:cNvPicPr/>
          <p:nvPr/>
        </p:nvPicPr>
        <p:blipFill>
          <a:blip r:embed="rId36"/>
          <a:stretch/>
        </p:blipFill>
        <p:spPr>
          <a:xfrm>
            <a:off x="2299320" y="5095800"/>
            <a:ext cx="246960" cy="475560"/>
          </a:xfrm>
          <a:prstGeom prst="rect">
            <a:avLst/>
          </a:prstGeom>
          <a:ln>
            <a:noFill/>
          </a:ln>
        </p:spPr>
      </p:pic>
      <p:pic>
        <p:nvPicPr>
          <p:cNvPr id="122" name="Picture 68" descr=""/>
          <p:cNvPicPr/>
          <p:nvPr/>
        </p:nvPicPr>
        <p:blipFill>
          <a:blip r:embed="rId37"/>
          <a:stretch/>
        </p:blipFill>
        <p:spPr>
          <a:xfrm>
            <a:off x="2745360" y="5095800"/>
            <a:ext cx="456480" cy="475560"/>
          </a:xfrm>
          <a:prstGeom prst="rect">
            <a:avLst/>
          </a:prstGeom>
          <a:ln>
            <a:noFill/>
          </a:ln>
        </p:spPr>
      </p:pic>
      <p:pic>
        <p:nvPicPr>
          <p:cNvPr id="123" name="Picture 69" descr=""/>
          <p:cNvPicPr/>
          <p:nvPr/>
        </p:nvPicPr>
        <p:blipFill>
          <a:blip r:embed="rId38"/>
          <a:stretch/>
        </p:blipFill>
        <p:spPr>
          <a:xfrm>
            <a:off x="3404160" y="5095800"/>
            <a:ext cx="399240" cy="475560"/>
          </a:xfrm>
          <a:prstGeom prst="rect">
            <a:avLst/>
          </a:prstGeom>
          <a:ln>
            <a:noFill/>
          </a:ln>
        </p:spPr>
      </p:pic>
      <p:pic>
        <p:nvPicPr>
          <p:cNvPr id="124" name="Picture 70" descr=""/>
          <p:cNvPicPr/>
          <p:nvPr/>
        </p:nvPicPr>
        <p:blipFill>
          <a:blip r:embed="rId39"/>
          <a:stretch/>
        </p:blipFill>
        <p:spPr>
          <a:xfrm>
            <a:off x="3956760" y="5095800"/>
            <a:ext cx="237240" cy="475560"/>
          </a:xfrm>
          <a:prstGeom prst="rect">
            <a:avLst/>
          </a:prstGeom>
          <a:ln>
            <a:noFill/>
          </a:ln>
        </p:spPr>
      </p:pic>
      <p:pic>
        <p:nvPicPr>
          <p:cNvPr id="125" name="Picture 71" descr=""/>
          <p:cNvPicPr/>
          <p:nvPr/>
        </p:nvPicPr>
        <p:blipFill>
          <a:blip r:embed="rId40"/>
          <a:stretch/>
        </p:blipFill>
        <p:spPr>
          <a:xfrm>
            <a:off x="4402800" y="5095800"/>
            <a:ext cx="399240" cy="475560"/>
          </a:xfrm>
          <a:prstGeom prst="rect">
            <a:avLst/>
          </a:prstGeom>
          <a:ln>
            <a:noFill/>
          </a:ln>
        </p:spPr>
      </p:pic>
      <p:pic>
        <p:nvPicPr>
          <p:cNvPr id="126" name="Picture 72" descr=""/>
          <p:cNvPicPr/>
          <p:nvPr/>
        </p:nvPicPr>
        <p:blipFill>
          <a:blip r:embed="rId41"/>
          <a:stretch/>
        </p:blipFill>
        <p:spPr>
          <a:xfrm>
            <a:off x="4955040" y="5095800"/>
            <a:ext cx="246960" cy="475560"/>
          </a:xfrm>
          <a:prstGeom prst="rect">
            <a:avLst/>
          </a:prstGeom>
          <a:ln>
            <a:noFill/>
          </a:ln>
        </p:spPr>
      </p:pic>
      <p:sp>
        <p:nvSpPr>
          <p:cNvPr id="127" name="CustomShape 7"/>
          <p:cNvSpPr/>
          <p:nvPr/>
        </p:nvSpPr>
        <p:spPr>
          <a:xfrm>
            <a:off x="4821480" y="6235920"/>
            <a:ext cx="1201680" cy="2725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LearningBLockly</a:t>
            </a:r>
            <a:endParaRPr b="0" lang="pt-BR" sz="1200" spc="-1" strike="noStrike">
              <a:latin typeface="Arial"/>
            </a:endParaRPr>
          </a:p>
        </p:txBody>
      </p:sp>
      <p:pic>
        <p:nvPicPr>
          <p:cNvPr id="128" name="Imagem 3" descr=""/>
          <p:cNvPicPr/>
          <p:nvPr/>
        </p:nvPicPr>
        <p:blipFill>
          <a:blip r:embed="rId42"/>
          <a:stretch/>
        </p:blipFill>
        <p:spPr>
          <a:xfrm>
            <a:off x="5248440" y="5845680"/>
            <a:ext cx="389520" cy="3895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5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MaiaScript supports mathematical, relational, logical, bit offset operatio, combined assignment operators and ternary conditional operator.</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53" name="Imagem 3_5"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5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MaiaScript supports mathematical, relational, logical, bit offset operation, combined assignment operators and ternary conditional operator.</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56" name="Imagem 3_39"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5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37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Mathematical operators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MaiaScript supports the following mathematical operators: add, +, subtraction, -, potentiation, **, multiplication, *, division, / and rest of division, %. The following examples show how to use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b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59" name="Imagem 3_40"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6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42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Mathematical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Python-like power operator.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Increment and decrement operators similar to 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62" name="Imagem 3_46"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6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33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Relational operators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MaiaScript supports the following relational operators: equal, ==, different, !=, minor, &lt;, less or equal, &lt;=, major, &gt; and greater or equal, &gt;=. The following examples show how to use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b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&lt;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&lt;=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&gt;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&gt;=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65" name="Imagem 3_41"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6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39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Logical operators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MaiaScript supports the following logical operators: and, &amp;&amp;, or, || , and bitwise, &amp;, exclusive or bitwise, ^ and or bitwise, |. The following examples show how to use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b = 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&amp;&amp;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&amp;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68" name="Imagem 3_47"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7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Bit offset operators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MaiaScript supports the following shift operators: left shift, &lt;&lt;, and right shift, &gt;&gt;. The following examples show how to use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3</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&lt;&lt;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&gt;&gt;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71" name="Imagem 3_42"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7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Assignment operators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MaiaScript supports the following special operators of operation followed by assignment: *= , /= , %= , += , -= , &lt;&lt;= , &gt;&gt;= , &amp;= , ^= , |=. The following are examples of the most common uses of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p:txBody>
      </p:sp>
      <p:pic>
        <p:nvPicPr>
          <p:cNvPr id="174" name="Imagem 3_43"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7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7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Conditional operator (ternary)</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MaiaScript language offers a ternary conditional operator. This operator receives three operands: a conditional expression, an expression that is returned if the condition is evaluated to true and an expression that is returned if the condition is evaluated as false. In the following example, as the variable a contains the value 1 the condition a == 1 will be evaluated as true and the expression Hello will be returned.</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a == 1 ? "Hello" : "World"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77" name="Imagem 3_44"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4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Complex numbers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MaiaScript supports complex numbers natively for the +, -, **, * and \ and for the mathematical functions abs, arg, cos, cosh, exp, log, sin, sinh, sqrt, tan and tanh. Several specialized functions are also available in the core library. For all MaiaScript functions that support complex numbers, see the library documentation in the docs folder in your MaiaScript compiler distribution. the following example illustrates the sum operation with two complex numbers: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e = 1.0+2.0*i</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 = 3.0+4.0*i</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g = e + f</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system.println(g)</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80" name="Imagem 3_45"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28000"/>
          </a:bodyPr>
          <a:p>
            <a:pPr>
              <a:lnSpc>
                <a:spcPct val="90000"/>
              </a:lnSpc>
            </a:pPr>
            <a:r>
              <a:rPr b="0" lang="pt-BR" sz="4400" spc="-1" strike="noStrike">
                <a:solidFill>
                  <a:srgbClr val="ffff00"/>
                </a:solidFill>
                <a:latin typeface="Calibri Light"/>
              </a:rPr>
              <a:t>What is MaiaScript and what is intended with it?</a:t>
            </a:r>
            <a:endParaRPr b="0" lang="pt-BR" sz="4400" spc="-1" strike="noStrike">
              <a:latin typeface="Arial"/>
            </a:endParaRPr>
          </a:p>
        </p:txBody>
      </p:sp>
      <p:sp>
        <p:nvSpPr>
          <p:cNvPr id="13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MaiaScript is a programming language focused on building adaptable and intelligent applications, with an emphasis on ease of learning and high performance. Operations with complex numbers and matrices, creation and analysis of complex and social networks, artificial neural networks, access to SQL databases, parallel programming with threads and GPU, advanced statistics, algebraic computing, including differential and integral calculation and programming of desktop and web applications are natively supported.</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8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Matrices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MaiaScript supports matrices natively for the +, -, **, and * operators and offers the matrix library for linear algebra. Several specialized functions are also available in the core library. For all MaiaScript functions that support matrices, see the documentation for the libraries in the docs folder in your MaiaScript compiler distribution. n MaiaScript you can use both Matlab and JavaScript matrices notation. In Matlab notation the columns are separated by commas, “,”, and the lines by semicolons, “;”. In javascript notation each line must be indicated between brackets [] and lines separated by commas, “,”.</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Operators</a:t>
            </a:r>
            <a:endParaRPr b="0" lang="pt-BR" sz="4400" spc="-1" strike="noStrike">
              <a:latin typeface="Arial"/>
            </a:endParaRPr>
          </a:p>
        </p:txBody>
      </p:sp>
      <p:sp>
        <p:nvSpPr>
          <p:cNvPr id="18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52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r</a:t>
            </a:r>
            <a:r>
              <a:rPr b="0" lang="pt-BR" sz="2800" spc="-1" strike="noStrike">
                <a:solidFill>
                  <a:srgbClr val="ffff00"/>
                </a:solidFill>
                <a:latin typeface="Calibri"/>
              </a:rPr>
              <a:t>i</a:t>
            </a:r>
            <a:r>
              <a:rPr b="0" lang="pt-BR" sz="2800" spc="-1" strike="noStrike">
                <a:solidFill>
                  <a:srgbClr val="ffff00"/>
                </a:solidFill>
                <a:latin typeface="Calibri"/>
              </a:rPr>
              <a:t>c</a:t>
            </a:r>
            <a:r>
              <a:rPr b="0" lang="pt-BR" sz="2800" spc="-1" strike="noStrike">
                <a:solidFill>
                  <a:srgbClr val="ffff00"/>
                </a:solidFill>
                <a:latin typeface="Calibri"/>
              </a:rPr>
              <a:t>e</a:t>
            </a:r>
            <a:r>
              <a:rPr b="0" lang="pt-BR" sz="2800" spc="-1" strike="noStrike">
                <a:solidFill>
                  <a:srgbClr val="ffff00"/>
                </a:solidFill>
                <a:latin typeface="Calibri"/>
              </a:rPr>
              <a:t>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w</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g</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p</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p</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p</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p</a:t>
            </a:r>
            <a:r>
              <a:rPr b="0" lang="pt-BR" sz="2800" spc="-1" strike="noStrike">
                <a:solidFill>
                  <a:srgbClr val="ffff00"/>
                </a:solidFill>
                <a:latin typeface="Calibri"/>
              </a:rPr>
              <a:t>e</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 </a:t>
            </a:r>
            <a:r>
              <a:rPr b="0" lang="pt-BR" sz="2800" spc="-1" strike="noStrike">
                <a:solidFill>
                  <a:srgbClr val="ffff00"/>
                </a:solidFill>
                <a:latin typeface="Calibri"/>
              </a:rPr>
              <a:t>m</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r</a:t>
            </a:r>
            <a:r>
              <a:rPr b="0" lang="pt-BR" sz="2800" spc="-1" strike="noStrike">
                <a:solidFill>
                  <a:srgbClr val="ffff00"/>
                </a:solidFill>
                <a:latin typeface="Calibri"/>
              </a:rPr>
              <a:t>i</a:t>
            </a:r>
            <a:r>
              <a:rPr b="0" lang="pt-BR" sz="2800" spc="-1" strike="noStrike">
                <a:solidFill>
                  <a:srgbClr val="ffff00"/>
                </a:solidFill>
                <a:latin typeface="Calibri"/>
              </a:rPr>
              <a:t>c</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g</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w</a:t>
            </a:r>
            <a:r>
              <a:rPr b="0" lang="pt-BR" sz="2800" spc="-1" strike="noStrike">
                <a:solidFill>
                  <a:srgbClr val="ffff00"/>
                </a:solidFill>
                <a:latin typeface="Calibri"/>
              </a:rPr>
              <a:t>o</a:t>
            </a:r>
            <a:r>
              <a:rPr b="0" lang="pt-BR" sz="2800" spc="-1" strike="noStrike">
                <a:solidFill>
                  <a:srgbClr val="ffff00"/>
                </a:solidFill>
                <a:latin typeface="Calibri"/>
              </a:rPr>
              <a:t> </a:t>
            </a:r>
            <a:r>
              <a:rPr b="0" lang="pt-BR" sz="2800" spc="-1" strike="noStrike">
                <a:solidFill>
                  <a:srgbClr val="ffff00"/>
                </a:solidFill>
                <a:latin typeface="Calibri"/>
              </a:rPr>
              <a:t>n</a:t>
            </a:r>
            <a:r>
              <a:rPr b="0" lang="pt-BR" sz="2800" spc="-1" strike="noStrike">
                <a:solidFill>
                  <a:srgbClr val="ffff00"/>
                </a:solidFill>
                <a:latin typeface="Calibri"/>
              </a:rPr>
              <a:t>o</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s</a:t>
            </a:r>
            <a:r>
              <a:rPr b="0" lang="pt-BR" sz="2800" spc="-1" strike="noStrike">
                <a:solidFill>
                  <a:srgbClr val="ffff00"/>
                </a:solidFill>
                <a:latin typeface="Calibri"/>
              </a:rPr>
              <a: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1</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2</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3</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4</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b</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5</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6</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7</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8</a:t>
            </a:r>
            <a:r>
              <a:rPr b="0" lang="pt-BR" sz="2800" spc="-1" strike="noStrike">
                <a:solidFill>
                  <a:srgbClr val="ffff00"/>
                </a:solidFill>
                <a:latin typeface="Courier New"/>
              </a:rPr>
              <a:t>]</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c</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c</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c</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c</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85" name="Imagem 3_0"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Decision structures</a:t>
            </a:r>
            <a:endParaRPr b="0" lang="pt-BR" sz="4400" spc="-1" strike="noStrike">
              <a:latin typeface="Arial"/>
            </a:endParaRPr>
          </a:p>
        </p:txBody>
      </p:sp>
      <p:sp>
        <p:nvSpPr>
          <p:cNvPr id="1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MaiaScript offers two statements for flow control: </a:t>
            </a:r>
            <a:r>
              <a:rPr b="1" lang="pt-BR" sz="2800" spc="-1" strike="noStrike">
                <a:solidFill>
                  <a:srgbClr val="ffff00"/>
                </a:solidFill>
                <a:latin typeface="Calibri"/>
              </a:rPr>
              <a:t>if... else...</a:t>
            </a:r>
            <a:r>
              <a:rPr b="0" lang="pt-BR" sz="2800" spc="-1" strike="noStrike">
                <a:solidFill>
                  <a:srgbClr val="ffff00"/>
                </a:solidFill>
                <a:latin typeface="Calibri"/>
              </a:rPr>
              <a:t> and </a:t>
            </a:r>
            <a:r>
              <a:rPr b="1" lang="pt-BR" sz="2800" spc="-1" strike="noStrike">
                <a:solidFill>
                  <a:srgbClr val="ffff00"/>
                </a:solidFill>
                <a:latin typeface="Calibri"/>
              </a:rPr>
              <a:t>switch</a:t>
            </a:r>
            <a:r>
              <a:rPr b="0" lang="pt-BR" sz="2800" spc="-1" strike="noStrike">
                <a:solidFill>
                  <a:srgbClr val="ffff00"/>
                </a:solidFill>
                <a:latin typeface="Calibri"/>
              </a:rPr>
              <a:t>. Both structures are available in both MaiaScript and MaiaAssembly. These statements will be presented in the next sessions, as well as examples of their uses.</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88" name="Imagem 3_6"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Decision structures</a:t>
            </a:r>
            <a:endParaRPr b="0" lang="pt-BR" sz="4400" spc="-1" strike="noStrike">
              <a:latin typeface="Arial"/>
            </a:endParaRPr>
          </a:p>
        </p:txBody>
      </p:sp>
      <p:sp>
        <p:nvSpPr>
          <p:cNvPr id="19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If... So... Statement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a:t>
            </a:r>
            <a:r>
              <a:rPr b="1" lang="pt-BR" sz="2800" spc="-1" strike="noStrike">
                <a:solidFill>
                  <a:srgbClr val="ffff00"/>
                </a:solidFill>
                <a:latin typeface="Calibri"/>
              </a:rPr>
              <a:t>if... else...</a:t>
            </a:r>
            <a:r>
              <a:rPr b="0" lang="pt-BR" sz="2800" spc="-1" strike="noStrike">
                <a:solidFill>
                  <a:srgbClr val="ffff00"/>
                </a:solidFill>
                <a:latin typeface="Calibri"/>
              </a:rPr>
              <a:t> statement allows you to decide, by evaluating a condition by running a program code session or not. The conditional expression should be written immediately after the word if and in parentheses. If this expression is evaluated as true the expression or command block immediately after the parentheses is executed, otherwise the expression or command block immediately after the word else is executed. The else clause is optional.</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91" name="Imagem 3_48"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Decision structures</a:t>
            </a:r>
            <a:endParaRPr b="0" lang="pt-BR" sz="4400" spc="-1" strike="noStrike">
              <a:latin typeface="Arial"/>
            </a:endParaRPr>
          </a:p>
        </p:txBody>
      </p:sp>
      <p:sp>
        <p:nvSpPr>
          <p:cNvPr id="1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23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If... So... Statement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following example illustrates the use of the if... else... statement: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b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If statement similar to 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if (a &lt; b)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system.println("b = "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&lt;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if (a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else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else if (a &gt; b)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system.println("b = "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system.println("the &gt;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else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system.println("b = "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p:txBody>
      </p:sp>
      <p:pic>
        <p:nvPicPr>
          <p:cNvPr id="194" name="Imagem 3_50"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Decision structures</a:t>
            </a:r>
            <a:endParaRPr b="0" lang="pt-BR" sz="4400" spc="-1" strike="noStrike">
              <a:latin typeface="Arial"/>
            </a:endParaRPr>
          </a:p>
        </p:txBody>
      </p:sp>
      <p:sp>
        <p:nvSpPr>
          <p:cNvPr id="19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Switch... Case... statement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s</a:t>
            </a:r>
            <a:r>
              <a:rPr b="1" lang="pt-BR" sz="2800" spc="-1" strike="noStrike">
                <a:solidFill>
                  <a:srgbClr val="ffff00"/>
                </a:solidFill>
                <a:latin typeface="Calibri"/>
              </a:rPr>
              <a:t>witch... case... default...</a:t>
            </a:r>
            <a:r>
              <a:rPr b="0" lang="pt-BR" sz="2800" spc="-1" strike="noStrike">
                <a:solidFill>
                  <a:srgbClr val="ffff00"/>
                </a:solidFill>
                <a:latin typeface="Calibri"/>
              </a:rPr>
              <a:t> statement allows you to decide, by comparing an expression with several provided cases, by running a program code session or not. The conditional expression should be written immediately after the word switch and in parentheses. This expression will be compared with each provided case and if an equivalence is found the expression or command block immediately after the colon of the case is executed. If none of the cases matches the given expression, the expression or command block immediately after the colon of the default case is executed. The default clause is optional.</a:t>
            </a:r>
            <a:endParaRPr b="0" lang="pt-BR" sz="2800" spc="-1" strike="noStrike">
              <a:latin typeface="Arial"/>
            </a:endParaRPr>
          </a:p>
          <a:p>
            <a:pPr>
              <a:lnSpc>
                <a:spcPct val="90000"/>
              </a:lnSpc>
              <a:spcBef>
                <a:spcPts val="1001"/>
              </a:spcBef>
            </a:pP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Decision structures</a:t>
            </a:r>
            <a:endParaRPr b="0" lang="pt-BR" sz="4400" spc="-1" strike="noStrike">
              <a:latin typeface="Arial"/>
            </a:endParaRPr>
          </a:p>
        </p:txBody>
      </p:sp>
      <p:sp>
        <p:nvSpPr>
          <p:cNvPr id="19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35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Switch... Case... statement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following example illustrates the use of the switch... Case... default... statement: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Switch statement similar to 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switch (a)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case 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case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0 || a == 1 || a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case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Break</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default: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system.println("a != 1 &amp;; a!=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p:txBody>
      </p:sp>
      <p:pic>
        <p:nvPicPr>
          <p:cNvPr id="199" name="Imagem 3_49"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Repeating structures</a:t>
            </a:r>
            <a:endParaRPr b="0" lang="pt-BR" sz="4400" spc="-1" strike="noStrike">
              <a:latin typeface="Arial"/>
            </a:endParaRPr>
          </a:p>
        </p:txBody>
      </p:sp>
      <p:sp>
        <p:nvSpPr>
          <p:cNvPr id="20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Loops structures allow you to run a program session a number of times or until a condition is satisfied. MaiaScript offers four looping structures: do... while, while..., for and foreach. All of these statements are available in both MaiaScript and MaiaAssembly. These statements will be presented in the next sessions, as well as examples of their uses.</a:t>
            </a:r>
            <a:endParaRPr b="0" lang="pt-BR" sz="2800" spc="-1" strike="noStrike">
              <a:latin typeface="Arial"/>
            </a:endParaRPr>
          </a:p>
        </p:txBody>
      </p:sp>
      <p:pic>
        <p:nvPicPr>
          <p:cNvPr id="202" name="Imagem 3_7"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Repeating structures</a:t>
            </a:r>
            <a:endParaRPr b="0" lang="pt-BR" sz="4400" spc="-1" strike="noStrike">
              <a:latin typeface="Arial"/>
            </a:endParaRPr>
          </a:p>
        </p:txBody>
      </p:sp>
      <p:sp>
        <p:nvSpPr>
          <p:cNvPr id="20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Do... statement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a:t>
            </a:r>
            <a:r>
              <a:rPr b="1" lang="pt-BR" sz="2800" spc="-1" strike="noStrike">
                <a:solidFill>
                  <a:srgbClr val="ffff00"/>
                </a:solidFill>
                <a:latin typeface="Calibri"/>
              </a:rPr>
              <a:t>do... while...</a:t>
            </a:r>
            <a:r>
              <a:rPr b="0" lang="pt-BR" sz="2800" spc="-1" strike="noStrike">
                <a:solidFill>
                  <a:srgbClr val="ffff00"/>
                </a:solidFill>
                <a:latin typeface="Calibri"/>
              </a:rPr>
              <a:t> statements executes an expression or command block while a given condition is evaluated to true. The difference from this statement and the while... statement is that this statement executes the code session at least once, even if the condition is already false when the program execution stream reaches it, while the while... statement will not execute at all if the condition is already false when the program execution flow reaches it. If you wish to stop the execution of the loop before the condition becomes false, you can use the break statement. If you want to stop running the current iteration of the loop before the command block has been fully executed and jump to the next iteration, you can use the continue statement.</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Repeating structures</a:t>
            </a:r>
            <a:endParaRPr b="0" lang="pt-BR" sz="4400" spc="-1" strike="noStrike">
              <a:latin typeface="Arial"/>
            </a:endParaRPr>
          </a:p>
        </p:txBody>
      </p:sp>
      <p:sp>
        <p:nvSpPr>
          <p:cNvPr id="20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1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D</a:t>
            </a:r>
            <a:r>
              <a:rPr b="0" lang="pt-BR" sz="2800" spc="-1" strike="noStrike">
                <a:solidFill>
                  <a:srgbClr val="ffff00"/>
                </a:solidFill>
                <a:latin typeface="Calibri"/>
              </a:rPr>
              <a:t>o</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w</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g</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p</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d</a:t>
            </a:r>
            <a:r>
              <a:rPr b="0" lang="pt-BR" sz="2800" spc="-1" strike="noStrike">
                <a:solidFill>
                  <a:srgbClr val="ffff00"/>
                </a:solidFill>
                <a:latin typeface="Calibri"/>
              </a:rPr>
              <a:t>o</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d</a:t>
            </a:r>
            <a:r>
              <a:rPr b="0" lang="pt-BR" sz="2800" spc="-1" strike="noStrike">
                <a:solidFill>
                  <a:srgbClr val="ffff00"/>
                </a:solidFill>
                <a:latin typeface="Courier New"/>
              </a:rPr>
              <a:t>o</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a</a:t>
            </a:r>
            <a:r>
              <a:rPr b="0" lang="pt-BR" sz="2800" spc="-1" strike="noStrike">
                <a:solidFill>
                  <a:srgbClr val="ffff00"/>
                </a:solidFill>
                <a:latin typeface="Courier New"/>
              </a:rPr>
              <a:t>+</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w</a:t>
            </a:r>
            <a:r>
              <a:rPr b="0" lang="pt-BR" sz="2800" spc="-1" strike="noStrike">
                <a:solidFill>
                  <a:srgbClr val="ffff00"/>
                </a:solidFill>
                <a:latin typeface="Courier New"/>
              </a:rPr>
              <a:t>h</a:t>
            </a:r>
            <a:r>
              <a:rPr b="0" lang="pt-BR" sz="2800" spc="-1" strike="noStrike">
                <a:solidFill>
                  <a:srgbClr val="ffff00"/>
                </a:solidFill>
                <a:latin typeface="Courier New"/>
              </a:rPr>
              <a:t>i</a:t>
            </a:r>
            <a:r>
              <a:rPr b="0" lang="pt-BR" sz="2800" spc="-1" strike="noStrike">
                <a:solidFill>
                  <a:srgbClr val="ffff00"/>
                </a:solidFill>
                <a:latin typeface="Courier New"/>
              </a:rPr>
              <a:t>l</a:t>
            </a:r>
            <a:r>
              <a:rPr b="0" lang="pt-BR" sz="2800" spc="-1" strike="noStrike">
                <a:solidFill>
                  <a:srgbClr val="ffff00"/>
                </a:solidFill>
                <a:latin typeface="Courier New"/>
              </a:rPr>
              <a:t>e</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&lt;</a:t>
            </a:r>
            <a:r>
              <a:rPr b="0" lang="pt-BR" sz="2800" spc="-1" strike="noStrike">
                <a:solidFill>
                  <a:srgbClr val="ffff00"/>
                </a:solidFill>
                <a:latin typeface="Courier New"/>
              </a:rPr>
              <a:t> </a:t>
            </a:r>
            <a:r>
              <a:rPr b="0" lang="pt-BR" sz="2800" spc="-1" strike="noStrike">
                <a:solidFill>
                  <a:srgbClr val="ffff00"/>
                </a:solidFill>
                <a:latin typeface="Courier New"/>
              </a:rPr>
              <a:t>1</a:t>
            </a:r>
            <a:r>
              <a:rPr b="0" lang="pt-BR" sz="2800" spc="-1" strike="noStrike">
                <a:solidFill>
                  <a:srgbClr val="ffff00"/>
                </a:solidFill>
                <a:latin typeface="Courier New"/>
              </a:rPr>
              <a:t>0</a:t>
            </a:r>
            <a:r>
              <a:rPr b="0" lang="pt-BR" sz="2800" spc="-1" strike="noStrike">
                <a:solidFill>
                  <a:srgbClr val="ffff00"/>
                </a:solidFill>
                <a:latin typeface="Courier New"/>
              </a:rPr>
              <a:t>)</a:t>
            </a:r>
            <a:r>
              <a:rPr b="0" lang="pt-BR" sz="2800" spc="-1" strike="noStrike">
                <a:solidFill>
                  <a:srgbClr val="ffff00"/>
                </a:solidFill>
                <a:latin typeface="Courier New"/>
              </a:rPr>
              <a:t>;</a:t>
            </a:r>
            <a:endParaRPr b="0" lang="pt-BR" sz="2800" spc="-1" strike="noStrike">
              <a:latin typeface="Arial"/>
            </a:endParaRPr>
          </a:p>
        </p:txBody>
      </p:sp>
      <p:pic>
        <p:nvPicPr>
          <p:cNvPr id="207" name="Imagem 3_51"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Data types</a:t>
            </a:r>
            <a:endParaRPr b="0" lang="pt-BR" sz="4400" spc="-1" strike="noStrike">
              <a:latin typeface="Arial"/>
            </a:endParaRPr>
          </a:p>
        </p:txBody>
      </p:sp>
      <p:sp>
        <p:nvSpPr>
          <p:cNvPr id="13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MaiaScript supports three types of data natively: integer, real and string. These types are automatic, and you do not have to define them when creating common variables and functions. For use exclusively with functions in WebAssembly and MaiaAssembly are supported the types integer 32 bits, ì32, integer 64 bits, ì64, real 32 bits, f32 and real 64 bits, f64. Functions in MaiaAssembly are handled in the chapter on functions. Functions in WebAssembly are beyond the scope of this guide. For more information see the official project website: https://webassembly.org.</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33" name="Imagem 3"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Repeating structures</a:t>
            </a:r>
            <a:endParaRPr b="0" lang="pt-BR" sz="4400" spc="-1" strike="noStrike">
              <a:latin typeface="Arial"/>
            </a:endParaRPr>
          </a:p>
        </p:txBody>
      </p:sp>
      <p:sp>
        <p:nvSpPr>
          <p:cNvPr id="20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1" lang="pt-BR" sz="2800" spc="-1" strike="noStrike">
                <a:solidFill>
                  <a:srgbClr val="ffff00"/>
                </a:solidFill>
                <a:latin typeface="Calibri"/>
              </a:rPr>
              <a:t>w</a:t>
            </a:r>
            <a:r>
              <a:rPr b="1" lang="pt-BR" sz="2800" spc="-1" strike="noStrike">
                <a:solidFill>
                  <a:srgbClr val="ffff00"/>
                </a:solidFill>
                <a:latin typeface="Calibri"/>
              </a:rPr>
              <a:t>h</a:t>
            </a:r>
            <a:r>
              <a:rPr b="1" lang="pt-BR" sz="2800" spc="-1" strike="noStrike">
                <a:solidFill>
                  <a:srgbClr val="ffff00"/>
                </a:solidFill>
                <a:latin typeface="Calibri"/>
              </a:rPr>
              <a:t>i</a:t>
            </a:r>
            <a:r>
              <a:rPr b="1" lang="pt-BR" sz="2800" spc="-1" strike="noStrike">
                <a:solidFill>
                  <a:srgbClr val="ffff00"/>
                </a:solidFill>
                <a:latin typeface="Calibri"/>
              </a:rPr>
              <a:t>l</a:t>
            </a:r>
            <a:r>
              <a:rPr b="1" lang="pt-BR" sz="2800" spc="-1" strike="noStrike">
                <a:solidFill>
                  <a:srgbClr val="ffff00"/>
                </a:solidFill>
                <a:latin typeface="Calibri"/>
              </a:rPr>
              <a:t>e</a:t>
            </a:r>
            <a:r>
              <a:rPr b="1" lang="pt-BR" sz="2800" spc="-1" strike="noStrike">
                <a:solidFill>
                  <a:srgbClr val="ffff00"/>
                </a:solidFill>
                <a:latin typeface="Calibri"/>
              </a:rPr>
              <a:t>.</a:t>
            </a:r>
            <a:r>
              <a:rPr b="1" lang="pt-BR" sz="2800" spc="-1" strike="noStrike">
                <a:solidFill>
                  <a:srgbClr val="ffff00"/>
                </a:solidFill>
                <a:latin typeface="Calibri"/>
              </a:rPr>
              <a:t>.</a:t>
            </a:r>
            <a:r>
              <a:rPr b="1"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u</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p</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s</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r</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o</a:t>
            </a:r>
            <a:r>
              <a:rPr b="0" lang="pt-BR" sz="2800" spc="-1" strike="noStrike">
                <a:solidFill>
                  <a:srgbClr val="ffff00"/>
                </a:solidFill>
                <a:latin typeface="Calibri"/>
              </a:rPr>
              <a:t>m</a:t>
            </a:r>
            <a:r>
              <a:rPr b="0" lang="pt-BR" sz="2800" spc="-1" strike="noStrike">
                <a:solidFill>
                  <a:srgbClr val="ffff00"/>
                </a:solidFill>
                <a:latin typeface="Calibri"/>
              </a:rPr>
              <a:t>m</a:t>
            </a:r>
            <a:r>
              <a:rPr b="0" lang="pt-BR" sz="2800" spc="-1" strike="noStrike">
                <a:solidFill>
                  <a:srgbClr val="ffff00"/>
                </a:solidFill>
                <a:latin typeface="Calibri"/>
              </a:rPr>
              <a:t>a</a:t>
            </a:r>
            <a:r>
              <a:rPr b="0" lang="pt-BR" sz="2800" spc="-1" strike="noStrike">
                <a:solidFill>
                  <a:srgbClr val="ffff00"/>
                </a:solidFill>
                <a:latin typeface="Calibri"/>
              </a:rPr>
              <a:t>n</a:t>
            </a:r>
            <a:r>
              <a:rPr b="0" lang="pt-BR" sz="2800" spc="-1" strike="noStrike">
                <a:solidFill>
                  <a:srgbClr val="ffff00"/>
                </a:solidFill>
                <a:latin typeface="Calibri"/>
              </a:rPr>
              <a:t>d</a:t>
            </a:r>
            <a:r>
              <a:rPr b="0" lang="pt-BR" sz="2800" spc="-1" strike="noStrike">
                <a:solidFill>
                  <a:srgbClr val="ffff00"/>
                </a:solidFill>
                <a:latin typeface="Calibri"/>
              </a:rPr>
              <a:t> </a:t>
            </a:r>
            <a:r>
              <a:rPr b="0" lang="pt-BR" sz="2800" spc="-1" strike="noStrike">
                <a:solidFill>
                  <a:srgbClr val="ffff00"/>
                </a:solidFill>
                <a:latin typeface="Calibri"/>
              </a:rPr>
              <a:t>b</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c</a:t>
            </a:r>
            <a:r>
              <a:rPr b="0" lang="pt-BR" sz="2800" spc="-1" strike="noStrike">
                <a:solidFill>
                  <a:srgbClr val="ffff00"/>
                </a:solidFill>
                <a:latin typeface="Calibri"/>
              </a:rPr>
              <a:t>k</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 </a:t>
            </a:r>
            <a:r>
              <a:rPr b="0" lang="pt-BR" sz="2800" spc="-1" strike="noStrike">
                <a:solidFill>
                  <a:srgbClr val="ffff00"/>
                </a:solidFill>
                <a:latin typeface="Calibri"/>
              </a:rPr>
              <a:t>g</a:t>
            </a:r>
            <a:r>
              <a:rPr b="0" lang="pt-BR" sz="2800" spc="-1" strike="noStrike">
                <a:solidFill>
                  <a:srgbClr val="ffff00"/>
                </a:solidFill>
                <a:latin typeface="Calibri"/>
              </a:rPr>
              <a:t>i</a:t>
            </a:r>
            <a:r>
              <a:rPr b="0" lang="pt-BR" sz="2800" spc="-1" strike="noStrike">
                <a:solidFill>
                  <a:srgbClr val="ffff00"/>
                </a:solidFill>
                <a:latin typeface="Calibri"/>
              </a:rPr>
              <a:t>v</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d</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v</a:t>
            </a:r>
            <a:r>
              <a:rPr b="0" lang="pt-BR" sz="2800" spc="-1" strike="noStrike">
                <a:solidFill>
                  <a:srgbClr val="ffff00"/>
                </a:solidFill>
                <a:latin typeface="Calibri"/>
              </a:rPr>
              <a:t>a</a:t>
            </a:r>
            <a:r>
              <a:rPr b="0" lang="pt-BR" sz="2800" spc="-1" strike="noStrike">
                <a:solidFill>
                  <a:srgbClr val="ffff00"/>
                </a:solidFill>
                <a:latin typeface="Calibri"/>
              </a:rPr>
              <a:t>l</a:t>
            </a:r>
            <a:r>
              <a:rPr b="0" lang="pt-BR" sz="2800" spc="-1" strike="noStrike">
                <a:solidFill>
                  <a:srgbClr val="ffff00"/>
                </a:solidFill>
                <a:latin typeface="Calibri"/>
              </a:rPr>
              <a:t>u</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d</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o</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r</a:t>
            </a:r>
            <a:r>
              <a:rPr b="0" lang="pt-BR" sz="2800" spc="-1" strike="noStrike">
                <a:solidFill>
                  <a:srgbClr val="ffff00"/>
                </a:solidFill>
                <a:latin typeface="Calibri"/>
              </a:rPr>
              <a:t>u</a:t>
            </a:r>
            <a:r>
              <a:rPr b="0" lang="pt-BR" sz="2800" spc="-1" strike="noStrike">
                <a:solidFill>
                  <a:srgbClr val="ffff00"/>
                </a:solidFill>
                <a:latin typeface="Calibri"/>
              </a:rPr>
              <a:t>e</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d</a:t>
            </a:r>
            <a:r>
              <a:rPr b="0" lang="pt-BR" sz="2800" spc="-1" strike="noStrike">
                <a:solidFill>
                  <a:srgbClr val="ffff00"/>
                </a:solidFill>
                <a:latin typeface="Calibri"/>
              </a:rPr>
              <a:t>i</a:t>
            </a:r>
            <a:r>
              <a:rPr b="0" lang="pt-BR" sz="2800" spc="-1" strike="noStrike">
                <a:solidFill>
                  <a:srgbClr val="ffff00"/>
                </a:solidFill>
                <a:latin typeface="Calibri"/>
              </a:rPr>
              <a:t>f</a:t>
            </a:r>
            <a:r>
              <a:rPr b="0" lang="pt-BR" sz="2800" spc="-1" strike="noStrike">
                <a:solidFill>
                  <a:srgbClr val="ffff00"/>
                </a:solidFill>
                <a:latin typeface="Calibri"/>
              </a:rPr>
              <a:t>f</a:t>
            </a:r>
            <a:r>
              <a:rPr b="0" lang="pt-BR" sz="2800" spc="-1" strike="noStrike">
                <a:solidFill>
                  <a:srgbClr val="ffff00"/>
                </a:solidFill>
                <a:latin typeface="Calibri"/>
              </a:rPr>
              <a:t>e</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c</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i</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n</a:t>
            </a:r>
            <a:r>
              <a:rPr b="0" lang="pt-BR" sz="2800" spc="-1" strike="noStrike">
                <a:solidFill>
                  <a:srgbClr val="ffff00"/>
                </a:solidFill>
                <a:latin typeface="Calibri"/>
              </a:rPr>
              <a:t>d</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d</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l</a:t>
            </a:r>
            <a:r>
              <a:rPr b="0" lang="pt-BR" sz="2800" spc="-1" strike="noStrike">
                <a:solidFill>
                  <a:srgbClr val="ffff00"/>
                </a:solidFill>
                <a:latin typeface="Calibri"/>
              </a:rPr>
              <a:t>a</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d</a:t>
            </a:r>
            <a:r>
              <a:rPr b="0" lang="pt-BR" sz="2800" spc="-1" strike="noStrike">
                <a:solidFill>
                  <a:srgbClr val="ffff00"/>
                </a:solidFill>
                <a:latin typeface="Calibri"/>
              </a:rPr>
              <a:t>o</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u</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o</a:t>
            </a:r>
            <a:r>
              <a:rPr b="0" lang="pt-BR" sz="2800" spc="-1" strike="noStrike">
                <a:solidFill>
                  <a:srgbClr val="ffff00"/>
                </a:solidFill>
                <a:latin typeface="Calibri"/>
              </a:rPr>
              <a:t>d</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s</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a</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c</a:t>
            </a:r>
            <a:r>
              <a:rPr b="0" lang="pt-BR" sz="2800" spc="-1" strike="noStrike">
                <a:solidFill>
                  <a:srgbClr val="ffff00"/>
                </a:solidFill>
                <a:latin typeface="Calibri"/>
              </a:rPr>
              <a:t>e</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v</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d</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l</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a</a:t>
            </a:r>
            <a:r>
              <a:rPr b="0" lang="pt-BR" sz="2800" spc="-1" strike="noStrike">
                <a:solidFill>
                  <a:srgbClr val="ffff00"/>
                </a:solidFill>
                <a:latin typeface="Calibri"/>
              </a:rPr>
              <a:t>d</a:t>
            </a:r>
            <a:r>
              <a:rPr b="0" lang="pt-BR" sz="2800" spc="-1" strike="noStrike">
                <a:solidFill>
                  <a:srgbClr val="ffff00"/>
                </a:solidFill>
                <a:latin typeface="Calibri"/>
              </a:rPr>
              <a:t>y</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a</a:t>
            </a:r>
            <a:r>
              <a:rPr b="0" lang="pt-BR" sz="2800" spc="-1" strike="noStrike">
                <a:solidFill>
                  <a:srgbClr val="ffff00"/>
                </a:solidFill>
                <a:latin typeface="Calibri"/>
              </a:rPr>
              <a:t>l</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p</a:t>
            </a:r>
            <a:r>
              <a:rPr b="0" lang="pt-BR" sz="2800" spc="-1" strike="noStrike">
                <a:solidFill>
                  <a:srgbClr val="ffff00"/>
                </a:solidFill>
                <a:latin typeface="Calibri"/>
              </a:rPr>
              <a:t>r</a:t>
            </a:r>
            <a:r>
              <a:rPr b="0" lang="pt-BR" sz="2800" spc="-1" strike="noStrike">
                <a:solidFill>
                  <a:srgbClr val="ffff00"/>
                </a:solidFill>
                <a:latin typeface="Calibri"/>
              </a:rPr>
              <a:t>o</a:t>
            </a:r>
            <a:r>
              <a:rPr b="0" lang="pt-BR" sz="2800" spc="-1" strike="noStrike">
                <a:solidFill>
                  <a:srgbClr val="ffff00"/>
                </a:solidFill>
                <a:latin typeface="Calibri"/>
              </a:rPr>
              <a:t>g</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u</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 </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a</a:t>
            </a:r>
            <a:r>
              <a:rPr b="0" lang="pt-BR" sz="2800" spc="-1" strike="noStrike">
                <a:solidFill>
                  <a:srgbClr val="ffff00"/>
                </a:solidFill>
                <a:latin typeface="Calibri"/>
              </a:rPr>
              <a:t>c</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 </a:t>
            </a:r>
            <a:r>
              <a:rPr b="0" lang="pt-BR" sz="2800" spc="-1" strike="noStrike">
                <a:solidFill>
                  <a:srgbClr val="ffff00"/>
                </a:solidFill>
                <a:latin typeface="Calibri"/>
              </a:rPr>
              <a:t>n</a:t>
            </a:r>
            <a:r>
              <a:rPr b="0" lang="pt-BR" sz="2800" spc="-1" strike="noStrike">
                <a:solidFill>
                  <a:srgbClr val="ffff00"/>
                </a:solidFill>
                <a:latin typeface="Calibri"/>
              </a:rPr>
              <a:t>o</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u</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d</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l</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a</a:t>
            </a:r>
            <a:r>
              <a:rPr b="0" lang="pt-BR" sz="2800" spc="-1" strike="noStrike">
                <a:solidFill>
                  <a:srgbClr val="ffff00"/>
                </a:solidFill>
                <a:latin typeface="Calibri"/>
              </a:rPr>
              <a:t>d</a:t>
            </a:r>
            <a:r>
              <a:rPr b="0" lang="pt-BR" sz="2800" spc="-1" strike="noStrike">
                <a:solidFill>
                  <a:srgbClr val="ffff00"/>
                </a:solidFill>
                <a:latin typeface="Calibri"/>
              </a:rPr>
              <a:t>y</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a</a:t>
            </a:r>
            <a:r>
              <a:rPr b="0" lang="pt-BR" sz="2800" spc="-1" strike="noStrike">
                <a:solidFill>
                  <a:srgbClr val="ffff00"/>
                </a:solidFill>
                <a:latin typeface="Calibri"/>
              </a:rPr>
              <a:t>l</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p</a:t>
            </a:r>
            <a:r>
              <a:rPr b="0" lang="pt-BR" sz="2800" spc="-1" strike="noStrike">
                <a:solidFill>
                  <a:srgbClr val="ffff00"/>
                </a:solidFill>
                <a:latin typeface="Calibri"/>
              </a:rPr>
              <a:t>r</a:t>
            </a:r>
            <a:r>
              <a:rPr b="0" lang="pt-BR" sz="2800" spc="-1" strike="noStrike">
                <a:solidFill>
                  <a:srgbClr val="ffff00"/>
                </a:solidFill>
                <a:latin typeface="Calibri"/>
              </a:rPr>
              <a:t>o</a:t>
            </a:r>
            <a:r>
              <a:rPr b="0" lang="pt-BR" sz="2800" spc="-1" strike="noStrike">
                <a:solidFill>
                  <a:srgbClr val="ffff00"/>
                </a:solidFill>
                <a:latin typeface="Calibri"/>
              </a:rPr>
              <a:t>g</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u</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w</a:t>
            </a:r>
            <a:r>
              <a:rPr b="0" lang="pt-BR" sz="2800" spc="-1" strike="noStrike">
                <a:solidFill>
                  <a:srgbClr val="ffff00"/>
                </a:solidFill>
                <a:latin typeface="Calibri"/>
              </a:rPr>
              <a:t> </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a</a:t>
            </a:r>
            <a:r>
              <a:rPr b="0" lang="pt-BR" sz="2800" spc="-1" strike="noStrike">
                <a:solidFill>
                  <a:srgbClr val="ffff00"/>
                </a:solidFill>
                <a:latin typeface="Calibri"/>
              </a:rPr>
              <a:t>c</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y</a:t>
            </a:r>
            <a:r>
              <a:rPr b="0" lang="pt-BR" sz="2800" spc="-1" strike="noStrike">
                <a:solidFill>
                  <a:srgbClr val="ffff00"/>
                </a:solidFill>
                <a:latin typeface="Calibri"/>
              </a:rPr>
              <a:t>o</a:t>
            </a:r>
            <a:r>
              <a:rPr b="0" lang="pt-BR" sz="2800" spc="-1" strike="noStrike">
                <a:solidFill>
                  <a:srgbClr val="ffff00"/>
                </a:solidFill>
                <a:latin typeface="Calibri"/>
              </a:rPr>
              <a:t>u</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i</a:t>
            </a:r>
            <a:r>
              <a:rPr b="0" lang="pt-BR" sz="2800" spc="-1" strike="noStrike">
                <a:solidFill>
                  <a:srgbClr val="ffff00"/>
                </a:solidFill>
                <a:latin typeface="Calibri"/>
              </a:rPr>
              <a:t>s</a:t>
            </a:r>
            <a:r>
              <a:rPr b="0" lang="pt-BR" sz="2800" spc="-1" strike="noStrike">
                <a:solidFill>
                  <a:srgbClr val="ffff00"/>
                </a:solidFill>
                <a:latin typeface="Calibri"/>
              </a:rPr>
              <a:t>h</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o</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o</a:t>
            </a:r>
            <a:r>
              <a:rPr b="0" lang="pt-BR" sz="2800" spc="-1" strike="noStrike">
                <a:solidFill>
                  <a:srgbClr val="ffff00"/>
                </a:solidFill>
                <a:latin typeface="Calibri"/>
              </a:rPr>
              <a:t>p</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u</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o</a:t>
            </a:r>
            <a:r>
              <a:rPr b="0" lang="pt-BR" sz="2800" spc="-1" strike="noStrike">
                <a:solidFill>
                  <a:srgbClr val="ffff00"/>
                </a:solidFill>
                <a:latin typeface="Calibri"/>
              </a:rPr>
              <a:t>p</a:t>
            </a:r>
            <a:r>
              <a:rPr b="0" lang="pt-BR" sz="2800" spc="-1" strike="noStrike">
                <a:solidFill>
                  <a:srgbClr val="ffff00"/>
                </a:solidFill>
                <a:latin typeface="Calibri"/>
              </a:rPr>
              <a:t> </a:t>
            </a:r>
            <a:r>
              <a:rPr b="0" lang="pt-BR" sz="2800" spc="-1" strike="noStrike">
                <a:solidFill>
                  <a:srgbClr val="ffff00"/>
                </a:solidFill>
                <a:latin typeface="Calibri"/>
              </a:rPr>
              <a:t>b</a:t>
            </a:r>
            <a:r>
              <a:rPr b="0" lang="pt-BR" sz="2800" spc="-1" strike="noStrike">
                <a:solidFill>
                  <a:srgbClr val="ffff00"/>
                </a:solidFill>
                <a:latin typeface="Calibri"/>
              </a:rPr>
              <a:t>e</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d</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b</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o</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a</a:t>
            </a:r>
            <a:r>
              <a:rPr b="0" lang="pt-BR" sz="2800" spc="-1" strike="noStrike">
                <a:solidFill>
                  <a:srgbClr val="ffff00"/>
                </a:solidFill>
                <a:latin typeface="Calibri"/>
              </a:rPr>
              <a:t>l</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y</a:t>
            </a:r>
            <a:r>
              <a:rPr b="0" lang="pt-BR" sz="2800" spc="-1" strike="noStrike">
                <a:solidFill>
                  <a:srgbClr val="ffff00"/>
                </a:solidFill>
                <a:latin typeface="Calibri"/>
              </a:rPr>
              <a:t>o</a:t>
            </a:r>
            <a:r>
              <a:rPr b="0" lang="pt-BR" sz="2800" spc="-1" strike="noStrike">
                <a:solidFill>
                  <a:srgbClr val="ffff00"/>
                </a:solidFill>
                <a:latin typeface="Calibri"/>
              </a:rPr>
              <a:t>u</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a</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b</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a</a:t>
            </a:r>
            <a:r>
              <a:rPr b="0" lang="pt-BR" sz="2800" spc="-1" strike="noStrike">
                <a:solidFill>
                  <a:srgbClr val="ffff00"/>
                </a:solidFill>
                <a:latin typeface="Calibri"/>
              </a:rPr>
              <a:t>k</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y</a:t>
            </a:r>
            <a:r>
              <a:rPr b="0" lang="pt-BR" sz="2800" spc="-1" strike="noStrike">
                <a:solidFill>
                  <a:srgbClr val="ffff00"/>
                </a:solidFill>
                <a:latin typeface="Calibri"/>
              </a:rPr>
              <a:t>o</a:t>
            </a:r>
            <a:r>
              <a:rPr b="0" lang="pt-BR" sz="2800" spc="-1" strike="noStrike">
                <a:solidFill>
                  <a:srgbClr val="ffff00"/>
                </a:solidFill>
                <a:latin typeface="Calibri"/>
              </a:rPr>
              <a:t>u</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a</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o</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o</a:t>
            </a:r>
            <a:r>
              <a:rPr b="0" lang="pt-BR" sz="2800" spc="-1" strike="noStrike">
                <a:solidFill>
                  <a:srgbClr val="ffff00"/>
                </a:solidFill>
                <a:latin typeface="Calibri"/>
              </a:rPr>
              <a:t>p</a:t>
            </a:r>
            <a:r>
              <a:rPr b="0" lang="pt-BR" sz="2800" spc="-1" strike="noStrike">
                <a:solidFill>
                  <a:srgbClr val="ffff00"/>
                </a:solidFill>
                <a:latin typeface="Calibri"/>
              </a:rPr>
              <a:t> </a:t>
            </a:r>
            <a:r>
              <a:rPr b="0" lang="pt-BR" sz="2800" spc="-1" strike="noStrike">
                <a:solidFill>
                  <a:srgbClr val="ffff00"/>
                </a:solidFill>
                <a:latin typeface="Calibri"/>
              </a:rPr>
              <a:t>r</a:t>
            </a:r>
            <a:r>
              <a:rPr b="0" lang="pt-BR" sz="2800" spc="-1" strike="noStrike">
                <a:solidFill>
                  <a:srgbClr val="ffff00"/>
                </a:solidFill>
                <a:latin typeface="Calibri"/>
              </a:rPr>
              <a:t>u</a:t>
            </a:r>
            <a:r>
              <a:rPr b="0" lang="pt-BR" sz="2800" spc="-1" strike="noStrike">
                <a:solidFill>
                  <a:srgbClr val="ffff00"/>
                </a:solidFill>
                <a:latin typeface="Calibri"/>
              </a:rPr>
              <a:t>n</a:t>
            </a:r>
            <a:r>
              <a:rPr b="0" lang="pt-BR" sz="2800" spc="-1" strike="noStrike">
                <a:solidFill>
                  <a:srgbClr val="ffff00"/>
                </a:solidFill>
                <a:latin typeface="Calibri"/>
              </a:rPr>
              <a:t>n</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g</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u</a:t>
            </a:r>
            <a:r>
              <a:rPr b="0" lang="pt-BR" sz="2800" spc="-1" strike="noStrike">
                <a:solidFill>
                  <a:srgbClr val="ffff00"/>
                </a:solidFill>
                <a:latin typeface="Calibri"/>
              </a:rPr>
              <a:t>r</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o</a:t>
            </a:r>
            <a:r>
              <a:rPr b="0" lang="pt-BR" sz="2800" spc="-1" strike="noStrike">
                <a:solidFill>
                  <a:srgbClr val="ffff00"/>
                </a:solidFill>
                <a:latin typeface="Calibri"/>
              </a:rPr>
              <a:t>p</a:t>
            </a:r>
            <a:r>
              <a:rPr b="0" lang="pt-BR" sz="2800" spc="-1" strike="noStrike">
                <a:solidFill>
                  <a:srgbClr val="ffff00"/>
                </a:solidFill>
                <a:latin typeface="Calibri"/>
              </a:rPr>
              <a:t> </a:t>
            </a:r>
            <a:r>
              <a:rPr b="0" lang="pt-BR" sz="2800" spc="-1" strike="noStrike">
                <a:solidFill>
                  <a:srgbClr val="ffff00"/>
                </a:solidFill>
                <a:latin typeface="Calibri"/>
              </a:rPr>
              <a:t>b</a:t>
            </a:r>
            <a:r>
              <a:rPr b="0" lang="pt-BR" sz="2800" spc="-1" strike="noStrike">
                <a:solidFill>
                  <a:srgbClr val="ffff00"/>
                </a:solidFill>
                <a:latin typeface="Calibri"/>
              </a:rPr>
              <a:t>e</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o</a:t>
            </a:r>
            <a:r>
              <a:rPr b="0" lang="pt-BR" sz="2800" spc="-1" strike="noStrike">
                <a:solidFill>
                  <a:srgbClr val="ffff00"/>
                </a:solidFill>
                <a:latin typeface="Calibri"/>
              </a:rPr>
              <a:t>m</a:t>
            </a:r>
            <a:r>
              <a:rPr b="0" lang="pt-BR" sz="2800" spc="-1" strike="noStrike">
                <a:solidFill>
                  <a:srgbClr val="ffff00"/>
                </a:solidFill>
                <a:latin typeface="Calibri"/>
              </a:rPr>
              <a:t>m</a:t>
            </a:r>
            <a:r>
              <a:rPr b="0" lang="pt-BR" sz="2800" spc="-1" strike="noStrike">
                <a:solidFill>
                  <a:srgbClr val="ffff00"/>
                </a:solidFill>
                <a:latin typeface="Calibri"/>
              </a:rPr>
              <a:t>a</a:t>
            </a:r>
            <a:r>
              <a:rPr b="0" lang="pt-BR" sz="2800" spc="-1" strike="noStrike">
                <a:solidFill>
                  <a:srgbClr val="ffff00"/>
                </a:solidFill>
                <a:latin typeface="Calibri"/>
              </a:rPr>
              <a:t>n</a:t>
            </a:r>
            <a:r>
              <a:rPr b="0" lang="pt-BR" sz="2800" spc="-1" strike="noStrike">
                <a:solidFill>
                  <a:srgbClr val="ffff00"/>
                </a:solidFill>
                <a:latin typeface="Calibri"/>
              </a:rPr>
              <a:t>d</a:t>
            </a:r>
            <a:r>
              <a:rPr b="0" lang="pt-BR" sz="2800" spc="-1" strike="noStrike">
                <a:solidFill>
                  <a:srgbClr val="ffff00"/>
                </a:solidFill>
                <a:latin typeface="Calibri"/>
              </a:rPr>
              <a:t> </a:t>
            </a:r>
            <a:r>
              <a:rPr b="0" lang="pt-BR" sz="2800" spc="-1" strike="noStrike">
                <a:solidFill>
                  <a:srgbClr val="ffff00"/>
                </a:solidFill>
                <a:latin typeface="Calibri"/>
              </a:rPr>
              <a:t>b</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c</a:t>
            </a:r>
            <a:r>
              <a:rPr b="0" lang="pt-BR" sz="2800" spc="-1" strike="noStrike">
                <a:solidFill>
                  <a:srgbClr val="ffff00"/>
                </a:solidFill>
                <a:latin typeface="Calibri"/>
              </a:rPr>
              <a:t>k</a:t>
            </a:r>
            <a:r>
              <a:rPr b="0" lang="pt-BR" sz="2800" spc="-1" strike="noStrike">
                <a:solidFill>
                  <a:srgbClr val="ffff00"/>
                </a:solidFill>
                <a:latin typeface="Calibri"/>
              </a:rPr>
              <a:t> </a:t>
            </a:r>
            <a:r>
              <a:rPr b="0" lang="pt-BR" sz="2800" spc="-1" strike="noStrike">
                <a:solidFill>
                  <a:srgbClr val="ffff00"/>
                </a:solidFill>
                <a:latin typeface="Calibri"/>
              </a:rPr>
              <a:t>h</a:t>
            </a:r>
            <a:r>
              <a:rPr b="0" lang="pt-BR" sz="2800" spc="-1" strike="noStrike">
                <a:solidFill>
                  <a:srgbClr val="ffff00"/>
                </a:solidFill>
                <a:latin typeface="Calibri"/>
              </a:rPr>
              <a:t>a</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b</a:t>
            </a:r>
            <a:r>
              <a:rPr b="0" lang="pt-BR" sz="2800" spc="-1" strike="noStrike">
                <a:solidFill>
                  <a:srgbClr val="ffff00"/>
                </a:solidFill>
                <a:latin typeface="Calibri"/>
              </a:rPr>
              <a:t>e</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u</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y</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u</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d</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n</a:t>
            </a:r>
            <a:r>
              <a:rPr b="0" lang="pt-BR" sz="2800" spc="-1" strike="noStrike">
                <a:solidFill>
                  <a:srgbClr val="ffff00"/>
                </a:solidFill>
                <a:latin typeface="Calibri"/>
              </a:rPr>
              <a:t>d</a:t>
            </a:r>
            <a:r>
              <a:rPr b="0" lang="pt-BR" sz="2800" spc="-1" strike="noStrike">
                <a:solidFill>
                  <a:srgbClr val="ffff00"/>
                </a:solidFill>
                <a:latin typeface="Calibri"/>
              </a:rPr>
              <a:t> </a:t>
            </a:r>
            <a:r>
              <a:rPr b="0" lang="pt-BR" sz="2800" spc="-1" strike="noStrike">
                <a:solidFill>
                  <a:srgbClr val="ffff00"/>
                </a:solidFill>
                <a:latin typeface="Calibri"/>
              </a:rPr>
              <a:t>y</a:t>
            </a:r>
            <a:r>
              <a:rPr b="0" lang="pt-BR" sz="2800" spc="-1" strike="noStrike">
                <a:solidFill>
                  <a:srgbClr val="ffff00"/>
                </a:solidFill>
                <a:latin typeface="Calibri"/>
              </a:rPr>
              <a:t>o</a:t>
            </a:r>
            <a:r>
              <a:rPr b="0" lang="pt-BR" sz="2800" spc="-1" strike="noStrike">
                <a:solidFill>
                  <a:srgbClr val="ffff00"/>
                </a:solidFill>
                <a:latin typeface="Calibri"/>
              </a:rPr>
              <a:t>u</a:t>
            </a:r>
            <a:r>
              <a:rPr b="0" lang="pt-BR" sz="2800" spc="-1" strike="noStrike">
                <a:solidFill>
                  <a:srgbClr val="ffff00"/>
                </a:solidFill>
                <a:latin typeface="Calibri"/>
              </a:rPr>
              <a:t> </a:t>
            </a:r>
            <a:r>
              <a:rPr b="0" lang="pt-BR" sz="2800" spc="-1" strike="noStrike">
                <a:solidFill>
                  <a:srgbClr val="ffff00"/>
                </a:solidFill>
                <a:latin typeface="Calibri"/>
              </a:rPr>
              <a:t>j</a:t>
            </a:r>
            <a:r>
              <a:rPr b="0" lang="pt-BR" sz="2800" spc="-1" strike="noStrike">
                <a:solidFill>
                  <a:srgbClr val="ffff00"/>
                </a:solidFill>
                <a:latin typeface="Calibri"/>
              </a:rPr>
              <a:t>u</a:t>
            </a:r>
            <a:r>
              <a:rPr b="0" lang="pt-BR" sz="2800" spc="-1" strike="noStrike">
                <a:solidFill>
                  <a:srgbClr val="ffff00"/>
                </a:solidFill>
                <a:latin typeface="Calibri"/>
              </a:rPr>
              <a:t>m</a:t>
            </a:r>
            <a:r>
              <a:rPr b="0" lang="pt-BR" sz="2800" spc="-1" strike="noStrike">
                <a:solidFill>
                  <a:srgbClr val="ffff00"/>
                </a:solidFill>
                <a:latin typeface="Calibri"/>
              </a:rPr>
              <a:t>p</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o</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n</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t</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y</a:t>
            </a:r>
            <a:r>
              <a:rPr b="0" lang="pt-BR" sz="2800" spc="-1" strike="noStrike">
                <a:solidFill>
                  <a:srgbClr val="ffff00"/>
                </a:solidFill>
                <a:latin typeface="Calibri"/>
              </a:rPr>
              <a:t>o</a:t>
            </a:r>
            <a:r>
              <a:rPr b="0" lang="pt-BR" sz="2800" spc="-1" strike="noStrike">
                <a:solidFill>
                  <a:srgbClr val="ffff00"/>
                </a:solidFill>
                <a:latin typeface="Calibri"/>
              </a:rPr>
              <a:t>u</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a</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c</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u</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Repeating structures</a:t>
            </a:r>
            <a:endParaRPr b="0" lang="pt-BR" sz="4400" spc="-1" strike="noStrike">
              <a:latin typeface="Arial"/>
            </a:endParaRPr>
          </a:p>
        </p:txBody>
      </p:sp>
      <p:sp>
        <p:nvSpPr>
          <p:cNvPr id="21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45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w</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g</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p</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w</a:t>
            </a:r>
            <a:r>
              <a:rPr b="0" lang="pt-BR" sz="2800" spc="-1" strike="noStrike">
                <a:solidFill>
                  <a:srgbClr val="ffff00"/>
                </a:solidFill>
                <a:latin typeface="Calibri"/>
              </a:rPr>
              <a:t>h</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w</a:t>
            </a:r>
            <a:r>
              <a:rPr b="0" lang="pt-BR" sz="2800" spc="-1" strike="noStrike">
                <a:solidFill>
                  <a:srgbClr val="ffff00"/>
                </a:solidFill>
                <a:latin typeface="Courier New"/>
              </a:rPr>
              <a:t>h</a:t>
            </a:r>
            <a:r>
              <a:rPr b="0" lang="pt-BR" sz="2800" spc="-1" strike="noStrike">
                <a:solidFill>
                  <a:srgbClr val="ffff00"/>
                </a:solidFill>
                <a:latin typeface="Courier New"/>
              </a:rPr>
              <a:t>i</a:t>
            </a:r>
            <a:r>
              <a:rPr b="0" lang="pt-BR" sz="2800" spc="-1" strike="noStrike">
                <a:solidFill>
                  <a:srgbClr val="ffff00"/>
                </a:solidFill>
                <a:latin typeface="Courier New"/>
              </a:rPr>
              <a:t>l</a:t>
            </a:r>
            <a:r>
              <a:rPr b="0" lang="pt-BR" sz="2800" spc="-1" strike="noStrike">
                <a:solidFill>
                  <a:srgbClr val="ffff00"/>
                </a:solidFill>
                <a:latin typeface="Courier New"/>
              </a:rPr>
              <a:t>e</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&lt;</a:t>
            </a:r>
            <a:r>
              <a:rPr b="0" lang="pt-BR" sz="2800" spc="-1" strike="noStrike">
                <a:solidFill>
                  <a:srgbClr val="ffff00"/>
                </a:solidFill>
                <a:latin typeface="Courier New"/>
              </a:rPr>
              <a:t> </a:t>
            </a:r>
            <a:r>
              <a:rPr b="0" lang="pt-BR" sz="2800" spc="-1" strike="noStrike">
                <a:solidFill>
                  <a:srgbClr val="ffff00"/>
                </a:solidFill>
                <a:latin typeface="Courier New"/>
              </a:rPr>
              <a:t>1</a:t>
            </a:r>
            <a:r>
              <a:rPr b="0" lang="pt-BR" sz="2800" spc="-1" strike="noStrike">
                <a:solidFill>
                  <a:srgbClr val="ffff00"/>
                </a:solidFill>
                <a:latin typeface="Courier New"/>
              </a:rPr>
              <a:t>0</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i</a:t>
            </a:r>
            <a:r>
              <a:rPr b="0" lang="pt-BR" sz="2800" spc="-1" strike="noStrike">
                <a:solidFill>
                  <a:srgbClr val="ffff00"/>
                </a:solidFill>
                <a:latin typeface="Courier New"/>
              </a:rPr>
              <a:t>f</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2</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0</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c</a:t>
            </a:r>
            <a:r>
              <a:rPr b="0" lang="pt-BR" sz="2800" spc="-1" strike="noStrike">
                <a:solidFill>
                  <a:srgbClr val="ffff00"/>
                </a:solidFill>
                <a:latin typeface="Courier New"/>
              </a:rPr>
              <a:t>o</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u</a:t>
            </a:r>
            <a:r>
              <a:rPr b="0" lang="pt-BR" sz="2800" spc="-1" strike="noStrike">
                <a:solidFill>
                  <a:srgbClr val="ffff00"/>
                </a:solidFill>
                <a:latin typeface="Courier New"/>
              </a:rPr>
              <a:t>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i</a:t>
            </a:r>
            <a:r>
              <a:rPr b="0" lang="pt-BR" sz="2800" spc="-1" strike="noStrike">
                <a:solidFill>
                  <a:srgbClr val="ffff00"/>
                </a:solidFill>
                <a:latin typeface="Courier New"/>
              </a:rPr>
              <a:t>f</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&gt;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5</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B</a:t>
            </a:r>
            <a:r>
              <a:rPr b="0" lang="pt-BR" sz="2800" spc="-1" strike="noStrike">
                <a:solidFill>
                  <a:srgbClr val="ffff00"/>
                </a:solidFill>
                <a:latin typeface="Courier New"/>
              </a:rPr>
              <a:t>r</a:t>
            </a:r>
            <a:r>
              <a:rPr b="0" lang="pt-BR" sz="2800" spc="-1" strike="noStrike">
                <a:solidFill>
                  <a:srgbClr val="ffff00"/>
                </a:solidFill>
                <a:latin typeface="Courier New"/>
              </a:rPr>
              <a:t>e</a:t>
            </a:r>
            <a:r>
              <a:rPr b="0" lang="pt-BR" sz="2800" spc="-1" strike="noStrike">
                <a:solidFill>
                  <a:srgbClr val="ffff00"/>
                </a:solidFill>
                <a:latin typeface="Courier New"/>
              </a:rPr>
              <a:t>a</a:t>
            </a:r>
            <a:r>
              <a:rPr b="0" lang="pt-BR" sz="2800" spc="-1" strike="noStrike">
                <a:solidFill>
                  <a:srgbClr val="ffff00"/>
                </a:solidFill>
                <a:latin typeface="Courier New"/>
              </a:rPr>
              <a:t>k</a:t>
            </a:r>
            <a:r>
              <a:rPr b="0" lang="pt-BR" sz="2800" spc="-1" strike="noStrike">
                <a:solidFill>
                  <a:srgbClr val="ffff00"/>
                </a:solidFill>
                <a:latin typeface="Courier New"/>
              </a:rPr>
              <a:t> </a:t>
            </a:r>
            <a:r>
              <a:rPr b="0" lang="pt-BR" sz="2800" spc="-1" strike="noStrike">
                <a:solidFill>
                  <a:srgbClr val="ffff00"/>
                </a:solidFill>
                <a:latin typeface="Courier New"/>
              </a:rPr>
              <a:t>t</a:t>
            </a:r>
            <a:r>
              <a:rPr b="0" lang="pt-BR" sz="2800" spc="-1" strike="noStrike">
                <a:solidFill>
                  <a:srgbClr val="ffff00"/>
                </a:solidFill>
                <a:latin typeface="Courier New"/>
              </a:rPr>
              <a:t>h</a:t>
            </a:r>
            <a:r>
              <a:rPr b="0" lang="pt-BR" sz="2800" spc="-1" strike="noStrike">
                <a:solidFill>
                  <a:srgbClr val="ffff00"/>
                </a:solidFill>
                <a:latin typeface="Courier New"/>
              </a:rPr>
              <a:t>e</a:t>
            </a:r>
            <a:r>
              <a:rPr b="0" lang="pt-BR" sz="2800" spc="-1" strike="noStrike">
                <a:solidFill>
                  <a:srgbClr val="ffff00"/>
                </a:solidFill>
                <a:latin typeface="Courier New"/>
              </a:rPr>
              <a:t> </a:t>
            </a:r>
            <a:r>
              <a:rPr b="0" lang="pt-BR" sz="2800" spc="-1" strike="noStrike">
                <a:solidFill>
                  <a:srgbClr val="ffff00"/>
                </a:solidFill>
                <a:latin typeface="Courier New"/>
              </a:rPr>
              <a:t>l</a:t>
            </a:r>
            <a:r>
              <a:rPr b="0" lang="pt-BR" sz="2800" spc="-1" strike="noStrike">
                <a:solidFill>
                  <a:srgbClr val="ffff00"/>
                </a:solidFill>
                <a:latin typeface="Courier New"/>
              </a:rPr>
              <a:t>o</a:t>
            </a:r>
            <a:r>
              <a:rPr b="0" lang="pt-BR" sz="2800" spc="-1" strike="noStrike">
                <a:solidFill>
                  <a:srgbClr val="ffff00"/>
                </a:solidFill>
                <a:latin typeface="Courier New"/>
              </a:rPr>
              <a:t>o</a:t>
            </a:r>
            <a:r>
              <a:rPr b="0" lang="pt-BR" sz="2800" spc="-1" strike="noStrike">
                <a:solidFill>
                  <a:srgbClr val="ffff00"/>
                </a:solidFill>
                <a:latin typeface="Courier New"/>
              </a:rPr>
              <a:t>p</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B</a:t>
            </a:r>
            <a:r>
              <a:rPr b="0" lang="pt-BR" sz="2800" spc="-1" strike="noStrike">
                <a:solidFill>
                  <a:srgbClr val="ffff00"/>
                </a:solidFill>
                <a:latin typeface="Courier New"/>
              </a:rPr>
              <a:t>r</a:t>
            </a:r>
            <a:r>
              <a:rPr b="0" lang="pt-BR" sz="2800" spc="-1" strike="noStrike">
                <a:solidFill>
                  <a:srgbClr val="ffff00"/>
                </a:solidFill>
                <a:latin typeface="Courier New"/>
              </a:rPr>
              <a:t>e</a:t>
            </a:r>
            <a:r>
              <a:rPr b="0" lang="pt-BR" sz="2800" spc="-1" strike="noStrike">
                <a:solidFill>
                  <a:srgbClr val="ffff00"/>
                </a:solidFill>
                <a:latin typeface="Courier New"/>
              </a:rPr>
              <a:t>a</a:t>
            </a:r>
            <a:r>
              <a:rPr b="0" lang="pt-BR" sz="2800" spc="-1" strike="noStrike">
                <a:solidFill>
                  <a:srgbClr val="ffff00"/>
                </a:solidFill>
                <a:latin typeface="Courier New"/>
              </a:rPr>
              <a:t>k</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a</a:t>
            </a:r>
            <a:r>
              <a:rPr b="0" lang="pt-BR" sz="2800" spc="-1" strike="noStrike">
                <a:solidFill>
                  <a:srgbClr val="ffff00"/>
                </a:solidFill>
                <a:latin typeface="Courier New"/>
              </a:rPr>
              <a:t>+</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p:txBody>
      </p:sp>
      <p:pic>
        <p:nvPicPr>
          <p:cNvPr id="212" name="Imagem 3_52"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Repeating structures</a:t>
            </a:r>
            <a:endParaRPr b="0" lang="pt-BR" sz="4400" spc="-1" strike="noStrike">
              <a:latin typeface="Arial"/>
            </a:endParaRPr>
          </a:p>
        </p:txBody>
      </p:sp>
      <p:sp>
        <p:nvSpPr>
          <p:cNvPr id="21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3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For... statement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a:t>
            </a:r>
            <a:r>
              <a:rPr b="1" lang="pt-BR" sz="2800" spc="-1" strike="noStrike">
                <a:solidFill>
                  <a:srgbClr val="ffff00"/>
                </a:solidFill>
                <a:latin typeface="Calibri"/>
              </a:rPr>
              <a:t>for...</a:t>
            </a:r>
            <a:r>
              <a:rPr b="0" lang="pt-BR" sz="2800" spc="-1" strike="noStrike">
                <a:solidFill>
                  <a:srgbClr val="ffff00"/>
                </a:solidFill>
                <a:latin typeface="Calibri"/>
              </a:rPr>
              <a:t> statement executes an expression or command block while a given condition is evaluated as true. The difference of this statement and the while... declaration is that that declaration requires internal control of the execution so that at some point of execution flow the condition becomes false and the execution of the code is stopped. This statement allows you to pass three arguments: an expression that will be executed before the first interaction, a conditional expression and an expression that will be evaluated at the end of each iteration. You can use the first parameter to initialize a control variable, and the last parameter to modify it. If you wish to stop the execution of the loop before the condition becomes false, you can use the break statement. If you want to stop running the current iteration of the loop before the command block has been fully executed and you jump to the next iteration, you can use the continue statement.</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Repeating structures</a:t>
            </a:r>
            <a:endParaRPr b="0" lang="pt-BR" sz="4400" spc="-1" strike="noStrike">
              <a:latin typeface="Arial"/>
            </a:endParaRPr>
          </a:p>
        </p:txBody>
      </p:sp>
      <p:sp>
        <p:nvSpPr>
          <p:cNvPr id="21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5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r</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w</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g</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p</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r</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b</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1</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2</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3</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a:t>
            </a:r>
            <a:r>
              <a:rPr b="0" lang="pt-BR" sz="2800" spc="-1" strike="noStrike">
                <a:solidFill>
                  <a:srgbClr val="ffff00"/>
                </a:solidFill>
                <a:latin typeface="Courier New"/>
              </a:rPr>
              <a:t>o</a:t>
            </a:r>
            <a:r>
              <a:rPr b="0" lang="pt-BR" sz="2800" spc="-1" strike="noStrike">
                <a:solidFill>
                  <a:srgbClr val="ffff00"/>
                </a:solidFill>
                <a:latin typeface="Courier New"/>
              </a:rPr>
              <a:t>r</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0</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&lt;</a:t>
            </a:r>
            <a:r>
              <a:rPr b="0" lang="pt-BR" sz="2800" spc="-1" strike="noStrike">
                <a:solidFill>
                  <a:srgbClr val="ffff00"/>
                </a:solidFill>
                <a:latin typeface="Courier New"/>
              </a:rPr>
              <a:t> </a:t>
            </a:r>
            <a:r>
              <a:rPr b="0" lang="pt-BR" sz="2800" spc="-1" strike="noStrike">
                <a:solidFill>
                  <a:srgbClr val="ffff00"/>
                </a:solidFill>
                <a:latin typeface="Courier New"/>
              </a:rPr>
              <a:t>1</a:t>
            </a:r>
            <a:r>
              <a:rPr b="0" lang="pt-BR" sz="2800" spc="-1" strike="noStrike">
                <a:solidFill>
                  <a:srgbClr val="ffff00"/>
                </a:solidFill>
                <a:latin typeface="Courier New"/>
              </a:rPr>
              <a:t>0</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a:t>
            </a:r>
            <a:r>
              <a:rPr b="0" lang="pt-BR" sz="2800" spc="-1" strike="noStrike">
                <a:solidFill>
                  <a:srgbClr val="ffff00"/>
                </a:solidFill>
                <a:latin typeface="Courier New"/>
              </a:rPr>
              <a:t>o</a:t>
            </a:r>
            <a:r>
              <a:rPr b="0" lang="pt-BR" sz="2800" spc="-1" strike="noStrike">
                <a:solidFill>
                  <a:srgbClr val="ffff00"/>
                </a:solidFill>
                <a:latin typeface="Courier New"/>
              </a:rPr>
              <a:t>r</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i</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0</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i</a:t>
            </a:r>
            <a:r>
              <a:rPr b="0" lang="pt-BR" sz="2800" spc="-1" strike="noStrike">
                <a:solidFill>
                  <a:srgbClr val="ffff00"/>
                </a:solidFill>
                <a:latin typeface="Courier New"/>
              </a:rPr>
              <a:t> </a:t>
            </a:r>
            <a:r>
              <a:rPr b="0" lang="pt-BR" sz="2800" spc="-1" strike="noStrike">
                <a:solidFill>
                  <a:srgbClr val="ffff00"/>
                </a:solidFill>
                <a:latin typeface="Courier New"/>
              </a:rPr>
              <a:t>&lt;</a:t>
            </a:r>
            <a:r>
              <a:rPr b="0" lang="pt-BR" sz="2800" spc="-1" strike="noStrike">
                <a:solidFill>
                  <a:srgbClr val="ffff00"/>
                </a:solidFill>
                <a:latin typeface="Courier New"/>
              </a:rPr>
              <a:t> </a:t>
            </a:r>
            <a:r>
              <a:rPr b="0" lang="pt-BR" sz="2800" spc="-1" strike="noStrike">
                <a:solidFill>
                  <a:srgbClr val="ffff00"/>
                </a:solidFill>
                <a:latin typeface="Courier New"/>
              </a:rPr>
              <a:t>b</a:t>
            </a:r>
            <a:r>
              <a:rPr b="0" lang="pt-BR" sz="2800" spc="-1" strike="noStrike">
                <a:solidFill>
                  <a:srgbClr val="ffff00"/>
                </a:solidFill>
                <a:latin typeface="Courier New"/>
              </a:rPr>
              <a:t>.</a:t>
            </a:r>
            <a:r>
              <a:rPr b="0" lang="pt-BR" sz="2800" spc="-1" strike="noStrike">
                <a:solidFill>
                  <a:srgbClr val="ffff00"/>
                </a:solidFill>
                <a:latin typeface="Courier New"/>
              </a:rPr>
              <a:t>l</a:t>
            </a:r>
            <a:r>
              <a:rPr b="0" lang="pt-BR" sz="2800" spc="-1" strike="noStrike">
                <a:solidFill>
                  <a:srgbClr val="ffff00"/>
                </a:solidFill>
                <a:latin typeface="Courier New"/>
              </a:rPr>
              <a:t>e</a:t>
            </a:r>
            <a:r>
              <a:rPr b="0" lang="pt-BR" sz="2800" spc="-1" strike="noStrike">
                <a:solidFill>
                  <a:srgbClr val="ffff00"/>
                </a:solidFill>
                <a:latin typeface="Courier New"/>
              </a:rPr>
              <a:t>n</a:t>
            </a:r>
            <a:r>
              <a:rPr b="0" lang="pt-BR" sz="2800" spc="-1" strike="noStrike">
                <a:solidFill>
                  <a:srgbClr val="ffff00"/>
                </a:solidFill>
                <a:latin typeface="Courier New"/>
              </a:rPr>
              <a:t>g</a:t>
            </a:r>
            <a:r>
              <a:rPr b="0" lang="pt-BR" sz="2800" spc="-1" strike="noStrike">
                <a:solidFill>
                  <a:srgbClr val="ffff00"/>
                </a:solidFill>
                <a:latin typeface="Courier New"/>
              </a:rPr>
              <a:t>t</a:t>
            </a:r>
            <a:r>
              <a:rPr b="0" lang="pt-BR" sz="2800" spc="-1" strike="noStrike">
                <a:solidFill>
                  <a:srgbClr val="ffff00"/>
                </a:solidFill>
                <a:latin typeface="Courier New"/>
              </a:rPr>
              <a:t>h</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i</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b</a:t>
            </a:r>
            <a:r>
              <a:rPr b="0" lang="pt-BR" sz="2800" spc="-1" strike="noStrike">
                <a:solidFill>
                  <a:srgbClr val="ffff00"/>
                </a:solidFill>
                <a:latin typeface="Courier New"/>
              </a:rPr>
              <a:t>[</a:t>
            </a:r>
            <a:r>
              <a:rPr b="0" lang="pt-BR" sz="2800" spc="-1" strike="noStrike">
                <a:solidFill>
                  <a:srgbClr val="ffff00"/>
                </a:solidFill>
                <a:latin typeface="Courier New"/>
              </a:rPr>
              <a:t>i</a:t>
            </a:r>
            <a:r>
              <a:rPr b="0" lang="pt-BR" sz="2800" spc="-1" strike="noStrike">
                <a:solidFill>
                  <a:srgbClr val="ffff00"/>
                </a:solidFill>
                <a:latin typeface="Courier New"/>
              </a:rPr>
              <a:t>]</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p:txBody>
      </p:sp>
      <p:pic>
        <p:nvPicPr>
          <p:cNvPr id="217" name="Imagem 3_53"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Repeating structures</a:t>
            </a:r>
            <a:endParaRPr b="0" lang="pt-BR" sz="4400" spc="-1" strike="noStrike">
              <a:latin typeface="Arial"/>
            </a:endParaRPr>
          </a:p>
        </p:txBody>
      </p:sp>
      <p:sp>
        <p:nvSpPr>
          <p:cNvPr id="21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Foreach... statement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a:t>
            </a:r>
            <a:r>
              <a:rPr b="1" lang="pt-BR" sz="2800" spc="-1" strike="noStrike">
                <a:solidFill>
                  <a:srgbClr val="ffff00"/>
                </a:solidFill>
                <a:latin typeface="Calibri"/>
              </a:rPr>
              <a:t>foreach...</a:t>
            </a:r>
            <a:r>
              <a:rPr b="0" lang="pt-BR" sz="2800" spc="-1" strike="noStrike">
                <a:solidFill>
                  <a:srgbClr val="ffff00"/>
                </a:solidFill>
                <a:latin typeface="Calibri"/>
              </a:rPr>
              <a:t> statement executes an expression or command block for each element of an associative vector or object. This statement receives three parameters: an associative array or object, a variable to contain the array key or object property name and a variable to contain the value of the array element or object. If you wish to stop the execution of the loop before the condition becomes false, you can use the break statement. If you want to stop running the current iteration of the loop before the command block has been fully executed and you jump to the next iteration, you can use the continue statement.</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Repeating structures</a:t>
            </a:r>
            <a:endParaRPr b="0" lang="pt-BR" sz="4400" spc="-1" strike="noStrike">
              <a:latin typeface="Arial"/>
            </a:endParaRPr>
          </a:p>
        </p:txBody>
      </p:sp>
      <p:sp>
        <p:nvSpPr>
          <p:cNvPr id="22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a</a:t>
            </a:r>
            <a:r>
              <a:rPr b="0" lang="pt-BR" sz="2800" spc="-1" strike="noStrike">
                <a:solidFill>
                  <a:srgbClr val="ffff00"/>
                </a:solidFill>
                <a:latin typeface="Calibri"/>
              </a:rPr>
              <a:t>c</a:t>
            </a:r>
            <a:r>
              <a:rPr b="0" lang="pt-BR" sz="2800" spc="-1" strike="noStrike">
                <a:solidFill>
                  <a:srgbClr val="ffff00"/>
                </a:solidFill>
                <a:latin typeface="Calibri"/>
              </a:rPr>
              <a:t>h</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w</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g</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p</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o</a:t>
            </a:r>
            <a:r>
              <a:rPr b="0" lang="pt-BR" sz="2800" spc="-1" strike="noStrike">
                <a:solidFill>
                  <a:srgbClr val="ffff00"/>
                </a:solidFill>
                <a:latin typeface="Calibri"/>
              </a:rPr>
              <a:t>f</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a</a:t>
            </a:r>
            <a:r>
              <a:rPr b="0" lang="pt-BR" sz="2800" spc="-1" strike="noStrike">
                <a:solidFill>
                  <a:srgbClr val="ffff00"/>
                </a:solidFill>
                <a:latin typeface="Calibri"/>
              </a:rPr>
              <a:t>c</a:t>
            </a:r>
            <a:r>
              <a:rPr b="0" lang="pt-BR" sz="2800" spc="-1" strike="noStrike">
                <a:solidFill>
                  <a:srgbClr val="ffff00"/>
                </a:solidFill>
                <a:latin typeface="Calibri"/>
              </a:rPr>
              <a:t>h</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a:t>
            </a:r>
            <a:r>
              <a:rPr b="0" lang="pt-BR" sz="2800" spc="-1" strike="noStrike">
                <a:solidFill>
                  <a:srgbClr val="ffff00"/>
                </a:solidFill>
                <a:latin typeface="Calibri"/>
              </a:rPr>
              <a:t> </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1</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b</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2</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F</a:t>
            </a:r>
            <a:r>
              <a:rPr b="0" lang="pt-BR" sz="2800" spc="-1" strike="noStrike">
                <a:solidFill>
                  <a:srgbClr val="ffff00"/>
                </a:solidFill>
                <a:latin typeface="Courier New"/>
              </a:rPr>
              <a:t>o</a:t>
            </a:r>
            <a:r>
              <a:rPr b="0" lang="pt-BR" sz="2800" spc="-1" strike="noStrike">
                <a:solidFill>
                  <a:srgbClr val="ffff00"/>
                </a:solidFill>
                <a:latin typeface="Courier New"/>
              </a:rPr>
              <a:t>r</a:t>
            </a:r>
            <a:r>
              <a:rPr b="0" lang="pt-BR" sz="2800" spc="-1" strike="noStrike">
                <a:solidFill>
                  <a:srgbClr val="ffff00"/>
                </a:solidFill>
                <a:latin typeface="Courier New"/>
              </a:rPr>
              <a:t>e</a:t>
            </a:r>
            <a:r>
              <a:rPr b="0" lang="pt-BR" sz="2800" spc="-1" strike="noStrike">
                <a:solidFill>
                  <a:srgbClr val="ffff00"/>
                </a:solidFill>
                <a:latin typeface="Courier New"/>
              </a:rPr>
              <a:t>a</a:t>
            </a:r>
            <a:r>
              <a:rPr b="0" lang="pt-BR" sz="2800" spc="-1" strike="noStrike">
                <a:solidFill>
                  <a:srgbClr val="ffff00"/>
                </a:solidFill>
                <a:latin typeface="Courier New"/>
              </a:rPr>
              <a:t>c</a:t>
            </a:r>
            <a:r>
              <a:rPr b="0" lang="pt-BR" sz="2800" spc="-1" strike="noStrike">
                <a:solidFill>
                  <a:srgbClr val="ffff00"/>
                </a:solidFill>
                <a:latin typeface="Courier New"/>
              </a:rPr>
              <a:t>h</a:t>
            </a:r>
            <a:r>
              <a:rPr b="0" lang="pt-BR" sz="2800" spc="-1" strike="noStrike">
                <a:solidFill>
                  <a:srgbClr val="ffff00"/>
                </a:solidFill>
                <a:latin typeface="Courier New"/>
              </a:rPr>
              <a:t> </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a</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e</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 </a:t>
            </a:r>
            <a:r>
              <a:rPr b="0" lang="pt-BR" sz="2800" spc="-1" strike="noStrike">
                <a:solidFill>
                  <a:srgbClr val="ffff00"/>
                </a:solidFill>
                <a:latin typeface="Courier New"/>
              </a:rPr>
              <a:t>s</a:t>
            </a:r>
            <a:r>
              <a:rPr b="0" lang="pt-BR" sz="2800" spc="-1" strike="noStrike">
                <a:solidFill>
                  <a:srgbClr val="ffff00"/>
                </a:solidFill>
                <a:latin typeface="Courier New"/>
              </a:rPr>
              <a:t>i</a:t>
            </a:r>
            <a:r>
              <a:rPr b="0" lang="pt-BR" sz="2800" spc="-1" strike="noStrike">
                <a:solidFill>
                  <a:srgbClr val="ffff00"/>
                </a:solidFill>
                <a:latin typeface="Courier New"/>
              </a:rPr>
              <a:t>m</a:t>
            </a:r>
            <a:r>
              <a:rPr b="0" lang="pt-BR" sz="2800" spc="-1" strike="noStrike">
                <a:solidFill>
                  <a:srgbClr val="ffff00"/>
                </a:solidFill>
                <a:latin typeface="Courier New"/>
              </a:rPr>
              <a:t>i</a:t>
            </a:r>
            <a:r>
              <a:rPr b="0" lang="pt-BR" sz="2800" spc="-1" strike="noStrike">
                <a:solidFill>
                  <a:srgbClr val="ffff00"/>
                </a:solidFill>
                <a:latin typeface="Courier New"/>
              </a:rPr>
              <a:t>l</a:t>
            </a:r>
            <a:r>
              <a:rPr b="0" lang="pt-BR" sz="2800" spc="-1" strike="noStrike">
                <a:solidFill>
                  <a:srgbClr val="ffff00"/>
                </a:solidFill>
                <a:latin typeface="Courier New"/>
              </a:rPr>
              <a:t>a</a:t>
            </a:r>
            <a:r>
              <a:rPr b="0" lang="pt-BR" sz="2800" spc="-1" strike="noStrike">
                <a:solidFill>
                  <a:srgbClr val="ffff00"/>
                </a:solidFill>
                <a:latin typeface="Courier New"/>
              </a:rPr>
              <a:t>r</a:t>
            </a:r>
            <a:r>
              <a:rPr b="0" lang="pt-BR" sz="2800" spc="-1" strike="noStrike">
                <a:solidFill>
                  <a:srgbClr val="ffff00"/>
                </a:solidFill>
                <a:latin typeface="Courier New"/>
              </a:rPr>
              <a:t> </a:t>
            </a:r>
            <a:r>
              <a:rPr b="0" lang="pt-BR" sz="2800" spc="-1" strike="noStrike">
                <a:solidFill>
                  <a:srgbClr val="ffff00"/>
                </a:solidFill>
                <a:latin typeface="Courier New"/>
              </a:rPr>
              <a:t>t</a:t>
            </a:r>
            <a:r>
              <a:rPr b="0" lang="pt-BR" sz="2800" spc="-1" strike="noStrike">
                <a:solidFill>
                  <a:srgbClr val="ffff00"/>
                </a:solidFill>
                <a:latin typeface="Courier New"/>
              </a:rPr>
              <a:t>o</a:t>
            </a:r>
            <a:r>
              <a:rPr b="0" lang="pt-BR" sz="2800" spc="-1" strike="noStrike">
                <a:solidFill>
                  <a:srgbClr val="ffff00"/>
                </a:solidFill>
                <a:latin typeface="Courier New"/>
              </a:rPr>
              <a:t> </a:t>
            </a:r>
            <a:r>
              <a:rPr b="0" lang="pt-BR" sz="2800" spc="-1" strike="noStrike">
                <a:solidFill>
                  <a:srgbClr val="ffff00"/>
                </a:solidFill>
                <a:latin typeface="Courier New"/>
              </a:rPr>
              <a:t>T</a:t>
            </a:r>
            <a:r>
              <a:rPr b="0" lang="pt-BR" sz="2800" spc="-1" strike="noStrike">
                <a:solidFill>
                  <a:srgbClr val="ffff00"/>
                </a:solidFill>
                <a:latin typeface="Courier New"/>
              </a:rPr>
              <a:t>c</a:t>
            </a:r>
            <a:r>
              <a:rPr b="0" lang="pt-BR" sz="2800" spc="-1" strike="noStrike">
                <a:solidFill>
                  <a:srgbClr val="ffff00"/>
                </a:solidFill>
                <a:latin typeface="Courier New"/>
              </a:rPr>
              <a:t>l</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a:t>
            </a:r>
            <a:r>
              <a:rPr b="0" lang="pt-BR" sz="2800" spc="-1" strike="noStrike">
                <a:solidFill>
                  <a:srgbClr val="ffff00"/>
                </a:solidFill>
                <a:latin typeface="Courier New"/>
              </a:rPr>
              <a:t>o</a:t>
            </a:r>
            <a:r>
              <a:rPr b="0" lang="pt-BR" sz="2800" spc="-1" strike="noStrike">
                <a:solidFill>
                  <a:srgbClr val="ffff00"/>
                </a:solidFill>
                <a:latin typeface="Courier New"/>
              </a:rPr>
              <a:t>r</a:t>
            </a:r>
            <a:r>
              <a:rPr b="0" lang="pt-BR" sz="2800" spc="-1" strike="noStrike">
                <a:solidFill>
                  <a:srgbClr val="ffff00"/>
                </a:solidFill>
                <a:latin typeface="Courier New"/>
              </a:rPr>
              <a:t>e</a:t>
            </a:r>
            <a:r>
              <a:rPr b="0" lang="pt-BR" sz="2800" spc="-1" strike="noStrike">
                <a:solidFill>
                  <a:srgbClr val="ffff00"/>
                </a:solidFill>
                <a:latin typeface="Courier New"/>
              </a:rPr>
              <a:t>a</a:t>
            </a:r>
            <a:r>
              <a:rPr b="0" lang="pt-BR" sz="2800" spc="-1" strike="noStrike">
                <a:solidFill>
                  <a:srgbClr val="ffff00"/>
                </a:solidFill>
                <a:latin typeface="Courier New"/>
              </a:rPr>
              <a:t>c</a:t>
            </a:r>
            <a:r>
              <a:rPr b="0" lang="pt-BR" sz="2800" spc="-1" strike="noStrike">
                <a:solidFill>
                  <a:srgbClr val="ffff00"/>
                </a:solidFill>
                <a:latin typeface="Courier New"/>
              </a:rPr>
              <a:t>h</a:t>
            </a:r>
            <a:r>
              <a:rPr b="0" lang="pt-BR" sz="2800" spc="-1" strike="noStrike">
                <a:solidFill>
                  <a:srgbClr val="ffff00"/>
                </a:solidFill>
                <a:latin typeface="Courier New"/>
              </a:rPr>
              <a:t>(</a:t>
            </a:r>
            <a:r>
              <a:rPr b="0" lang="pt-BR" sz="2800" spc="-1" strike="noStrike">
                <a:solidFill>
                  <a:srgbClr val="ffff00"/>
                </a:solidFill>
                <a:latin typeface="Courier New"/>
              </a:rPr>
              <a:t>c</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k</a:t>
            </a:r>
            <a:r>
              <a:rPr b="0" lang="pt-BR" sz="2800" spc="-1" strike="noStrike">
                <a:solidFill>
                  <a:srgbClr val="ffff00"/>
                </a:solidFill>
                <a:latin typeface="Courier New"/>
              </a:rPr>
              <a:t>e</a:t>
            </a:r>
            <a:r>
              <a:rPr b="0" lang="pt-BR" sz="2800" spc="-1" strike="noStrike">
                <a:solidFill>
                  <a:srgbClr val="ffff00"/>
                </a:solidFill>
                <a:latin typeface="Courier New"/>
              </a:rPr>
              <a:t>y</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v</a:t>
            </a:r>
            <a:r>
              <a:rPr b="0" lang="pt-BR" sz="2800" spc="-1" strike="noStrike">
                <a:solidFill>
                  <a:srgbClr val="ffff00"/>
                </a:solidFill>
                <a:latin typeface="Courier New"/>
              </a:rPr>
              <a:t>a</a:t>
            </a:r>
            <a:r>
              <a:rPr b="0" lang="pt-BR" sz="2800" spc="-1" strike="noStrike">
                <a:solidFill>
                  <a:srgbClr val="ffff00"/>
                </a:solidFill>
                <a:latin typeface="Courier New"/>
              </a:rPr>
              <a:t>l</a:t>
            </a:r>
            <a:r>
              <a:rPr b="0" lang="pt-BR" sz="2800" spc="-1" strike="noStrike">
                <a:solidFill>
                  <a:srgbClr val="ffff00"/>
                </a:solidFill>
                <a:latin typeface="Courier New"/>
              </a:rPr>
              <a:t>u</a:t>
            </a:r>
            <a:r>
              <a:rPr b="0" lang="pt-BR" sz="2800" spc="-1" strike="noStrike">
                <a:solidFill>
                  <a:srgbClr val="ffff00"/>
                </a:solidFill>
                <a:latin typeface="Courier New"/>
              </a:rPr>
              <a:t>e</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k</a:t>
            </a:r>
            <a:r>
              <a:rPr b="0" lang="pt-BR" sz="2800" spc="-1" strike="noStrike">
                <a:solidFill>
                  <a:srgbClr val="ffff00"/>
                </a:solidFill>
                <a:latin typeface="Courier New"/>
              </a:rPr>
              <a:t>e</a:t>
            </a:r>
            <a:r>
              <a:rPr b="0" lang="pt-BR" sz="2800" spc="-1" strike="noStrike">
                <a:solidFill>
                  <a:srgbClr val="ffff00"/>
                </a:solidFill>
                <a:latin typeface="Courier New"/>
              </a:rPr>
              <a:t>y</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v</a:t>
            </a:r>
            <a:r>
              <a:rPr b="0" lang="pt-BR" sz="2800" spc="-1" strike="noStrike">
                <a:solidFill>
                  <a:srgbClr val="ffff00"/>
                </a:solidFill>
                <a:latin typeface="Courier New"/>
              </a:rPr>
              <a:t>a</a:t>
            </a:r>
            <a:r>
              <a:rPr b="0" lang="pt-BR" sz="2800" spc="-1" strike="noStrike">
                <a:solidFill>
                  <a:srgbClr val="ffff00"/>
                </a:solidFill>
                <a:latin typeface="Courier New"/>
              </a:rPr>
              <a:t>l</a:t>
            </a:r>
            <a:r>
              <a:rPr b="0" lang="pt-BR" sz="2800" spc="-1" strike="noStrike">
                <a:solidFill>
                  <a:srgbClr val="ffff00"/>
                </a:solidFill>
                <a:latin typeface="Courier New"/>
              </a:rPr>
              <a:t>u</a:t>
            </a:r>
            <a:r>
              <a:rPr b="0" lang="pt-BR" sz="2800" spc="-1" strike="noStrike">
                <a:solidFill>
                  <a:srgbClr val="ffff00"/>
                </a:solidFill>
                <a:latin typeface="Courier New"/>
              </a:rPr>
              <a:t>e</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p:txBody>
      </p:sp>
      <p:pic>
        <p:nvPicPr>
          <p:cNvPr id="222" name="Imagem 3_54"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2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We declare a function by writing its name, followed by parentheses, which may or may not contain arguments separated by commas, ,, and a command block between curly braces, {}. Functions in MaiaScript may or may not have declared return types and use or not special assignment operators, =, ?=, #=, :=, in their declaration.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If a return type is indicated in the function declaration, it is interpreted as being a function in MaiaAssembly or in WebAssembly. In both cases you must specify the value types of the function arguments if it has arguments. If the curly braces, /{ /} of the command blocks are preceded by the character / the function is interpreted as being in WebAssembly, otherwise it is considered to be in MaiaAssembly. MaiaScript functions can be recursive, that is, call themselves to perform complex tasks.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2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6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o</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o</a:t>
            </a:r>
            <a:r>
              <a:rPr b="0" lang="pt-BR" sz="2800" spc="-1" strike="noStrike">
                <a:solidFill>
                  <a:srgbClr val="ffff00"/>
                </a:solidFill>
                <a:latin typeface="Calibri"/>
              </a:rPr>
              <a:t>w</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g</a:t>
            </a:r>
            <a:r>
              <a:rPr b="0" lang="pt-BR" sz="2800" spc="-1" strike="noStrike">
                <a:solidFill>
                  <a:srgbClr val="ffff00"/>
                </a:solidFill>
                <a:latin typeface="Calibri"/>
              </a:rPr>
              <a:t> </a:t>
            </a:r>
            <a:r>
              <a:rPr b="0" lang="pt-BR" sz="2800" spc="-1" strike="noStrike">
                <a:solidFill>
                  <a:srgbClr val="ffff00"/>
                </a:solidFill>
                <a:latin typeface="Calibri"/>
              </a:rPr>
              <a:t>e</a:t>
            </a:r>
            <a:r>
              <a:rPr b="0" lang="pt-BR" sz="2800" spc="-1" strike="noStrike">
                <a:solidFill>
                  <a:srgbClr val="ffff00"/>
                </a:solidFill>
                <a:latin typeface="Calibri"/>
              </a:rPr>
              <a:t>x</a:t>
            </a:r>
            <a:r>
              <a:rPr b="0" lang="pt-BR" sz="2800" spc="-1" strike="noStrike">
                <a:solidFill>
                  <a:srgbClr val="ffff00"/>
                </a:solidFill>
                <a:latin typeface="Calibri"/>
              </a:rPr>
              <a:t>a</a:t>
            </a:r>
            <a:r>
              <a:rPr b="0" lang="pt-BR" sz="2800" spc="-1" strike="noStrike">
                <a:solidFill>
                  <a:srgbClr val="ffff00"/>
                </a:solidFill>
                <a:latin typeface="Calibri"/>
              </a:rPr>
              <a:t>m</a:t>
            </a:r>
            <a:r>
              <a:rPr b="0" lang="pt-BR" sz="2800" spc="-1" strike="noStrike">
                <a:solidFill>
                  <a:srgbClr val="ffff00"/>
                </a:solidFill>
                <a:latin typeface="Calibri"/>
              </a:rPr>
              <a:t>p</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l</a:t>
            </a:r>
            <a:r>
              <a:rPr b="0" lang="pt-BR" sz="2800" spc="-1" strike="noStrike">
                <a:solidFill>
                  <a:srgbClr val="ffff00"/>
                </a:solidFill>
                <a:latin typeface="Calibri"/>
              </a:rPr>
              <a:t>l</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t</a:t>
            </a:r>
            <a:r>
              <a:rPr b="0" lang="pt-BR" sz="2800" spc="-1" strike="noStrike">
                <a:solidFill>
                  <a:srgbClr val="ffff00"/>
                </a:solidFill>
                <a:latin typeface="Calibri"/>
              </a:rPr>
              <a:t>r</a:t>
            </a:r>
            <a:r>
              <a:rPr b="0" lang="pt-BR" sz="2800" spc="-1" strike="noStrike">
                <a:solidFill>
                  <a:srgbClr val="ffff00"/>
                </a:solidFill>
                <a:latin typeface="Calibri"/>
              </a:rPr>
              <a:t>a</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s</a:t>
            </a:r>
            <a:r>
              <a:rPr b="0" lang="pt-BR" sz="2800" spc="-1" strike="noStrike">
                <a:solidFill>
                  <a:srgbClr val="ffff00"/>
                </a:solidFill>
                <a:latin typeface="Calibri"/>
              </a:rPr>
              <a:t> </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a</a:t>
            </a:r>
            <a:r>
              <a:rPr b="0" lang="pt-BR" sz="2800" spc="-1" strike="noStrike">
                <a:solidFill>
                  <a:srgbClr val="ffff00"/>
                </a:solidFill>
                <a:latin typeface="Calibri"/>
              </a:rPr>
              <a:t>c</a:t>
            </a:r>
            <a:r>
              <a:rPr b="0" lang="pt-BR" sz="2800" spc="-1" strike="noStrike">
                <a:solidFill>
                  <a:srgbClr val="ffff00"/>
                </a:solidFill>
                <a:latin typeface="Calibri"/>
              </a:rPr>
              <a:t>t</a:t>
            </a:r>
            <a:r>
              <a:rPr b="0" lang="pt-BR" sz="2800" spc="-1" strike="noStrike">
                <a:solidFill>
                  <a:srgbClr val="ffff00"/>
                </a:solidFill>
                <a:latin typeface="Calibri"/>
              </a:rPr>
              <a:t>o</a:t>
            </a:r>
            <a:r>
              <a:rPr b="0" lang="pt-BR" sz="2800" spc="-1" strike="noStrike">
                <a:solidFill>
                  <a:srgbClr val="ffff00"/>
                </a:solidFill>
                <a:latin typeface="Calibri"/>
              </a:rPr>
              <a:t>r</a:t>
            </a:r>
            <a:r>
              <a:rPr b="0" lang="pt-BR" sz="2800" spc="-1" strike="noStrike">
                <a:solidFill>
                  <a:srgbClr val="ffff00"/>
                </a:solidFill>
                <a:latin typeface="Calibri"/>
              </a:rPr>
              <a:t>i</a:t>
            </a:r>
            <a:r>
              <a:rPr b="0" lang="pt-BR" sz="2800" spc="-1" strike="noStrike">
                <a:solidFill>
                  <a:srgbClr val="ffff00"/>
                </a:solidFill>
                <a:latin typeface="Calibri"/>
              </a:rPr>
              <a:t>a</a:t>
            </a:r>
            <a:r>
              <a:rPr b="0" lang="pt-BR" sz="2800" spc="-1" strike="noStrike">
                <a:solidFill>
                  <a:srgbClr val="ffff00"/>
                </a:solidFill>
                <a:latin typeface="Calibri"/>
              </a:rPr>
              <a:t>l</a:t>
            </a:r>
            <a:r>
              <a:rPr b="0" lang="pt-BR" sz="2800" spc="-1" strike="noStrike">
                <a:solidFill>
                  <a:srgbClr val="ffff00"/>
                </a:solidFill>
                <a:latin typeface="Calibri"/>
              </a:rPr>
              <a:t> </a:t>
            </a:r>
            <a:r>
              <a:rPr b="0" lang="pt-BR" sz="2800" spc="-1" strike="noStrike">
                <a:solidFill>
                  <a:srgbClr val="ffff00"/>
                </a:solidFill>
                <a:latin typeface="Calibri"/>
              </a:rPr>
              <a:t>f</a:t>
            </a:r>
            <a:r>
              <a:rPr b="0" lang="pt-BR" sz="2800" spc="-1" strike="noStrike">
                <a:solidFill>
                  <a:srgbClr val="ffff00"/>
                </a:solidFill>
                <a:latin typeface="Calibri"/>
              </a:rPr>
              <a:t>u</a:t>
            </a:r>
            <a:r>
              <a:rPr b="0" lang="pt-BR" sz="2800" spc="-1" strike="noStrike">
                <a:solidFill>
                  <a:srgbClr val="ffff00"/>
                </a:solidFill>
                <a:latin typeface="Calibri"/>
              </a:rPr>
              <a:t>n</a:t>
            </a:r>
            <a:r>
              <a:rPr b="0" lang="pt-BR" sz="2800" spc="-1" strike="noStrike">
                <a:solidFill>
                  <a:srgbClr val="ffff00"/>
                </a:solidFill>
                <a:latin typeface="Calibri"/>
              </a:rPr>
              <a:t>c</a:t>
            </a:r>
            <a:r>
              <a:rPr b="0" lang="pt-BR" sz="2800" spc="-1" strike="noStrike">
                <a:solidFill>
                  <a:srgbClr val="ffff00"/>
                </a:solidFill>
                <a:latin typeface="Calibri"/>
              </a:rPr>
              <a:t>t</a:t>
            </a:r>
            <a:r>
              <a:rPr b="0" lang="pt-BR" sz="2800" spc="-1" strike="noStrike">
                <a:solidFill>
                  <a:srgbClr val="ffff00"/>
                </a:solidFill>
                <a:latin typeface="Calibri"/>
              </a:rPr>
              <a:t>i</a:t>
            </a:r>
            <a:r>
              <a:rPr b="0" lang="pt-BR" sz="2800" spc="-1" strike="noStrike">
                <a:solidFill>
                  <a:srgbClr val="ffff00"/>
                </a:solidFill>
                <a:latin typeface="Calibri"/>
              </a:rPr>
              <a:t>o</a:t>
            </a:r>
            <a:r>
              <a:rPr b="0" lang="pt-BR" sz="2800" spc="-1" strike="noStrike">
                <a:solidFill>
                  <a:srgbClr val="ffff00"/>
                </a:solidFill>
                <a:latin typeface="Calibri"/>
              </a:rPr>
              <a:t>n</a:t>
            </a:r>
            <a:r>
              <a:rPr b="0" lang="pt-BR" sz="2800" spc="-1" strike="noStrike">
                <a:solidFill>
                  <a:srgbClr val="ffff00"/>
                </a:solidFill>
                <a:latin typeface="Calibri"/>
              </a:rPr>
              <a:t> </a:t>
            </a:r>
            <a:r>
              <a:rPr b="0" lang="pt-BR" sz="2800" spc="-1" strike="noStrike">
                <a:solidFill>
                  <a:srgbClr val="ffff00"/>
                </a:solidFill>
                <a:latin typeface="Calibri"/>
              </a:rPr>
              <a:t>i</a:t>
            </a:r>
            <a:r>
              <a:rPr b="0" lang="pt-BR" sz="2800" spc="-1" strike="noStrike">
                <a:solidFill>
                  <a:srgbClr val="ffff00"/>
                </a:solidFill>
                <a:latin typeface="Calibri"/>
              </a:rPr>
              <a:t>m</a:t>
            </a:r>
            <a:r>
              <a:rPr b="0" lang="pt-BR" sz="2800" spc="-1" strike="noStrike">
                <a:solidFill>
                  <a:srgbClr val="ffff00"/>
                </a:solidFill>
                <a:latin typeface="Calibri"/>
              </a:rPr>
              <a:t>p</a:t>
            </a:r>
            <a:r>
              <a:rPr b="0" lang="pt-BR" sz="2800" spc="-1" strike="noStrike">
                <a:solidFill>
                  <a:srgbClr val="ffff00"/>
                </a:solidFill>
                <a:latin typeface="Calibri"/>
              </a:rPr>
              <a:t>l</a:t>
            </a:r>
            <a:r>
              <a:rPr b="0" lang="pt-BR" sz="2800" spc="-1" strike="noStrike">
                <a:solidFill>
                  <a:srgbClr val="ffff00"/>
                </a:solidFill>
                <a:latin typeface="Calibri"/>
              </a:rPr>
              <a:t>e</a:t>
            </a:r>
            <a:r>
              <a:rPr b="0" lang="pt-BR" sz="2800" spc="-1" strike="noStrike">
                <a:solidFill>
                  <a:srgbClr val="ffff00"/>
                </a:solidFill>
                <a:latin typeface="Calibri"/>
              </a:rPr>
              <a:t>m</a:t>
            </a:r>
            <a:r>
              <a:rPr b="0" lang="pt-BR" sz="2800" spc="-1" strike="noStrike">
                <a:solidFill>
                  <a:srgbClr val="ffff00"/>
                </a:solidFill>
                <a:latin typeface="Calibri"/>
              </a:rPr>
              <a:t>e</a:t>
            </a:r>
            <a:r>
              <a:rPr b="0" lang="pt-BR" sz="2800" spc="-1" strike="noStrike">
                <a:solidFill>
                  <a:srgbClr val="ffff00"/>
                </a:solidFill>
                <a:latin typeface="Calibri"/>
              </a:rPr>
              <a:t>n</a:t>
            </a:r>
            <a:r>
              <a:rPr b="0" lang="pt-BR" sz="2800" spc="-1" strike="noStrike">
                <a:solidFill>
                  <a:srgbClr val="ffff00"/>
                </a:solidFill>
                <a:latin typeface="Calibri"/>
              </a:rPr>
              <a:t>t</a:t>
            </a:r>
            <a:r>
              <a:rPr b="0" lang="pt-BR" sz="2800" spc="-1" strike="noStrike">
                <a:solidFill>
                  <a:srgbClr val="ffff00"/>
                </a:solidFill>
                <a:latin typeface="Calibri"/>
              </a:rPr>
              <a:t>e</a:t>
            </a:r>
            <a:r>
              <a:rPr b="0" lang="pt-BR" sz="2800" spc="-1" strike="noStrike">
                <a:solidFill>
                  <a:srgbClr val="ffff00"/>
                </a:solidFill>
                <a:latin typeface="Calibri"/>
              </a:rPr>
              <a:t>d</a:t>
            </a:r>
            <a:r>
              <a:rPr b="0" lang="pt-BR" sz="2800" spc="-1" strike="noStrike">
                <a:solidFill>
                  <a:srgbClr val="ffff00"/>
                </a:solidFill>
                <a:latin typeface="Calibri"/>
              </a:rPr>
              <a:t> </a:t>
            </a:r>
            <a:r>
              <a:rPr b="0" lang="pt-BR" sz="2800" spc="-1" strike="noStrike">
                <a:solidFill>
                  <a:srgbClr val="ffff00"/>
                </a:solidFill>
                <a:latin typeface="Calibri"/>
              </a:rPr>
              <a:t>u</a:t>
            </a:r>
            <a:r>
              <a:rPr b="0" lang="pt-BR" sz="2800" spc="-1" strike="noStrike">
                <a:solidFill>
                  <a:srgbClr val="ffff00"/>
                </a:solidFill>
                <a:latin typeface="Calibri"/>
              </a:rPr>
              <a:t>s</a:t>
            </a:r>
            <a:r>
              <a:rPr b="0" lang="pt-BR" sz="2800" spc="-1" strike="noStrike">
                <a:solidFill>
                  <a:srgbClr val="ffff00"/>
                </a:solidFill>
                <a:latin typeface="Calibri"/>
              </a:rPr>
              <a:t>i</a:t>
            </a:r>
            <a:r>
              <a:rPr b="0" lang="pt-BR" sz="2800" spc="-1" strike="noStrike">
                <a:solidFill>
                  <a:srgbClr val="ffff00"/>
                </a:solidFill>
                <a:latin typeface="Calibri"/>
              </a:rPr>
              <a:t>n</a:t>
            </a:r>
            <a:r>
              <a:rPr b="0" lang="pt-BR" sz="2800" spc="-1" strike="noStrike">
                <a:solidFill>
                  <a:srgbClr val="ffff00"/>
                </a:solidFill>
                <a:latin typeface="Calibri"/>
              </a:rPr>
              <a:t>g</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 </a:t>
            </a:r>
            <a:r>
              <a:rPr b="0" lang="pt-BR" sz="2800" spc="-1" strike="noStrike">
                <a:solidFill>
                  <a:srgbClr val="ffff00"/>
                </a:solidFill>
                <a:latin typeface="Calibri"/>
              </a:rPr>
              <a:t>r</a:t>
            </a:r>
            <a:r>
              <a:rPr b="0" lang="pt-BR" sz="2800" spc="-1" strike="noStrike">
                <a:solidFill>
                  <a:srgbClr val="ffff00"/>
                </a:solidFill>
                <a:latin typeface="Calibri"/>
              </a:rPr>
              <a:t>e</a:t>
            </a:r>
            <a:r>
              <a:rPr b="0" lang="pt-BR" sz="2800" spc="-1" strike="noStrike">
                <a:solidFill>
                  <a:srgbClr val="ffff00"/>
                </a:solidFill>
                <a:latin typeface="Calibri"/>
              </a:rPr>
              <a:t>c</a:t>
            </a:r>
            <a:r>
              <a:rPr b="0" lang="pt-BR" sz="2800" spc="-1" strike="noStrike">
                <a:solidFill>
                  <a:srgbClr val="ffff00"/>
                </a:solidFill>
                <a:latin typeface="Calibri"/>
              </a:rPr>
              <a:t>u</a:t>
            </a:r>
            <a:r>
              <a:rPr b="0" lang="pt-BR" sz="2800" spc="-1" strike="noStrike">
                <a:solidFill>
                  <a:srgbClr val="ffff00"/>
                </a:solidFill>
                <a:latin typeface="Calibri"/>
              </a:rPr>
              <a:t>r</a:t>
            </a:r>
            <a:r>
              <a:rPr b="0" lang="pt-BR" sz="2800" spc="-1" strike="noStrike">
                <a:solidFill>
                  <a:srgbClr val="ffff00"/>
                </a:solidFill>
                <a:latin typeface="Calibri"/>
              </a:rPr>
              <a:t>s</a:t>
            </a:r>
            <a:r>
              <a:rPr b="0" lang="pt-BR" sz="2800" spc="-1" strike="noStrike">
                <a:solidFill>
                  <a:srgbClr val="ffff00"/>
                </a:solidFill>
                <a:latin typeface="Calibri"/>
              </a:rPr>
              <a:t>i</a:t>
            </a:r>
            <a:r>
              <a:rPr b="0" lang="pt-BR" sz="2800" spc="-1" strike="noStrike">
                <a:solidFill>
                  <a:srgbClr val="ffff00"/>
                </a:solidFill>
                <a:latin typeface="Calibri"/>
              </a:rPr>
              <a:t>v</a:t>
            </a:r>
            <a:r>
              <a:rPr b="0" lang="pt-BR" sz="2800" spc="-1" strike="noStrike">
                <a:solidFill>
                  <a:srgbClr val="ffff00"/>
                </a:solidFill>
                <a:latin typeface="Calibri"/>
              </a:rPr>
              <a:t>e</a:t>
            </a:r>
            <a:r>
              <a:rPr b="0" lang="pt-BR" sz="2800" spc="-1" strike="noStrike">
                <a:solidFill>
                  <a:srgbClr val="ffff00"/>
                </a:solidFill>
                <a:latin typeface="Calibri"/>
              </a:rPr>
              <a:t> </a:t>
            </a:r>
            <a:r>
              <a:rPr b="0" lang="pt-BR" sz="2800" spc="-1" strike="noStrike">
                <a:solidFill>
                  <a:srgbClr val="ffff00"/>
                </a:solidFill>
                <a:latin typeface="Calibri"/>
              </a:rPr>
              <a:t>a</a:t>
            </a:r>
            <a:r>
              <a:rPr b="0" lang="pt-BR" sz="2800" spc="-1" strike="noStrike">
                <a:solidFill>
                  <a:srgbClr val="ffff00"/>
                </a:solidFill>
                <a:latin typeface="Calibri"/>
              </a:rPr>
              <a:t>l</a:t>
            </a:r>
            <a:r>
              <a:rPr b="0" lang="pt-BR" sz="2800" spc="-1" strike="noStrike">
                <a:solidFill>
                  <a:srgbClr val="ffff00"/>
                </a:solidFill>
                <a:latin typeface="Calibri"/>
              </a:rPr>
              <a:t>g</a:t>
            </a:r>
            <a:r>
              <a:rPr b="0" lang="pt-BR" sz="2800" spc="-1" strike="noStrike">
                <a:solidFill>
                  <a:srgbClr val="ffff00"/>
                </a:solidFill>
                <a:latin typeface="Calibri"/>
              </a:rPr>
              <a:t>o</a:t>
            </a:r>
            <a:r>
              <a:rPr b="0" lang="pt-BR" sz="2800" spc="-1" strike="noStrike">
                <a:solidFill>
                  <a:srgbClr val="ffff00"/>
                </a:solidFill>
                <a:latin typeface="Calibri"/>
              </a:rPr>
              <a:t>r</a:t>
            </a:r>
            <a:r>
              <a:rPr b="0" lang="pt-BR" sz="2800" spc="-1" strike="noStrike">
                <a:solidFill>
                  <a:srgbClr val="ffff00"/>
                </a:solidFill>
                <a:latin typeface="Calibri"/>
              </a:rPr>
              <a:t>i</a:t>
            </a:r>
            <a:r>
              <a:rPr b="0" lang="pt-BR" sz="2800" spc="-1" strike="noStrike">
                <a:solidFill>
                  <a:srgbClr val="ffff00"/>
                </a:solidFill>
                <a:latin typeface="Calibri"/>
              </a:rPr>
              <a:t>t</a:t>
            </a:r>
            <a:r>
              <a:rPr b="0" lang="pt-BR" sz="2800" spc="-1" strike="noStrike">
                <a:solidFill>
                  <a:srgbClr val="ffff00"/>
                </a:solidFill>
                <a:latin typeface="Calibri"/>
              </a:rPr>
              <a:t>h</a:t>
            </a:r>
            <a:r>
              <a:rPr b="0" lang="pt-BR" sz="2800" spc="-1" strike="noStrike">
                <a:solidFill>
                  <a:srgbClr val="ffff00"/>
                </a:solidFill>
                <a:latin typeface="Calibri"/>
              </a:rPr>
              <a:t>m</a:t>
            </a:r>
            <a:r>
              <a:rPr b="0" lang="pt-BR" sz="2800" spc="-1" strike="noStrike">
                <a:solidFill>
                  <a:srgbClr val="ffff00"/>
                </a:solidFill>
                <a:latin typeface="Calibri"/>
              </a:rPr>
              <a: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a:t>
            </a:r>
            <a:r>
              <a:rPr b="0" lang="pt-BR" sz="2800" spc="-1" strike="noStrike">
                <a:solidFill>
                  <a:srgbClr val="ffff00"/>
                </a:solidFill>
                <a:latin typeface="Courier New"/>
              </a:rPr>
              <a:t> </a:t>
            </a:r>
            <a:r>
              <a:rPr b="0" lang="pt-BR" sz="2800" spc="-1" strike="noStrike">
                <a:solidFill>
                  <a:srgbClr val="ffff00"/>
                </a:solidFill>
                <a:latin typeface="Courier New"/>
              </a:rPr>
              <a:t>r</a:t>
            </a:r>
            <a:r>
              <a:rPr b="0" lang="pt-BR" sz="2800" spc="-1" strike="noStrike">
                <a:solidFill>
                  <a:srgbClr val="ffff00"/>
                </a:solidFill>
                <a:latin typeface="Courier New"/>
              </a:rPr>
              <a:t>e</a:t>
            </a:r>
            <a:r>
              <a:rPr b="0" lang="pt-BR" sz="2800" spc="-1" strike="noStrike">
                <a:solidFill>
                  <a:srgbClr val="ffff00"/>
                </a:solidFill>
                <a:latin typeface="Courier New"/>
              </a:rPr>
              <a:t>c</a:t>
            </a:r>
            <a:r>
              <a:rPr b="0" lang="pt-BR" sz="2800" spc="-1" strike="noStrike">
                <a:solidFill>
                  <a:srgbClr val="ffff00"/>
                </a:solidFill>
                <a:latin typeface="Courier New"/>
              </a:rPr>
              <a:t>u</a:t>
            </a:r>
            <a:r>
              <a:rPr b="0" lang="pt-BR" sz="2800" spc="-1" strike="noStrike">
                <a:solidFill>
                  <a:srgbClr val="ffff00"/>
                </a:solidFill>
                <a:latin typeface="Courier New"/>
              </a:rPr>
              <a:t>r</a:t>
            </a:r>
            <a:r>
              <a:rPr b="0" lang="pt-BR" sz="2800" spc="-1" strike="noStrike">
                <a:solidFill>
                  <a:srgbClr val="ffff00"/>
                </a:solidFill>
                <a:latin typeface="Courier New"/>
              </a:rPr>
              <a:t>s</a:t>
            </a:r>
            <a:r>
              <a:rPr b="0" lang="pt-BR" sz="2800" spc="-1" strike="noStrike">
                <a:solidFill>
                  <a:srgbClr val="ffff00"/>
                </a:solidFill>
                <a:latin typeface="Courier New"/>
              </a:rPr>
              <a:t>i</a:t>
            </a:r>
            <a:r>
              <a:rPr b="0" lang="pt-BR" sz="2800" spc="-1" strike="noStrike">
                <a:solidFill>
                  <a:srgbClr val="ffff00"/>
                </a:solidFill>
                <a:latin typeface="Courier New"/>
              </a:rPr>
              <a:t>v</a:t>
            </a:r>
            <a:r>
              <a:rPr b="0" lang="pt-BR" sz="2800" spc="-1" strike="noStrike">
                <a:solidFill>
                  <a:srgbClr val="ffff00"/>
                </a:solidFill>
                <a:latin typeface="Courier New"/>
              </a:rPr>
              <a:t>e</a:t>
            </a:r>
            <a:r>
              <a:rPr b="0" lang="pt-BR" sz="2800" spc="-1" strike="noStrike">
                <a:solidFill>
                  <a:srgbClr val="ffff00"/>
                </a:solidFill>
                <a:latin typeface="Courier New"/>
              </a:rPr>
              <a:t> </a:t>
            </a:r>
            <a:r>
              <a:rPr b="0" lang="pt-BR" sz="2800" spc="-1" strike="noStrike">
                <a:solidFill>
                  <a:srgbClr val="ffff00"/>
                </a:solidFill>
                <a:latin typeface="Courier New"/>
              </a:rPr>
              <a:t>f</a:t>
            </a:r>
            <a:r>
              <a:rPr b="0" lang="pt-BR" sz="2800" spc="-1" strike="noStrike">
                <a:solidFill>
                  <a:srgbClr val="ffff00"/>
                </a:solidFill>
                <a:latin typeface="Courier New"/>
              </a:rPr>
              <a:t>u</a:t>
            </a:r>
            <a:r>
              <a:rPr b="0" lang="pt-BR" sz="2800" spc="-1" strike="noStrike">
                <a:solidFill>
                  <a:srgbClr val="ffff00"/>
                </a:solidFill>
                <a:latin typeface="Courier New"/>
              </a:rPr>
              <a:t>n</a:t>
            </a:r>
            <a:r>
              <a:rPr b="0" lang="pt-BR" sz="2800" spc="-1" strike="noStrike">
                <a:solidFill>
                  <a:srgbClr val="ffff00"/>
                </a:solidFill>
                <a:latin typeface="Courier New"/>
              </a:rPr>
              <a:t>c</a:t>
            </a:r>
            <a:r>
              <a:rPr b="0" lang="pt-BR" sz="2800" spc="-1" strike="noStrike">
                <a:solidFill>
                  <a:srgbClr val="ffff00"/>
                </a:solidFill>
                <a:latin typeface="Courier New"/>
              </a:rPr>
              <a:t>t</a:t>
            </a:r>
            <a:r>
              <a:rPr b="0" lang="pt-BR" sz="2800" spc="-1" strike="noStrike">
                <a:solidFill>
                  <a:srgbClr val="ffff00"/>
                </a:solidFill>
                <a:latin typeface="Courier New"/>
              </a:rPr>
              <a:t>i</a:t>
            </a:r>
            <a:r>
              <a:rPr b="0" lang="pt-BR" sz="2800" spc="-1" strike="noStrike">
                <a:solidFill>
                  <a:srgbClr val="ffff00"/>
                </a:solidFill>
                <a:latin typeface="Courier New"/>
              </a:rPr>
              <a:t>o</a:t>
            </a:r>
            <a:r>
              <a:rPr b="0" lang="pt-BR" sz="2800" spc="-1" strike="noStrike">
                <a:solidFill>
                  <a:srgbClr val="ffff00"/>
                </a:solidFill>
                <a:latin typeface="Courier New"/>
              </a:rPr>
              <a:t>n</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a:t>
            </a:r>
            <a:r>
              <a:rPr b="0" lang="pt-BR" sz="2800" spc="-1" strike="noStrike">
                <a:solidFill>
                  <a:srgbClr val="ffff00"/>
                </a:solidFill>
                <a:latin typeface="Courier New"/>
              </a:rPr>
              <a:t>a</a:t>
            </a:r>
            <a:r>
              <a:rPr b="0" lang="pt-BR" sz="2800" spc="-1" strike="noStrike">
                <a:solidFill>
                  <a:srgbClr val="ffff00"/>
                </a:solidFill>
                <a:latin typeface="Courier New"/>
              </a:rPr>
              <a:t>c</a:t>
            </a:r>
            <a:r>
              <a:rPr b="0" lang="pt-BR" sz="2800" spc="-1" strike="noStrike">
                <a:solidFill>
                  <a:srgbClr val="ffff00"/>
                </a:solidFill>
                <a:latin typeface="Courier New"/>
              </a:rPr>
              <a:t>t</a:t>
            </a:r>
            <a:r>
              <a:rPr b="0" lang="pt-BR" sz="2800" spc="-1" strike="noStrike">
                <a:solidFill>
                  <a:srgbClr val="ffff00"/>
                </a:solidFill>
                <a:latin typeface="Courier New"/>
              </a:rPr>
              <a:t>o</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a</a:t>
            </a:r>
            <a:r>
              <a:rPr b="0" lang="pt-BR" sz="2800" spc="-1" strike="noStrike">
                <a:solidFill>
                  <a:srgbClr val="ffff00"/>
                </a:solidFill>
                <a:latin typeface="Courier New"/>
              </a:rPr>
              <a:t>l</a:t>
            </a:r>
            <a:r>
              <a:rPr b="0" lang="pt-BR" sz="2800" spc="-1" strike="noStrike">
                <a:solidFill>
                  <a:srgbClr val="ffff00"/>
                </a:solidFill>
                <a:latin typeface="Courier New"/>
              </a:rPr>
              <a:t>(</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i</a:t>
            </a:r>
            <a:r>
              <a:rPr b="0" lang="pt-BR" sz="2800" spc="-1" strike="noStrike">
                <a:solidFill>
                  <a:srgbClr val="ffff00"/>
                </a:solidFill>
                <a:latin typeface="Courier New"/>
              </a:rPr>
              <a:t>f</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n</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0</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n</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1</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r</a:t>
            </a:r>
            <a:r>
              <a:rPr b="0" lang="pt-BR" sz="2800" spc="-1" strike="noStrike">
                <a:solidFill>
                  <a:srgbClr val="ffff00"/>
                </a:solidFill>
                <a:latin typeface="Courier New"/>
              </a:rPr>
              <a:t>e</a:t>
            </a:r>
            <a:r>
              <a:rPr b="0" lang="pt-BR" sz="2800" spc="-1" strike="noStrike">
                <a:solidFill>
                  <a:srgbClr val="ffff00"/>
                </a:solidFill>
                <a:latin typeface="Courier New"/>
              </a:rPr>
              <a:t>t</a:t>
            </a:r>
            <a:r>
              <a:rPr b="0" lang="pt-BR" sz="2800" spc="-1" strike="noStrike">
                <a:solidFill>
                  <a:srgbClr val="ffff00"/>
                </a:solidFill>
                <a:latin typeface="Courier New"/>
              </a:rPr>
              <a:t>u</a:t>
            </a:r>
            <a:r>
              <a:rPr b="0" lang="pt-BR" sz="2800" spc="-1" strike="noStrike">
                <a:solidFill>
                  <a:srgbClr val="ffff00"/>
                </a:solidFill>
                <a:latin typeface="Courier New"/>
              </a:rPr>
              <a:t>r</a:t>
            </a:r>
            <a:r>
              <a:rPr b="0" lang="pt-BR" sz="2800" spc="-1" strike="noStrike">
                <a:solidFill>
                  <a:srgbClr val="ffff00"/>
                </a:solidFill>
                <a:latin typeface="Courier New"/>
              </a:rPr>
              <a:t>n</a:t>
            </a:r>
            <a:r>
              <a:rPr b="0" lang="pt-BR" sz="2800" spc="-1" strike="noStrike">
                <a:solidFill>
                  <a:srgbClr val="ffff00"/>
                </a:solidFill>
                <a:latin typeface="Courier New"/>
              </a:rPr>
              <a:t> </a:t>
            </a:r>
            <a:r>
              <a:rPr b="0" lang="pt-BR" sz="2800" spc="-1" strike="noStrike">
                <a:solidFill>
                  <a:srgbClr val="ffff00"/>
                </a:solidFill>
                <a:latin typeface="Courier New"/>
              </a:rPr>
              <a:t>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 </a:t>
            </a:r>
            <a:r>
              <a:rPr b="0" lang="pt-BR" sz="2800" spc="-1" strike="noStrike">
                <a:solidFill>
                  <a:srgbClr val="ffff00"/>
                </a:solidFill>
                <a:latin typeface="Courier New"/>
              </a:rPr>
              <a:t>r</a:t>
            </a:r>
            <a:r>
              <a:rPr b="0" lang="pt-BR" sz="2800" spc="-1" strike="noStrike">
                <a:solidFill>
                  <a:srgbClr val="ffff00"/>
                </a:solidFill>
                <a:latin typeface="Courier New"/>
              </a:rPr>
              <a:t>e</a:t>
            </a:r>
            <a:r>
              <a:rPr b="0" lang="pt-BR" sz="2800" spc="-1" strike="noStrike">
                <a:solidFill>
                  <a:srgbClr val="ffff00"/>
                </a:solidFill>
                <a:latin typeface="Courier New"/>
              </a:rPr>
              <a:t>t</a:t>
            </a:r>
            <a:r>
              <a:rPr b="0" lang="pt-BR" sz="2800" spc="-1" strike="noStrike">
                <a:solidFill>
                  <a:srgbClr val="ffff00"/>
                </a:solidFill>
                <a:latin typeface="Courier New"/>
              </a:rPr>
              <a:t>u</a:t>
            </a:r>
            <a:r>
              <a:rPr b="0" lang="pt-BR" sz="2800" spc="-1" strike="noStrike">
                <a:solidFill>
                  <a:srgbClr val="ffff00"/>
                </a:solidFill>
                <a:latin typeface="Courier New"/>
              </a:rPr>
              <a:t>r</a:t>
            </a:r>
            <a:r>
              <a:rPr b="0" lang="pt-BR" sz="2800" spc="-1" strike="noStrike">
                <a:solidFill>
                  <a:srgbClr val="ffff00"/>
                </a:solidFill>
                <a:latin typeface="Courier New"/>
              </a:rPr>
              <a:t>n</a:t>
            </a:r>
            <a:r>
              <a:rPr b="0" lang="pt-BR" sz="2800" spc="-1" strike="noStrike">
                <a:solidFill>
                  <a:srgbClr val="ffff00"/>
                </a:solidFill>
                <a:latin typeface="Courier New"/>
              </a:rPr>
              <a:t> </a:t>
            </a:r>
            <a:r>
              <a:rPr b="0" lang="pt-BR" sz="2800" spc="-1" strike="noStrike">
                <a:solidFill>
                  <a:srgbClr val="ffff00"/>
                </a:solidFill>
                <a:latin typeface="Courier New"/>
              </a:rPr>
              <a:t>n</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f</a:t>
            </a:r>
            <a:r>
              <a:rPr b="0" lang="pt-BR" sz="2800" spc="-1" strike="noStrike">
                <a:solidFill>
                  <a:srgbClr val="ffff00"/>
                </a:solidFill>
                <a:latin typeface="Courier New"/>
              </a:rPr>
              <a:t>a</a:t>
            </a:r>
            <a:r>
              <a:rPr b="0" lang="pt-BR" sz="2800" spc="-1" strike="noStrike">
                <a:solidFill>
                  <a:srgbClr val="ffff00"/>
                </a:solidFill>
                <a:latin typeface="Courier New"/>
              </a:rPr>
              <a:t>c</a:t>
            </a:r>
            <a:r>
              <a:rPr b="0" lang="pt-BR" sz="2800" spc="-1" strike="noStrike">
                <a:solidFill>
                  <a:srgbClr val="ffff00"/>
                </a:solidFill>
                <a:latin typeface="Courier New"/>
              </a:rPr>
              <a:t>t</a:t>
            </a:r>
            <a:r>
              <a:rPr b="0" lang="pt-BR" sz="2800" spc="-1" strike="noStrike">
                <a:solidFill>
                  <a:srgbClr val="ffff00"/>
                </a:solidFill>
                <a:latin typeface="Courier New"/>
              </a:rPr>
              <a:t>o</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a</a:t>
            </a:r>
            <a:r>
              <a:rPr b="0" lang="pt-BR" sz="2800" spc="-1" strike="noStrike">
                <a:solidFill>
                  <a:srgbClr val="ffff00"/>
                </a:solidFill>
                <a:latin typeface="Courier New"/>
              </a:rPr>
              <a:t>l</a:t>
            </a:r>
            <a:r>
              <a:rPr b="0" lang="pt-BR" sz="2800" spc="-1" strike="noStrike">
                <a:solidFill>
                  <a:srgbClr val="ffff00"/>
                </a:solidFill>
                <a:latin typeface="Courier New"/>
              </a:rPr>
              <a:t>(</a:t>
            </a:r>
            <a:r>
              <a:rPr b="0" lang="pt-BR" sz="2800" spc="-1" strike="noStrike">
                <a:solidFill>
                  <a:srgbClr val="ffff00"/>
                </a:solidFill>
                <a:latin typeface="Courier New"/>
              </a:rPr>
              <a:t>n</a:t>
            </a:r>
            <a:r>
              <a:rPr b="0" lang="pt-BR" sz="2800" spc="-1" strike="noStrike">
                <a:solidFill>
                  <a:srgbClr val="ffff00"/>
                </a:solidFill>
                <a:latin typeface="Courier New"/>
              </a:rPr>
              <a:t> </a:t>
            </a:r>
            <a:r>
              <a:rPr b="0" lang="pt-BR" sz="2800" spc="-1" strike="noStrike">
                <a:solidFill>
                  <a:srgbClr val="ffff00"/>
                </a:solidFill>
                <a:latin typeface="Courier New"/>
              </a:rPr>
              <a:t>-</a:t>
            </a:r>
            <a:r>
              <a:rPr b="0" lang="pt-BR" sz="2800" spc="-1" strike="noStrike">
                <a:solidFill>
                  <a:srgbClr val="ffff00"/>
                </a:solidFill>
                <a:latin typeface="Courier New"/>
              </a:rPr>
              <a:t> </a:t>
            </a:r>
            <a:r>
              <a:rPr b="0" lang="pt-BR" sz="2800" spc="-1" strike="noStrike">
                <a:solidFill>
                  <a:srgbClr val="ffff00"/>
                </a:solidFill>
                <a:latin typeface="Courier New"/>
              </a:rPr>
              <a:t>1</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a:t>
            </a:r>
            <a:r>
              <a:rPr b="0" lang="pt-BR" sz="2800" spc="-1" strike="noStrike">
                <a:solidFill>
                  <a:srgbClr val="ffff00"/>
                </a:solidFill>
                <a:latin typeface="Courier New"/>
              </a:rPr>
              <a:t>y</a:t>
            </a:r>
            <a:r>
              <a:rPr b="0" lang="pt-BR" sz="2800" spc="-1" strike="noStrike">
                <a:solidFill>
                  <a:srgbClr val="ffff00"/>
                </a:solidFill>
                <a:latin typeface="Courier New"/>
              </a:rPr>
              <a:t>s</a:t>
            </a:r>
            <a:r>
              <a:rPr b="0" lang="pt-BR" sz="2800" spc="-1" strike="noStrike">
                <a:solidFill>
                  <a:srgbClr val="ffff00"/>
                </a:solidFill>
                <a:latin typeface="Courier New"/>
              </a:rPr>
              <a:t>t</a:t>
            </a:r>
            <a:r>
              <a:rPr b="0" lang="pt-BR" sz="2800" spc="-1" strike="noStrike">
                <a:solidFill>
                  <a:srgbClr val="ffff00"/>
                </a:solidFill>
                <a:latin typeface="Courier New"/>
              </a:rPr>
              <a:t>e</a:t>
            </a:r>
            <a:r>
              <a:rPr b="0" lang="pt-BR" sz="2800" spc="-1" strike="noStrike">
                <a:solidFill>
                  <a:srgbClr val="ffff00"/>
                </a:solidFill>
                <a:latin typeface="Courier New"/>
              </a:rPr>
              <a:t>m</a:t>
            </a:r>
            <a:r>
              <a:rPr b="0" lang="pt-BR" sz="2800" spc="-1" strike="noStrike">
                <a:solidFill>
                  <a:srgbClr val="ffff00"/>
                </a:solidFill>
                <a:latin typeface="Courier New"/>
              </a:rPr>
              <a:t>.</a:t>
            </a:r>
            <a:r>
              <a:rPr b="0" lang="pt-BR" sz="2800" spc="-1" strike="noStrike">
                <a:solidFill>
                  <a:srgbClr val="ffff00"/>
                </a:solidFill>
                <a:latin typeface="Courier New"/>
              </a:rPr>
              <a:t>p</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n</a:t>
            </a:r>
            <a:r>
              <a:rPr b="0" lang="pt-BR" sz="2800" spc="-1" strike="noStrike">
                <a:solidFill>
                  <a:srgbClr val="ffff00"/>
                </a:solidFill>
                <a:latin typeface="Courier New"/>
              </a:rPr>
              <a:t>t</a:t>
            </a:r>
            <a:r>
              <a:rPr b="0" lang="pt-BR" sz="2800" spc="-1" strike="noStrike">
                <a:solidFill>
                  <a:srgbClr val="ffff00"/>
                </a:solidFill>
                <a:latin typeface="Courier New"/>
              </a:rPr>
              <a:t>l</a:t>
            </a:r>
            <a:r>
              <a:rPr b="0" lang="pt-BR" sz="2800" spc="-1" strike="noStrike">
                <a:solidFill>
                  <a:srgbClr val="ffff00"/>
                </a:solidFill>
                <a:latin typeface="Courier New"/>
              </a:rPr>
              <a:t>n</a:t>
            </a:r>
            <a:r>
              <a:rPr b="0" lang="pt-BR" sz="2800" spc="-1" strike="noStrike">
                <a:solidFill>
                  <a:srgbClr val="ffff00"/>
                </a:solidFill>
                <a:latin typeface="Courier New"/>
              </a:rPr>
              <a:t>(</a:t>
            </a:r>
            <a:r>
              <a:rPr b="0" lang="pt-BR" sz="2800" spc="-1" strike="noStrike">
                <a:solidFill>
                  <a:srgbClr val="ffff00"/>
                </a:solidFill>
                <a:latin typeface="Courier New"/>
              </a:rPr>
              <a:t>f</a:t>
            </a:r>
            <a:r>
              <a:rPr b="0" lang="pt-BR" sz="2800" spc="-1" strike="noStrike">
                <a:solidFill>
                  <a:srgbClr val="ffff00"/>
                </a:solidFill>
                <a:latin typeface="Courier New"/>
              </a:rPr>
              <a:t>a</a:t>
            </a:r>
            <a:r>
              <a:rPr b="0" lang="pt-BR" sz="2800" spc="-1" strike="noStrike">
                <a:solidFill>
                  <a:srgbClr val="ffff00"/>
                </a:solidFill>
                <a:latin typeface="Courier New"/>
              </a:rPr>
              <a:t>c</a:t>
            </a:r>
            <a:r>
              <a:rPr b="0" lang="pt-BR" sz="2800" spc="-1" strike="noStrike">
                <a:solidFill>
                  <a:srgbClr val="ffff00"/>
                </a:solidFill>
                <a:latin typeface="Courier New"/>
              </a:rPr>
              <a:t>t</a:t>
            </a:r>
            <a:r>
              <a:rPr b="0" lang="pt-BR" sz="2800" spc="-1" strike="noStrike">
                <a:solidFill>
                  <a:srgbClr val="ffff00"/>
                </a:solidFill>
                <a:latin typeface="Courier New"/>
              </a:rPr>
              <a:t>o</a:t>
            </a:r>
            <a:r>
              <a:rPr b="0" lang="pt-BR" sz="2800" spc="-1" strike="noStrike">
                <a:solidFill>
                  <a:srgbClr val="ffff00"/>
                </a:solidFill>
                <a:latin typeface="Courier New"/>
              </a:rPr>
              <a:t>r</a:t>
            </a:r>
            <a:r>
              <a:rPr b="0" lang="pt-BR" sz="2800" spc="-1" strike="noStrike">
                <a:solidFill>
                  <a:srgbClr val="ffff00"/>
                </a:solidFill>
                <a:latin typeface="Courier New"/>
              </a:rPr>
              <a:t>i</a:t>
            </a:r>
            <a:r>
              <a:rPr b="0" lang="pt-BR" sz="2800" spc="-1" strike="noStrike">
                <a:solidFill>
                  <a:srgbClr val="ffff00"/>
                </a:solidFill>
                <a:latin typeface="Courier New"/>
              </a:rPr>
              <a:t>a</a:t>
            </a:r>
            <a:r>
              <a:rPr b="0" lang="pt-BR" sz="2800" spc="-1" strike="noStrike">
                <a:solidFill>
                  <a:srgbClr val="ffff00"/>
                </a:solidFill>
                <a:latin typeface="Courier New"/>
              </a:rPr>
              <a:t>l</a:t>
            </a:r>
            <a:r>
              <a:rPr b="0" lang="pt-BR" sz="2800" spc="-1" strike="noStrike">
                <a:solidFill>
                  <a:srgbClr val="ffff00"/>
                </a:solidFill>
                <a:latin typeface="Courier New"/>
              </a:rPr>
              <a:t>(</a:t>
            </a:r>
            <a:r>
              <a:rPr b="0" lang="pt-BR" sz="2800" spc="-1" strike="noStrike">
                <a:solidFill>
                  <a:srgbClr val="ffff00"/>
                </a:solidFill>
                <a:latin typeface="Courier New"/>
              </a:rPr>
              <a:t>5</a:t>
            </a:r>
            <a:r>
              <a:rPr b="0" lang="pt-BR" sz="2800" spc="-1" strike="noStrike">
                <a:solidFill>
                  <a:srgbClr val="ffff00"/>
                </a:solidFill>
                <a:latin typeface="Courier New"/>
              </a:rPr>
              <a:t>)</a:t>
            </a:r>
            <a:r>
              <a:rPr b="0" lang="pt-BR" sz="2800" spc="-1" strike="noStrike">
                <a:solidFill>
                  <a:srgbClr val="ffff00"/>
                </a:solidFill>
                <a:latin typeface="Courier New"/>
              </a:rPr>
              <a:t>)</a:t>
            </a:r>
            <a:endParaRPr b="0" lang="pt-BR" sz="2800" spc="-1" strike="noStrike">
              <a:latin typeface="Arial"/>
            </a:endParaRPr>
          </a:p>
        </p:txBody>
      </p:sp>
      <p:pic>
        <p:nvPicPr>
          <p:cNvPr id="227" name="Imagem 3_8"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2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Inline functions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For simpler functions, which can be implemented in only one line, you can use the simplified form of function declaration. This way allows you to write a function as it usually is done in mathematics, using the assignment, =, operator and omitting the curly braces of the command block. The following example shows the declaration of a second-degree function:</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An inline function.</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f(x) = 2 * x ** 2 + x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system.println(f(2))</a:t>
            </a:r>
            <a:endParaRPr b="0" lang="pt-BR" sz="2800" spc="-1" strike="noStrike">
              <a:latin typeface="Arial"/>
            </a:endParaRPr>
          </a:p>
        </p:txBody>
      </p:sp>
      <p:pic>
        <p:nvPicPr>
          <p:cNvPr id="230" name="Imagem 3_55"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3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61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Asynchronous functions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Functions can be executed asynchronously. To do so, you must declare the function using the asynchronous execution operator, ?=. To wait for the asynchronous function to finish its execution, blocking the execution stream of the rest of the program, you must assign the function to a variable using the asynchronous execution operator, ?=.</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An asynchronous function.</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f(x)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return x</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An asynchronous function call.</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f(2)</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33" name="Imagem 3_56"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Data output</a:t>
            </a:r>
            <a:endParaRPr b="0" lang="pt-BR" sz="4400" spc="-1" strike="noStrike">
              <a:latin typeface="Arial"/>
            </a:endParaRPr>
          </a:p>
        </p:txBody>
      </p:sp>
      <p:sp>
        <p:nvSpPr>
          <p:cNvPr id="13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MaiaScript allows the </a:t>
            </a:r>
            <a:r>
              <a:rPr b="0" lang="pt-BR" sz="2800" spc="-1" strike="noStrike">
                <a:solidFill>
                  <a:srgbClr val="ffff00"/>
                </a:solidFill>
                <a:latin typeface="Calibri"/>
              </a:rPr>
              <a:t>display of messages </a:t>
            </a:r>
            <a:r>
              <a:rPr b="0" lang="pt-BR" sz="2800" spc="-1" strike="noStrike">
                <a:solidFill>
                  <a:srgbClr val="ffff00"/>
                </a:solidFill>
                <a:latin typeface="Calibri"/>
              </a:rPr>
              <a:t>on the computer </a:t>
            </a:r>
            <a:r>
              <a:rPr b="0" lang="pt-BR" sz="2800" spc="-1" strike="noStrike">
                <a:solidFill>
                  <a:srgbClr val="ffff00"/>
                </a:solidFill>
                <a:latin typeface="Calibri"/>
              </a:rPr>
              <a:t>screen, or in the </a:t>
            </a:r>
            <a:r>
              <a:rPr b="0" lang="pt-BR" sz="2800" spc="-1" strike="noStrike">
                <a:solidFill>
                  <a:srgbClr val="ffff00"/>
                </a:solidFill>
                <a:latin typeface="Calibri"/>
              </a:rPr>
              <a:t>standard output, </a:t>
            </a:r>
            <a:r>
              <a:rPr b="0" lang="pt-BR" sz="2800" spc="-1" strike="noStrike">
                <a:solidFill>
                  <a:srgbClr val="ffff00"/>
                </a:solidFill>
                <a:latin typeface="Calibri"/>
              </a:rPr>
              <a:t>through various </a:t>
            </a:r>
            <a:r>
              <a:rPr b="0" lang="pt-BR" sz="2800" spc="-1" strike="noStrike">
                <a:solidFill>
                  <a:srgbClr val="ffff00"/>
                </a:solidFill>
                <a:latin typeface="Calibri"/>
              </a:rPr>
              <a:t>functions of the </a:t>
            </a:r>
            <a:r>
              <a:rPr b="0" lang="pt-BR" sz="2800" spc="-1" strike="noStrike">
                <a:solidFill>
                  <a:srgbClr val="ffff00"/>
                </a:solidFill>
                <a:latin typeface="Calibri"/>
              </a:rPr>
              <a:t>system library, among </a:t>
            </a:r>
            <a:r>
              <a:rPr b="0" lang="pt-BR" sz="2800" spc="-1" strike="noStrike">
                <a:solidFill>
                  <a:srgbClr val="ffff00"/>
                </a:solidFill>
                <a:latin typeface="Calibri"/>
              </a:rPr>
              <a:t>them the most used </a:t>
            </a:r>
            <a:r>
              <a:rPr b="0" lang="pt-BR" sz="2800" spc="-1" strike="noStrike">
                <a:solidFill>
                  <a:srgbClr val="ffff00"/>
                </a:solidFill>
                <a:latin typeface="Calibri"/>
              </a:rPr>
              <a:t>are print, println, </a:t>
            </a:r>
            <a:r>
              <a:rPr b="0" lang="pt-BR" sz="2800" spc="-1" strike="noStrike">
                <a:solidFill>
                  <a:srgbClr val="ffff00"/>
                </a:solidFill>
                <a:latin typeface="Calibri"/>
              </a:rPr>
              <a:t>printf and </a:t>
            </a:r>
            <a:r>
              <a:rPr b="0" lang="pt-BR" sz="2800" spc="-1" strike="noStrike">
                <a:solidFill>
                  <a:srgbClr val="ffff00"/>
                </a:solidFill>
                <a:latin typeface="Calibri"/>
              </a:rPr>
              <a:t>showMessageDialog. </a:t>
            </a:r>
            <a:r>
              <a:rPr b="0" lang="pt-BR" sz="2800" spc="-1" strike="noStrike">
                <a:solidFill>
                  <a:srgbClr val="ffff00"/>
                </a:solidFill>
                <a:latin typeface="Calibri"/>
              </a:rPr>
              <a:t>The following example </a:t>
            </a:r>
            <a:r>
              <a:rPr b="0" lang="pt-BR" sz="2800" spc="-1" strike="noStrike">
                <a:solidFill>
                  <a:srgbClr val="ffff00"/>
                </a:solidFill>
                <a:latin typeface="Calibri"/>
              </a:rPr>
              <a:t>illustrates the use of </a:t>
            </a:r>
            <a:r>
              <a:rPr b="0" lang="pt-BR" sz="2800" spc="-1" strike="noStrike">
                <a:solidFill>
                  <a:srgbClr val="ffff00"/>
                </a:solidFill>
                <a:latin typeface="Calibri"/>
              </a:rPr>
              <a:t>these functions: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a:t>
            </a:r>
            <a:r>
              <a:rPr b="0" lang="pt-BR" sz="2800" spc="-1" strike="noStrike">
                <a:solidFill>
                  <a:srgbClr val="ffff00"/>
                </a:solidFill>
                <a:latin typeface="Courier New"/>
              </a:rPr>
              <a:t>Hello 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system.showMessa</a:t>
            </a:r>
            <a:r>
              <a:rPr b="0" lang="pt-BR" sz="2800" spc="-1" strike="noStrike">
                <a:solidFill>
                  <a:srgbClr val="ffff00"/>
                </a:solidFill>
                <a:latin typeface="Courier New"/>
              </a:rPr>
              <a:t>geDialog("Hello </a:t>
            </a:r>
            <a:r>
              <a:rPr b="0" lang="pt-BR" sz="2800" spc="-1" strike="noStrike">
                <a:solidFill>
                  <a:srgbClr val="ffff00"/>
                </a:solidFill>
                <a:latin typeface="Courier New"/>
              </a:rPr>
              <a:t>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system.printf("%</a:t>
            </a:r>
            <a:r>
              <a:rPr b="0" lang="pt-BR" sz="2800" spc="-1" strike="noStrike">
                <a:solidFill>
                  <a:srgbClr val="ffff00"/>
                </a:solidFill>
                <a:latin typeface="Courier New"/>
              </a:rPr>
              <a:t>d, %.3f, %s", 1, </a:t>
            </a:r>
            <a:r>
              <a:rPr b="0" lang="pt-BR" sz="2800" spc="-1" strike="noStrike">
                <a:solidFill>
                  <a:srgbClr val="ffff00"/>
                </a:solidFill>
                <a:latin typeface="Courier New"/>
              </a:rPr>
              <a:t>1.23456, "Hello </a:t>
            </a:r>
            <a:r>
              <a:rPr b="0" lang="pt-BR" sz="2800" spc="-1" strike="noStrike">
                <a:solidFill>
                  <a:srgbClr val="ffff00"/>
                </a:solidFill>
                <a:latin typeface="Courier New"/>
              </a:rPr>
              <a:t>World!")</a:t>
            </a:r>
            <a:endParaRPr b="0" lang="pt-BR" sz="2800" spc="-1" strike="noStrike">
              <a:latin typeface="Arial"/>
            </a:endParaRPr>
          </a:p>
          <a:p>
            <a:pPr>
              <a:lnSpc>
                <a:spcPct val="90000"/>
              </a:lnSpc>
              <a:spcBef>
                <a:spcPts val="1001"/>
              </a:spcBef>
            </a:pP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3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Parallel functions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MaiaScript allows you to create parallel functions using threads or GPU cores. In both cases the functions need to be of the kernel type. Kernel functions must be created using the kernel function declaration operator, #=. A kernel function is compiled differently from the other functions. They do not support operations with complex numbers or matrices. Only the basic data types and features of JavaScript are supported.</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3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21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Parallel functions</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following example shows how to create a thread in MaiaScript. For more details see the documentation of the task library available in the docs folder of your MaiaScript compiler distribution.</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 parallel function.</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task1(x)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i = 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timedCount #=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i = i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postMessage(i)</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if (i &lt; 10)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setTimeout(timedCount(), 500)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timedCount()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onMessage1(m)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system.log("Task 1: " + m.data)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if (m.data &gt;= 5)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t1.terminate()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t1 = task.new(task1)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t1.onmessage = onMessage1</a:t>
            </a:r>
            <a:endParaRPr b="0" lang="pt-BR" sz="2800" spc="-1" strike="noStrike">
              <a:latin typeface="Arial"/>
            </a:endParaRPr>
          </a:p>
        </p:txBody>
      </p:sp>
      <p:pic>
        <p:nvPicPr>
          <p:cNvPr id="238" name="Imagem 3_57"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4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66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Functions in MaiaAssembly</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MaiaAssembly is a build-optimized programming language for WebAssembly. It allows you to create algorithms as fast as programs written in C language, embedded in high-level programs in MaiaScript. Functions in MaiaAssembly are typed, which means that you must declare the types of functions and variables at the time of their creations. The types supported in MaiaAssembly are integer 32 bits, ì32, integer 64 bits, ì64, real 32-bit, f32 and real 64-bit, f64. All MaiaScript decision and loop structures are supported in MaiaAssembly. In addition, arbitrary dimensions matrices of supported data types are supported. You cannot pass objects or even arrays as MaiaAssembly function arguments, but you can import them. The import declaration is used for this. It allows you to import properties of objects into the function and use them as if they were local variables. In MaiaAssembly it is possible to create global variables using the global declaration. Global variables are accessible from anywhere in the program.</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4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60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Functions in MaiaAssembly</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following example shows how to create a function to sum two values passed to it as arguments. The function also creates a local variable to store the sum result. Local variables must be declared in the function header and should appear after the function arguments.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 function in MaiaAssembly.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i32 f4(i32 a, i32 b, site i32 c)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return 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Calling a function in MaiaAssembly.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f(1, 2)</a:t>
            </a:r>
            <a:endParaRPr b="0" lang="pt-BR" sz="2800" spc="-1" strike="noStrike">
              <a:latin typeface="Arial"/>
            </a:endParaRPr>
          </a:p>
        </p:txBody>
      </p:sp>
      <p:pic>
        <p:nvPicPr>
          <p:cNvPr id="243" name="Imagem 3_58"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4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60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Functions in JavaScript</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Functions in JavaScript can be declared preceding the curly braces, /{ /} of the command blocks with the character /. JavaScript functions are not compiled, and are inserted into compiler-produced code as they were written. The following example shows how to define a function in JavaScript: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 function in JavaScript.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f(x)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y = x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return 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Calling a function in JavaScript.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f(2)</a:t>
            </a:r>
            <a:endParaRPr b="0" lang="pt-BR" sz="2800" spc="-1" strike="noStrike">
              <a:latin typeface="Arial"/>
            </a:endParaRPr>
          </a:p>
        </p:txBody>
      </p:sp>
      <p:pic>
        <p:nvPicPr>
          <p:cNvPr id="246" name="Imagem 3_59"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4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Functions in WebAssembly</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Functions in WebAssembly are assembled by the assembler and inserted into binary form into the code resulting from the build. They are typed, which means that you need to declare the types of functions and variables at the time of their creations. The types supported in WebAssembly are integer 32 bits, ì32, integer 64 bits, ì64, real 32-bit, f32 and real 64-bit, f64. Local variables must be declared in the function header and should appear after the function arguments.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Function declaration</a:t>
            </a:r>
            <a:endParaRPr b="0" lang="pt-BR" sz="4400" spc="-1" strike="noStrike">
              <a:latin typeface="Arial"/>
            </a:endParaRPr>
          </a:p>
        </p:txBody>
      </p:sp>
      <p:sp>
        <p:nvSpPr>
          <p:cNvPr id="25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59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Functions in WebAssembly</a:t>
            </a:r>
            <a:endParaRPr b="0" lang="pt-BR" sz="2800" spc="-1" strike="noStrike">
              <a:latin typeface="Arial"/>
            </a:endParaRPr>
          </a:p>
          <a:p>
            <a:pPr lvl="1" marL="432000" indent="-21600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rPr>
              <a:t>The following example shows how to create a function to sum two values passed to it as arguments: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 function in WebAssembly.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i32 f(i32 a, i32 b)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(i32.add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(local.get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(local.get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Calling a function in WebAssembly.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 = f(1, 2)</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51" name="Imagem 3_60"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5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54" name="Imagem 3_9"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5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57" name="Imagem 3_10"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5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60" name="Imagem 3_11"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Data entry</a:t>
            </a:r>
            <a:endParaRPr b="0" lang="pt-BR" sz="4400" spc="-1" strike="noStrike">
              <a:latin typeface="Arial"/>
            </a:endParaRPr>
          </a:p>
        </p:txBody>
      </p:sp>
      <p:sp>
        <p:nvSpPr>
          <p:cNvPr id="13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You can read data </a:t>
            </a:r>
            <a:r>
              <a:rPr b="0" lang="pt-BR" sz="2800" spc="-1" strike="noStrike">
                <a:solidFill>
                  <a:srgbClr val="ffff00"/>
                </a:solidFill>
                <a:latin typeface="Calibri"/>
              </a:rPr>
              <a:t>entered by the user </a:t>
            </a:r>
            <a:r>
              <a:rPr b="0" lang="pt-BR" sz="2800" spc="-1" strike="noStrike">
                <a:solidFill>
                  <a:srgbClr val="ffff00"/>
                </a:solidFill>
                <a:latin typeface="Calibri"/>
              </a:rPr>
              <a:t>using the </a:t>
            </a:r>
            <a:r>
              <a:rPr b="0" lang="pt-BR" sz="2800" spc="-1" strike="noStrike">
                <a:solidFill>
                  <a:srgbClr val="ffff00"/>
                </a:solidFill>
                <a:latin typeface="Calibri"/>
              </a:rPr>
              <a:t>showInputDialog </a:t>
            </a:r>
            <a:r>
              <a:rPr b="0" lang="pt-BR" sz="2800" spc="-1" strike="noStrike">
                <a:solidFill>
                  <a:srgbClr val="ffff00"/>
                </a:solidFill>
                <a:latin typeface="Calibri"/>
              </a:rPr>
              <a:t>function of the system </a:t>
            </a:r>
            <a:r>
              <a:rPr b="0" lang="pt-BR" sz="2800" spc="-1" strike="noStrike">
                <a:solidFill>
                  <a:srgbClr val="ffff00"/>
                </a:solidFill>
                <a:latin typeface="Calibri"/>
              </a:rPr>
              <a:t>library. This function </a:t>
            </a:r>
            <a:r>
              <a:rPr b="0" lang="pt-BR" sz="2800" spc="-1" strike="noStrike">
                <a:solidFill>
                  <a:srgbClr val="ffff00"/>
                </a:solidFill>
                <a:latin typeface="Calibri"/>
              </a:rPr>
              <a:t>displays a dialog box </a:t>
            </a:r>
            <a:r>
              <a:rPr b="0" lang="pt-BR" sz="2800" spc="-1" strike="noStrike">
                <a:solidFill>
                  <a:srgbClr val="ffff00"/>
                </a:solidFill>
                <a:latin typeface="Calibri"/>
              </a:rPr>
              <a:t>with the message </a:t>
            </a:r>
            <a:r>
              <a:rPr b="0" lang="pt-BR" sz="2800" spc="-1" strike="noStrike">
                <a:solidFill>
                  <a:srgbClr val="ffff00"/>
                </a:solidFill>
                <a:latin typeface="Calibri"/>
              </a:rPr>
              <a:t>passed as a parameter </a:t>
            </a:r>
            <a:r>
              <a:rPr b="0" lang="pt-BR" sz="2800" spc="-1" strike="noStrike">
                <a:solidFill>
                  <a:srgbClr val="ffff00"/>
                </a:solidFill>
                <a:latin typeface="Calibri"/>
              </a:rPr>
              <a:t>and a confirmation </a:t>
            </a:r>
            <a:r>
              <a:rPr b="0" lang="pt-BR" sz="2800" spc="-1" strike="noStrike">
                <a:solidFill>
                  <a:srgbClr val="ffff00"/>
                </a:solidFill>
                <a:latin typeface="Calibri"/>
              </a:rPr>
              <a:t>button, which when </a:t>
            </a:r>
            <a:r>
              <a:rPr b="0" lang="pt-BR" sz="2800" spc="-1" strike="noStrike">
                <a:solidFill>
                  <a:srgbClr val="ffff00"/>
                </a:solidFill>
                <a:latin typeface="Calibri"/>
              </a:rPr>
              <a:t>clicked, returns the </a:t>
            </a:r>
            <a:r>
              <a:rPr b="0" lang="pt-BR" sz="2800" spc="-1" strike="noStrike">
                <a:solidFill>
                  <a:srgbClr val="ffff00"/>
                </a:solidFill>
                <a:latin typeface="Calibri"/>
              </a:rPr>
              <a:t>value entered in the </a:t>
            </a:r>
            <a:r>
              <a:rPr b="0" lang="pt-BR" sz="2800" spc="-1" strike="noStrike">
                <a:solidFill>
                  <a:srgbClr val="ffff00"/>
                </a:solidFill>
                <a:latin typeface="Calibri"/>
              </a:rPr>
              <a:t>displayed text box. </a:t>
            </a:r>
            <a:r>
              <a:rPr b="0" lang="pt-BR" sz="2800" spc="-1" strike="noStrike">
                <a:solidFill>
                  <a:srgbClr val="ffff00"/>
                </a:solidFill>
                <a:latin typeface="Calibri"/>
              </a:rPr>
              <a:t>The following example </a:t>
            </a:r>
            <a:r>
              <a:rPr b="0" lang="pt-BR" sz="2800" spc="-1" strike="noStrike">
                <a:solidFill>
                  <a:srgbClr val="ffff00"/>
                </a:solidFill>
                <a:latin typeface="Calibri"/>
              </a:rPr>
              <a:t>illustrates the use of </a:t>
            </a:r>
            <a:r>
              <a:rPr b="0" lang="pt-BR" sz="2800" spc="-1" strike="noStrike">
                <a:solidFill>
                  <a:srgbClr val="ffff00"/>
                </a:solidFill>
                <a:latin typeface="Calibri"/>
              </a:rPr>
              <a:t>this function:</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a:t>
            </a:r>
            <a:r>
              <a:rPr b="0" lang="pt-BR" sz="2800" spc="-1" strike="noStrike">
                <a:solidFill>
                  <a:srgbClr val="ffff00"/>
                </a:solidFill>
                <a:latin typeface="Courier New"/>
              </a:rPr>
              <a:t>system.showInput</a:t>
            </a:r>
            <a:r>
              <a:rPr b="0" lang="pt-BR" sz="2800" spc="-1" strike="noStrike">
                <a:solidFill>
                  <a:srgbClr val="ffff00"/>
                </a:solidFill>
                <a:latin typeface="Courier New"/>
              </a:rPr>
              <a:t>Dialog("Type a </a:t>
            </a:r>
            <a:r>
              <a:rPr b="0" lang="pt-BR" sz="2800" spc="-1" strike="noStrike">
                <a:solidFill>
                  <a:srgbClr val="ffff00"/>
                </a:solidFill>
                <a:latin typeface="Courier New"/>
              </a:rPr>
              <a:t>number:")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system.println(a</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38" name="Imagem 3_2"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6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63" name="Imagem 3_12"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6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66" name="Imagem 3_13"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6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69" name="Imagem 3_14"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7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72" name="Imagem 3_15"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7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75" name="Imagem 3_16"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7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78" name="Imagem 3_17"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8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81" name="Imagem 3_18"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8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84" name="Imagem 3_19"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8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87" name="Imagem 3_20"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8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90" name="Imagem 3_21"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Variables</a:t>
            </a:r>
            <a:endParaRPr b="0" lang="pt-BR" sz="4400" spc="-1" strike="noStrike">
              <a:latin typeface="Arial"/>
            </a:endParaRPr>
          </a:p>
        </p:txBody>
      </p:sp>
      <p:sp>
        <p:nvSpPr>
          <p:cNvPr id="14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Variables are </a:t>
            </a:r>
            <a:r>
              <a:rPr b="0" lang="pt-BR" sz="2800" spc="-1" strike="noStrike">
                <a:solidFill>
                  <a:srgbClr val="ffff00"/>
                </a:solidFill>
                <a:latin typeface="Calibri"/>
              </a:rPr>
              <a:t>containers where we </a:t>
            </a:r>
            <a:r>
              <a:rPr b="0" lang="pt-BR" sz="2800" spc="-1" strike="noStrike">
                <a:solidFill>
                  <a:srgbClr val="ffff00"/>
                </a:solidFill>
                <a:latin typeface="Calibri"/>
              </a:rPr>
              <a:t>store data for </a:t>
            </a:r>
            <a:r>
              <a:rPr b="0" lang="pt-BR" sz="2800" spc="-1" strike="noStrike">
                <a:solidFill>
                  <a:srgbClr val="ffff00"/>
                </a:solidFill>
                <a:latin typeface="Calibri"/>
              </a:rPr>
              <a:t>processing or </a:t>
            </a:r>
            <a:r>
              <a:rPr b="0" lang="pt-BR" sz="2800" spc="-1" strike="noStrike">
                <a:solidFill>
                  <a:srgbClr val="ffff00"/>
                </a:solidFill>
                <a:latin typeface="Calibri"/>
              </a:rPr>
              <a:t>processing results. In </a:t>
            </a:r>
            <a:r>
              <a:rPr b="0" lang="pt-BR" sz="2800" spc="-1" strike="noStrike">
                <a:solidFill>
                  <a:srgbClr val="ffff00"/>
                </a:solidFill>
                <a:latin typeface="Calibri"/>
              </a:rPr>
              <a:t>MaiaScript variables </a:t>
            </a:r>
            <a:r>
              <a:rPr b="0" lang="pt-BR" sz="2800" spc="-1" strike="noStrike">
                <a:solidFill>
                  <a:srgbClr val="ffff00"/>
                </a:solidFill>
                <a:latin typeface="Calibri"/>
              </a:rPr>
              <a:t>can store values of </a:t>
            </a:r>
            <a:r>
              <a:rPr b="0" lang="pt-BR" sz="2800" spc="-1" strike="noStrike">
                <a:solidFill>
                  <a:srgbClr val="ffff00"/>
                </a:solidFill>
                <a:latin typeface="Calibri"/>
              </a:rPr>
              <a:t>any type, and it is not </a:t>
            </a:r>
            <a:r>
              <a:rPr b="0" lang="pt-BR" sz="2800" spc="-1" strike="noStrike">
                <a:solidFill>
                  <a:srgbClr val="ffff00"/>
                </a:solidFill>
                <a:latin typeface="Calibri"/>
              </a:rPr>
              <a:t>usually necessary to </a:t>
            </a:r>
            <a:r>
              <a:rPr b="0" lang="pt-BR" sz="2800" spc="-1" strike="noStrike">
                <a:solidFill>
                  <a:srgbClr val="ffff00"/>
                </a:solidFill>
                <a:latin typeface="Calibri"/>
              </a:rPr>
              <a:t>specify the type of </a:t>
            </a:r>
            <a:r>
              <a:rPr b="0" lang="pt-BR" sz="2800" spc="-1" strike="noStrike">
                <a:solidFill>
                  <a:srgbClr val="ffff00"/>
                </a:solidFill>
                <a:latin typeface="Calibri"/>
              </a:rPr>
              <a:t>data that the variable </a:t>
            </a:r>
            <a:r>
              <a:rPr b="0" lang="pt-BR" sz="2800" spc="-1" strike="noStrike">
                <a:solidFill>
                  <a:srgbClr val="ffff00"/>
                </a:solidFill>
                <a:latin typeface="Calibri"/>
              </a:rPr>
              <a:t>will store at the time </a:t>
            </a:r>
            <a:r>
              <a:rPr b="0" lang="pt-BR" sz="2800" spc="-1" strike="noStrike">
                <a:solidFill>
                  <a:srgbClr val="ffff00"/>
                </a:solidFill>
                <a:latin typeface="Calibri"/>
              </a:rPr>
              <a:t>of its creation. </a:t>
            </a:r>
            <a:r>
              <a:rPr b="0" lang="pt-BR" sz="2800" spc="-1" strike="noStrike">
                <a:solidFill>
                  <a:srgbClr val="ffff00"/>
                </a:solidFill>
                <a:latin typeface="Calibri"/>
              </a:rPr>
              <a:t>However, when </a:t>
            </a:r>
            <a:r>
              <a:rPr b="0" lang="pt-BR" sz="2800" spc="-1" strike="noStrike">
                <a:solidFill>
                  <a:srgbClr val="ffff00"/>
                </a:solidFill>
                <a:latin typeface="Calibri"/>
              </a:rPr>
              <a:t>creating functions in </a:t>
            </a:r>
            <a:r>
              <a:rPr b="0" lang="pt-BR" sz="2800" spc="-1" strike="noStrike">
                <a:solidFill>
                  <a:srgbClr val="ffff00"/>
                </a:solidFill>
                <a:latin typeface="Calibri"/>
              </a:rPr>
              <a:t>MaiaAssembly or </a:t>
            </a:r>
            <a:r>
              <a:rPr b="0" lang="pt-BR" sz="2800" spc="-1" strike="noStrike">
                <a:solidFill>
                  <a:srgbClr val="ffff00"/>
                </a:solidFill>
                <a:latin typeface="Calibri"/>
              </a:rPr>
              <a:t>WebAssembly, you </a:t>
            </a:r>
            <a:r>
              <a:rPr b="0" lang="pt-BR" sz="2800" spc="-1" strike="noStrike">
                <a:solidFill>
                  <a:srgbClr val="ffff00"/>
                </a:solidFill>
                <a:latin typeface="Calibri"/>
              </a:rPr>
              <a:t>must specify the type </a:t>
            </a:r>
            <a:r>
              <a:rPr b="0" lang="pt-BR" sz="2800" spc="-1" strike="noStrike">
                <a:solidFill>
                  <a:srgbClr val="ffff00"/>
                </a:solidFill>
                <a:latin typeface="Calibri"/>
              </a:rPr>
              <a:t>of data that the </a:t>
            </a:r>
            <a:r>
              <a:rPr b="0" lang="pt-BR" sz="2800" spc="-1" strike="noStrike">
                <a:solidFill>
                  <a:srgbClr val="ffff00"/>
                </a:solidFill>
                <a:latin typeface="Calibri"/>
              </a:rPr>
              <a:t>variable will store and </a:t>
            </a:r>
            <a:r>
              <a:rPr b="0" lang="pt-BR" sz="2800" spc="-1" strike="noStrike">
                <a:solidFill>
                  <a:srgbClr val="ffff00"/>
                </a:solidFill>
                <a:latin typeface="Calibri"/>
              </a:rPr>
              <a:t>this variable can only </a:t>
            </a:r>
            <a:r>
              <a:rPr b="0" lang="pt-BR" sz="2800" spc="-1" strike="noStrike">
                <a:solidFill>
                  <a:srgbClr val="ffff00"/>
                </a:solidFill>
                <a:latin typeface="Calibri"/>
              </a:rPr>
              <a:t>store values of this </a:t>
            </a:r>
            <a:r>
              <a:rPr b="0" lang="pt-BR" sz="2800" spc="-1" strike="noStrike">
                <a:solidFill>
                  <a:srgbClr val="ffff00"/>
                </a:solidFill>
                <a:latin typeface="Calibri"/>
              </a:rPr>
              <a:t>type of data </a:t>
            </a:r>
            <a:r>
              <a:rPr b="0" lang="pt-BR" sz="2800" spc="-1" strike="noStrike">
                <a:solidFill>
                  <a:srgbClr val="ffff00"/>
                </a:solidFill>
                <a:latin typeface="Calibri"/>
              </a:rPr>
              <a:t>throughout its </a:t>
            </a:r>
            <a:r>
              <a:rPr b="0" lang="pt-BR" sz="2800" spc="-1" strike="noStrike">
                <a:solidFill>
                  <a:srgbClr val="ffff00"/>
                </a:solidFill>
                <a:latin typeface="Calibri"/>
              </a:rPr>
              <a:t>existence. The types </a:t>
            </a:r>
            <a:r>
              <a:rPr b="0" lang="pt-BR" sz="2800" spc="-1" strike="noStrike">
                <a:solidFill>
                  <a:srgbClr val="ffff00"/>
                </a:solidFill>
                <a:latin typeface="Calibri"/>
              </a:rPr>
              <a:t>integer 32 bits, ì32, </a:t>
            </a:r>
            <a:r>
              <a:rPr b="0" lang="pt-BR" sz="2800" spc="-1" strike="noStrike">
                <a:solidFill>
                  <a:srgbClr val="ffff00"/>
                </a:solidFill>
                <a:latin typeface="Calibri"/>
              </a:rPr>
              <a:t>integer 64 bits, ì64, </a:t>
            </a:r>
            <a:r>
              <a:rPr b="0" lang="pt-BR" sz="2800" spc="-1" strike="noStrike">
                <a:solidFill>
                  <a:srgbClr val="ffff00"/>
                </a:solidFill>
                <a:latin typeface="Calibri"/>
              </a:rPr>
              <a:t>real 32 bits, f32, real </a:t>
            </a:r>
            <a:r>
              <a:rPr b="0" lang="pt-BR" sz="2800" spc="-1" strike="noStrike">
                <a:solidFill>
                  <a:srgbClr val="ffff00"/>
                </a:solidFill>
                <a:latin typeface="Calibri"/>
              </a:rPr>
              <a:t>64 bits, f64 are </a:t>
            </a:r>
            <a:r>
              <a:rPr b="0" lang="pt-BR" sz="2800" spc="-1" strike="noStrike">
                <a:solidFill>
                  <a:srgbClr val="ffff00"/>
                </a:solidFill>
                <a:latin typeface="Calibri"/>
              </a:rPr>
              <a:t>supported. Functions </a:t>
            </a:r>
            <a:r>
              <a:rPr b="0" lang="pt-BR" sz="2800" spc="-1" strike="noStrike">
                <a:solidFill>
                  <a:srgbClr val="ffff00"/>
                </a:solidFill>
                <a:latin typeface="Calibri"/>
              </a:rPr>
              <a:t>in MaiaAssembly are </a:t>
            </a:r>
            <a:r>
              <a:rPr b="0" lang="pt-BR" sz="2800" spc="-1" strike="noStrike">
                <a:solidFill>
                  <a:srgbClr val="ffff00"/>
                </a:solidFill>
                <a:latin typeface="Calibri"/>
              </a:rPr>
              <a:t>handled in the chapter </a:t>
            </a:r>
            <a:r>
              <a:rPr b="0" lang="pt-BR" sz="2800" spc="-1" strike="noStrike">
                <a:solidFill>
                  <a:srgbClr val="ffff00"/>
                </a:solidFill>
                <a:latin typeface="Calibri"/>
              </a:rPr>
              <a:t>on functions. </a:t>
            </a:r>
            <a:r>
              <a:rPr b="0" lang="pt-BR" sz="2800" spc="-1" strike="noStrike">
                <a:solidFill>
                  <a:srgbClr val="ffff00"/>
                </a:solidFill>
                <a:latin typeface="Calibri"/>
              </a:rPr>
              <a:t>Functions in </a:t>
            </a:r>
            <a:r>
              <a:rPr b="0" lang="pt-BR" sz="2800" spc="-1" strike="noStrike">
                <a:solidFill>
                  <a:srgbClr val="ffff00"/>
                </a:solidFill>
                <a:latin typeface="Calibri"/>
              </a:rPr>
              <a:t>WebAssembly are </a:t>
            </a:r>
            <a:r>
              <a:rPr b="0" lang="pt-BR" sz="2800" spc="-1" strike="noStrike">
                <a:solidFill>
                  <a:srgbClr val="ffff00"/>
                </a:solidFill>
                <a:latin typeface="Calibri"/>
              </a:rPr>
              <a:t>beyond the scope of </a:t>
            </a:r>
            <a:r>
              <a:rPr b="0" lang="pt-BR" sz="2800" spc="-1" strike="noStrike">
                <a:solidFill>
                  <a:srgbClr val="ffff00"/>
                </a:solidFill>
                <a:latin typeface="Calibri"/>
              </a:rPr>
              <a:t>this guide. For more </a:t>
            </a:r>
            <a:r>
              <a:rPr b="0" lang="pt-BR" sz="2800" spc="-1" strike="noStrike">
                <a:solidFill>
                  <a:srgbClr val="ffff00"/>
                </a:solidFill>
                <a:latin typeface="Calibri"/>
              </a:rPr>
              <a:t>information see the </a:t>
            </a:r>
            <a:r>
              <a:rPr b="0" lang="pt-BR" sz="2800" spc="-1" strike="noStrike">
                <a:solidFill>
                  <a:srgbClr val="ffff00"/>
                </a:solidFill>
                <a:latin typeface="Calibri"/>
              </a:rPr>
              <a:t>official project </a:t>
            </a:r>
            <a:r>
              <a:rPr b="0" lang="pt-BR" sz="2800" spc="-1" strike="noStrike">
                <a:solidFill>
                  <a:srgbClr val="ffff00"/>
                </a:solidFill>
                <a:latin typeface="Calibri"/>
              </a:rPr>
              <a:t>website: </a:t>
            </a:r>
            <a:r>
              <a:rPr b="0" lang="pt-BR" sz="2800" spc="-1" strike="noStrike">
                <a:solidFill>
                  <a:srgbClr val="ffff00"/>
                </a:solidFill>
                <a:latin typeface="Calibri"/>
              </a:rPr>
              <a:t>https://webassembly.</a:t>
            </a:r>
            <a:r>
              <a:rPr b="0" lang="pt-BR" sz="2800" spc="-1" strike="noStrike">
                <a:solidFill>
                  <a:srgbClr val="ffff00"/>
                </a:solidFill>
                <a:latin typeface="Calibri"/>
              </a:rPr>
              <a:t>org.</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41" name="Imagem 3_3"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9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93" name="Imagem 3_22"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9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96" name="Imagem 3_23"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29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299" name="Imagem 3_24"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0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02" name="Imagem 3_25"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0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05" name="Imagem 3_26"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0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08" name="Imagem 3_27"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1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11" name="Imagem 3_28"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14" name="Imagem 3_29"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1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17" name="Imagem 3_30"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1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20" name="Imagem 3_31"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Variables</a:t>
            </a:r>
            <a:endParaRPr b="0" lang="pt-BR" sz="4400" spc="-1" strike="noStrike">
              <a:latin typeface="Arial"/>
            </a:endParaRPr>
          </a:p>
        </p:txBody>
      </p:sp>
      <p:sp>
        <p:nvSpPr>
          <p:cNvPr id="14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6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The following example </a:t>
            </a:r>
            <a:r>
              <a:rPr b="0" lang="pt-BR" sz="2800" spc="-1" strike="noStrike">
                <a:solidFill>
                  <a:srgbClr val="ffff00"/>
                </a:solidFill>
                <a:latin typeface="Calibri"/>
              </a:rPr>
              <a:t>shows how to create </a:t>
            </a:r>
            <a:r>
              <a:rPr b="0" lang="pt-BR" sz="2800" spc="-1" strike="noStrike">
                <a:solidFill>
                  <a:srgbClr val="ffff00"/>
                </a:solidFill>
                <a:latin typeface="Calibri"/>
              </a:rPr>
              <a:t>variables of various </a:t>
            </a:r>
            <a:r>
              <a:rPr b="0" lang="pt-BR" sz="2800" spc="-1" strike="noStrike">
                <a:solidFill>
                  <a:srgbClr val="ffff00"/>
                </a:solidFill>
                <a:latin typeface="Calibri"/>
              </a:rPr>
              <a:t>types: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system.println(a</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b = 2.0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system.println(b</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c = "Hello </a:t>
            </a:r>
            <a:r>
              <a:rPr b="0" lang="pt-BR" sz="2800" spc="-1" strike="noStrike">
                <a:solidFill>
                  <a:srgbClr val="ffff00"/>
                </a:solidFill>
                <a:latin typeface="Courier New"/>
              </a:rPr>
              <a:t>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system.println(c</a:t>
            </a:r>
            <a:r>
              <a:rPr b="0" lang="pt-BR" sz="2800" spc="-1" strike="noStrike">
                <a:solidFill>
                  <a:srgbClr val="ffff00"/>
                </a:solidFill>
                <a:latin typeface="Courier New"/>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D = [1, 2.0]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system.println(d</a:t>
            </a:r>
            <a:r>
              <a:rPr b="0" lang="pt-BR" sz="2800" spc="-1" strike="noStrike">
                <a:solidFill>
                  <a:srgbClr val="ffff00"/>
                </a:solidFill>
                <a:latin typeface="Courier New"/>
              </a:rPr>
              <a:t>)</a:t>
            </a:r>
            <a:endParaRPr b="0" lang="pt-BR" sz="2800" spc="-1" strike="noStrike">
              <a:latin typeface="Arial"/>
            </a:endParaRPr>
          </a:p>
        </p:txBody>
      </p:sp>
      <p:pic>
        <p:nvPicPr>
          <p:cNvPr id="144" name="Imagem 3_4"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2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23" name="Imagem 3_32"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2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26" name="Imagem 3_33"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2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29" name="Imagem 3_34"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3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32" name="Imagem 3_35"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3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35" name="Imagem 3_36"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Title</a:t>
            </a:r>
            <a:endParaRPr b="0" lang="pt-BR" sz="4400" spc="-1" strike="noStrike">
              <a:latin typeface="Arial"/>
            </a:endParaRPr>
          </a:p>
        </p:txBody>
      </p:sp>
      <p:sp>
        <p:nvSpPr>
          <p:cNvPr id="33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Section.</a:t>
            </a:r>
            <a:endParaRPr b="0" lang="pt-BR" sz="2800" spc="-1" strike="noStrike">
              <a:latin typeface="Arial"/>
            </a:endParaRPr>
          </a:p>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Subsection:</a:t>
            </a:r>
            <a:endParaRPr b="0" lang="pt-BR" sz="2800" spc="-1" strike="noStrike">
              <a:latin typeface="Arial"/>
            </a:endParaRPr>
          </a:p>
          <a:p>
            <a:pPr lvl="1" marL="685800" indent="-227880">
              <a:lnSpc>
                <a:spcPct val="90000"/>
              </a:lnSpc>
              <a:spcBef>
                <a:spcPts val="499"/>
              </a:spcBef>
              <a:buClr>
                <a:srgbClr val="ffff00"/>
              </a:buClr>
              <a:buFont typeface="Arial"/>
              <a:buChar char="•"/>
            </a:pPr>
            <a:r>
              <a:rPr b="0" lang="en-US" sz="2400" spc="-1" strike="noStrike">
                <a:solidFill>
                  <a:srgbClr val="ffff00"/>
                </a:solidFill>
                <a:latin typeface="Calibri"/>
              </a:rPr>
              <a:t>Subsubsection.</a:t>
            </a:r>
            <a:endParaRPr b="0" lang="pt-BR" sz="2400" spc="-1" strike="noStrike">
              <a:latin typeface="Arial"/>
            </a:endParaRPr>
          </a:p>
          <a:p>
            <a:pPr>
              <a:lnSpc>
                <a:spcPct val="90000"/>
              </a:lnSpc>
              <a:spcBef>
                <a:spcPts val="1001"/>
              </a:spcBef>
            </a:pPr>
            <a:endParaRPr b="0" lang="pt-BR" sz="2400" spc="-1" strike="noStrike">
              <a:latin typeface="Arial"/>
            </a:endParaRPr>
          </a:p>
        </p:txBody>
      </p:sp>
      <p:pic>
        <p:nvPicPr>
          <p:cNvPr id="338" name="Imagem 3_37"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Variables</a:t>
            </a:r>
            <a:endParaRPr b="0" lang="pt-BR" sz="4400" spc="-1" strike="noStrike">
              <a:latin typeface="Arial"/>
            </a:endParaRPr>
          </a:p>
        </p:txBody>
      </p:sp>
      <p:sp>
        <p:nvSpPr>
          <p:cNvPr id="14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The following example shows how to create variables of various types: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e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system.println(e)</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Vectors similar to JavaScript.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f = [[1, 2],[3, 4]]</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system.println(f)</a:t>
            </a:r>
            <a:endParaRPr b="0" lang="pt-BR" sz="2800" spc="-1" strike="noStrike">
              <a:latin typeface="Arial"/>
            </a:endParaRPr>
          </a:p>
        </p:txBody>
      </p:sp>
      <p:pic>
        <p:nvPicPr>
          <p:cNvPr id="147" name="Imagem 3_1"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838080" y="1081800"/>
            <a:ext cx="10514880" cy="60804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rPr>
              <a:t>Variables</a:t>
            </a:r>
            <a:endParaRPr b="0" lang="pt-BR" sz="4400" spc="-1" strike="noStrike">
              <a:latin typeface="Arial"/>
            </a:endParaRPr>
          </a:p>
        </p:txBody>
      </p:sp>
      <p:sp>
        <p:nvSpPr>
          <p:cNvPr id="14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66000"/>
          </a:bodyPr>
          <a:p>
            <a:pPr marL="228600" indent="-227880">
              <a:lnSpc>
                <a:spcPct val="90000"/>
              </a:lnSpc>
              <a:spcBef>
                <a:spcPts val="1001"/>
              </a:spcBef>
              <a:buClr>
                <a:srgbClr val="ffff00"/>
              </a:buClr>
              <a:buFont typeface="Arial"/>
              <a:buChar char="•"/>
            </a:pPr>
            <a:r>
              <a:rPr b="0" lang="pt-BR" sz="2800" spc="-1" strike="noStrike">
                <a:solidFill>
                  <a:srgbClr val="ffff00"/>
                </a:solidFill>
                <a:latin typeface="Calibri"/>
              </a:rPr>
              <a:t>The following example shows how to create variables of various types: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Matlab-like matrices.</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g = [5, 6; 7, 8]</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system.println(g)</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 JavaScript-like objects.</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h = {a: 1, b: 2.0, "c": "Hello 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system.println(JSON.stringify(h))</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i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rPr>
              <a:t>system.println(JSON.stringify(i))</a:t>
            </a:r>
            <a:endParaRPr b="0" lang="pt-BR" sz="2800" spc="-1" strike="noStrike">
              <a:latin typeface="Arial"/>
            </a:endParaRPr>
          </a:p>
        </p:txBody>
      </p:sp>
      <p:pic>
        <p:nvPicPr>
          <p:cNvPr id="150" name="Imagem 3_38" descr="Desenho de um círculo&#10;&#10;Descrição gerada automaticamente com confiança média"/>
          <p:cNvPicPr/>
          <p:nvPr/>
        </p:nvPicPr>
        <p:blipFill>
          <a:blip r:embed="rId1"/>
          <a:stretch/>
        </p:blipFill>
        <p:spPr>
          <a:xfrm>
            <a:off x="10273680" y="5096880"/>
            <a:ext cx="1079280" cy="1079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292</TotalTime>
  <Application>LibreOffice/6.4.7.2$Linux_X86_64 LibreOffice_project/40$Build-2</Application>
  <Words>313</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2021-03-10T18:28:59Z</dcterms:created>
  <dc:creator>Roberto Luiz Souza Monteiro</dc:creator>
  <dc:description/>
  <dc:language>pt-BR</dc:language>
  <cp:lastModifiedBy/>
  <dcterms:modified xsi:type="dcterms:W3CDTF">2022-11-27T12:00:45Z</dcterms:modified>
  <cp:revision>51</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