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1081800"/>
            <a:ext cx="10515240" cy="282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429153-DCE0-4C00-8C8B-FF2D8769259C}" type="datetime1">
              <a:rPr b="0" lang="pt-BR" sz="1200" spc="-1" strike="noStrike">
                <a:solidFill>
                  <a:srgbClr val="ffff8b"/>
                </a:solidFill>
                <a:latin typeface="Calibri"/>
              </a:rPr>
              <a:t>27/11/2022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8b"/>
                </a:solidFill>
                <a:latin typeface="Calibri"/>
              </a:rPr>
              <a:t>Projeto Maia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026F45-0CF7-424C-828A-5D8FAA10AFDA}" type="slidenum">
              <a:rPr b="0" lang="pt-BR" sz="1200" spc="-1" strike="noStrike">
                <a:solidFill>
                  <a:srgbClr val="ffff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3" name="Imagem 9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865800" y="307080"/>
            <a:ext cx="608760" cy="60840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621800" y="435600"/>
            <a:ext cx="195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Maia Cloud Lab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838080" y="1081800"/>
            <a:ext cx="10515240" cy="6084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formato do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37" Type="http://schemas.openxmlformats.org/officeDocument/2006/relationships/image" Target="../media/image38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4000"/>
          </a:bodyPr>
          <a:p>
            <a:pPr algn="ctr">
              <a:lnSpc>
                <a:spcPct val="90000"/>
              </a:lnSpc>
            </a:pPr>
            <a:br/>
            <a:br/>
            <a:r>
              <a:rPr b="1" lang="pt-BR" sz="4800" spc="-1" strike="noStrike">
                <a:solidFill>
                  <a:srgbClr val="ffff00"/>
                </a:solidFill>
                <a:latin typeface="Calibri Light"/>
              </a:rPr>
              <a:t>MaiaScrip</a:t>
            </a:r>
            <a:r>
              <a:rPr b="1" lang="pt-BR" sz="4800" spc="-1" strike="noStrike">
                <a:solidFill>
                  <a:srgbClr val="ffff00"/>
                </a:solidFill>
                <a:latin typeface="Calibri Light"/>
              </a:rPr>
              <a:t>t</a:t>
            </a:r>
            <a:br/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High-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Performance 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Programming 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with 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MaiaScript 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and </a:t>
            </a:r>
            <a:r>
              <a:rPr b="1" lang="pt-BR" sz="3200" spc="-1" strike="noStrike">
                <a:solidFill>
                  <a:srgbClr val="ffff00"/>
                </a:solidFill>
                <a:latin typeface="Calibri Light"/>
              </a:rPr>
              <a:t>WebAssembly</a:t>
            </a:r>
            <a:br/>
            <a:br/>
            <a:r>
              <a:rPr b="0" lang="pt-BR" sz="2400" spc="-1" strike="noStrike">
                <a:solidFill>
                  <a:srgbClr val="ffff00"/>
                </a:solidFill>
                <a:latin typeface="Calibri Light"/>
              </a:rPr>
              <a:t>by</a:t>
            </a:r>
            <a:br/>
            <a:br/>
            <a:r>
              <a:rPr b="1" lang="pt-BR" sz="2400" spc="-1" strike="noStrike">
                <a:solidFill>
                  <a:srgbClr val="ffff00"/>
                </a:solidFill>
                <a:latin typeface="Calibri Light"/>
              </a:rPr>
              <a:t>Roberto Luiz Souza </a:t>
            </a:r>
            <a:r>
              <a:rPr b="1" lang="pt-BR" sz="2400" spc="-1" strike="noStrike">
                <a:solidFill>
                  <a:srgbClr val="ffff00"/>
                </a:solidFill>
                <a:latin typeface="Calibri Light"/>
              </a:rPr>
              <a:t>Monteiro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Imagem 4" descr="Ícone&#10;&#10;Descrição gerada automaticamente"/>
          <p:cNvPicPr/>
          <p:nvPr/>
        </p:nvPicPr>
        <p:blipFill>
          <a:blip r:embed="rId1"/>
          <a:stretch/>
        </p:blipFill>
        <p:spPr>
          <a:xfrm rot="3142800">
            <a:off x="10562040" y="66600"/>
            <a:ext cx="768600" cy="1218960"/>
          </a:xfrm>
          <a:prstGeom prst="rect">
            <a:avLst/>
          </a:prstGeom>
          <a:ln>
            <a:noFill/>
          </a:ln>
        </p:spPr>
      </p:pic>
      <p:pic>
        <p:nvPicPr>
          <p:cNvPr id="45" name="Imagem 6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3648600" y="583956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6" name="Imagem 8" descr="Desenho de um círcul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1843920" y="583956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7" name="Imagem 10" descr="Ícone&#10;&#10;Descrição gerada automaticamente"/>
          <p:cNvPicPr/>
          <p:nvPr/>
        </p:nvPicPr>
        <p:blipFill>
          <a:blip r:embed="rId4"/>
          <a:stretch/>
        </p:blipFill>
        <p:spPr>
          <a:xfrm>
            <a:off x="2696040" y="58406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8" name="Imagem 12" descr="Desenho de um círculo&#10;&#10;Descrição gerada automaticamente com confiança baixa"/>
          <p:cNvPicPr/>
          <p:nvPr/>
        </p:nvPicPr>
        <p:blipFill>
          <a:blip r:embed="rId5"/>
          <a:stretch/>
        </p:blipFill>
        <p:spPr>
          <a:xfrm>
            <a:off x="1096200" y="583956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9" name="Imagem 14" descr="Desenho de um círculo&#10;&#10;Descrição gerada automaticamente com confiança baixa"/>
          <p:cNvPicPr/>
          <p:nvPr/>
        </p:nvPicPr>
        <p:blipFill>
          <a:blip r:embed="rId6"/>
          <a:stretch/>
        </p:blipFill>
        <p:spPr>
          <a:xfrm>
            <a:off x="4402800" y="5848200"/>
            <a:ext cx="389880" cy="38988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623240" y="6230160"/>
            <a:ext cx="86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MaiaScript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942120" y="6238440"/>
            <a:ext cx="705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M.A.I.A.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2435400" y="6230880"/>
            <a:ext cx="91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MaiaStudio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304440" y="6230160"/>
            <a:ext cx="107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MaiaRecorder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4337640" y="6239160"/>
            <a:ext cx="519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Meet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55" name="Picture 38" descr=""/>
          <p:cNvPicPr/>
          <p:nvPr/>
        </p:nvPicPr>
        <p:blipFill>
          <a:blip r:embed="rId7"/>
          <a:stretch/>
        </p:blipFill>
        <p:spPr>
          <a:xfrm>
            <a:off x="961200" y="4181400"/>
            <a:ext cx="847440" cy="475920"/>
          </a:xfrm>
          <a:prstGeom prst="rect">
            <a:avLst/>
          </a:prstGeom>
          <a:ln>
            <a:noFill/>
          </a:ln>
        </p:spPr>
      </p:pic>
      <p:pic>
        <p:nvPicPr>
          <p:cNvPr id="56" name="Picture 39" descr=""/>
          <p:cNvPicPr/>
          <p:nvPr/>
        </p:nvPicPr>
        <p:blipFill>
          <a:blip r:embed="rId8"/>
          <a:stretch/>
        </p:blipFill>
        <p:spPr>
          <a:xfrm>
            <a:off x="1938960" y="41814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57" name="Picture 40" descr=""/>
          <p:cNvPicPr/>
          <p:nvPr/>
        </p:nvPicPr>
        <p:blipFill>
          <a:blip r:embed="rId9"/>
          <a:stretch/>
        </p:blipFill>
        <p:spPr>
          <a:xfrm>
            <a:off x="2491560" y="41814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58" name="Picture 41" descr=""/>
          <p:cNvPicPr/>
          <p:nvPr/>
        </p:nvPicPr>
        <p:blipFill>
          <a:blip r:embed="rId10"/>
          <a:stretch/>
        </p:blipFill>
        <p:spPr>
          <a:xfrm>
            <a:off x="3043800" y="41814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59" name="Picture 42" descr=""/>
          <p:cNvPicPr/>
          <p:nvPr/>
        </p:nvPicPr>
        <p:blipFill>
          <a:blip r:embed="rId11"/>
          <a:stretch/>
        </p:blipFill>
        <p:spPr>
          <a:xfrm>
            <a:off x="3596400" y="4181400"/>
            <a:ext cx="313920" cy="475920"/>
          </a:xfrm>
          <a:prstGeom prst="rect">
            <a:avLst/>
          </a:prstGeom>
          <a:ln>
            <a:noFill/>
          </a:ln>
        </p:spPr>
      </p:pic>
      <p:pic>
        <p:nvPicPr>
          <p:cNvPr id="60" name="Picture 43" descr=""/>
          <p:cNvPicPr/>
          <p:nvPr/>
        </p:nvPicPr>
        <p:blipFill>
          <a:blip r:embed="rId12"/>
          <a:stretch/>
        </p:blipFill>
        <p:spPr>
          <a:xfrm>
            <a:off x="4042440" y="41814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61" name="Picture 44" descr=""/>
          <p:cNvPicPr/>
          <p:nvPr/>
        </p:nvPicPr>
        <p:blipFill>
          <a:blip r:embed="rId13"/>
          <a:stretch/>
        </p:blipFill>
        <p:spPr>
          <a:xfrm>
            <a:off x="4594680" y="4181400"/>
            <a:ext cx="237600" cy="475920"/>
          </a:xfrm>
          <a:prstGeom prst="rect">
            <a:avLst/>
          </a:prstGeom>
          <a:ln>
            <a:noFill/>
          </a:ln>
        </p:spPr>
      </p:pic>
      <p:pic>
        <p:nvPicPr>
          <p:cNvPr id="62" name="Picture 45" descr=""/>
          <p:cNvPicPr/>
          <p:nvPr/>
        </p:nvPicPr>
        <p:blipFill>
          <a:blip r:embed="rId14"/>
          <a:stretch/>
        </p:blipFill>
        <p:spPr>
          <a:xfrm>
            <a:off x="5041080" y="4181400"/>
            <a:ext cx="256680" cy="475920"/>
          </a:xfrm>
          <a:prstGeom prst="rect">
            <a:avLst/>
          </a:prstGeom>
          <a:ln>
            <a:noFill/>
          </a:ln>
        </p:spPr>
      </p:pic>
      <p:pic>
        <p:nvPicPr>
          <p:cNvPr id="63" name="Picture 46" descr=""/>
          <p:cNvPicPr/>
          <p:nvPr/>
        </p:nvPicPr>
        <p:blipFill>
          <a:blip r:embed="rId15"/>
          <a:stretch/>
        </p:blipFill>
        <p:spPr>
          <a:xfrm>
            <a:off x="5487120" y="4181400"/>
            <a:ext cx="399600" cy="475920"/>
          </a:xfrm>
          <a:prstGeom prst="rect">
            <a:avLst/>
          </a:prstGeom>
          <a:ln>
            <a:noFill/>
          </a:ln>
        </p:spPr>
      </p:pic>
      <p:pic>
        <p:nvPicPr>
          <p:cNvPr id="64" name="Picture 47" descr=""/>
          <p:cNvPicPr/>
          <p:nvPr/>
        </p:nvPicPr>
        <p:blipFill>
          <a:blip r:embed="rId16"/>
          <a:stretch/>
        </p:blipFill>
        <p:spPr>
          <a:xfrm>
            <a:off x="6039360" y="41814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65" name="Picture 48" descr=""/>
          <p:cNvPicPr/>
          <p:nvPr/>
        </p:nvPicPr>
        <p:blipFill>
          <a:blip r:embed="rId17"/>
          <a:stretch/>
        </p:blipFill>
        <p:spPr>
          <a:xfrm>
            <a:off x="6591960" y="41814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66" name="Picture 49" descr=""/>
          <p:cNvPicPr/>
          <p:nvPr/>
        </p:nvPicPr>
        <p:blipFill>
          <a:blip r:embed="rId18"/>
          <a:stretch/>
        </p:blipFill>
        <p:spPr>
          <a:xfrm>
            <a:off x="7144200" y="4181400"/>
            <a:ext cx="456840" cy="475920"/>
          </a:xfrm>
          <a:prstGeom prst="rect">
            <a:avLst/>
          </a:prstGeom>
          <a:ln>
            <a:noFill/>
          </a:ln>
        </p:spPr>
      </p:pic>
      <p:pic>
        <p:nvPicPr>
          <p:cNvPr id="67" name="Picture 50" descr=""/>
          <p:cNvPicPr/>
          <p:nvPr/>
        </p:nvPicPr>
        <p:blipFill>
          <a:blip r:embed="rId19"/>
          <a:stretch/>
        </p:blipFill>
        <p:spPr>
          <a:xfrm>
            <a:off x="7803000" y="4181400"/>
            <a:ext cx="399600" cy="475920"/>
          </a:xfrm>
          <a:prstGeom prst="rect">
            <a:avLst/>
          </a:prstGeom>
          <a:ln>
            <a:noFill/>
          </a:ln>
        </p:spPr>
      </p:pic>
      <p:pic>
        <p:nvPicPr>
          <p:cNvPr id="68" name="Picture 51" descr=""/>
          <p:cNvPicPr/>
          <p:nvPr/>
        </p:nvPicPr>
        <p:blipFill>
          <a:blip r:embed="rId20"/>
          <a:stretch/>
        </p:blipFill>
        <p:spPr>
          <a:xfrm>
            <a:off x="8355600" y="4181400"/>
            <a:ext cx="237600" cy="475920"/>
          </a:xfrm>
          <a:prstGeom prst="rect">
            <a:avLst/>
          </a:prstGeom>
          <a:ln>
            <a:noFill/>
          </a:ln>
        </p:spPr>
      </p:pic>
      <p:pic>
        <p:nvPicPr>
          <p:cNvPr id="69" name="Picture 52" descr=""/>
          <p:cNvPicPr/>
          <p:nvPr/>
        </p:nvPicPr>
        <p:blipFill>
          <a:blip r:embed="rId21"/>
          <a:stretch/>
        </p:blipFill>
        <p:spPr>
          <a:xfrm>
            <a:off x="8801640" y="4181400"/>
            <a:ext cx="437760" cy="475920"/>
          </a:xfrm>
          <a:prstGeom prst="rect">
            <a:avLst/>
          </a:prstGeom>
          <a:ln>
            <a:noFill/>
          </a:ln>
        </p:spPr>
      </p:pic>
      <p:pic>
        <p:nvPicPr>
          <p:cNvPr id="70" name="Picture 53" descr=""/>
          <p:cNvPicPr/>
          <p:nvPr/>
        </p:nvPicPr>
        <p:blipFill>
          <a:blip r:embed="rId22"/>
          <a:stretch/>
        </p:blipFill>
        <p:spPr>
          <a:xfrm>
            <a:off x="9460440" y="4181400"/>
            <a:ext cx="399600" cy="475920"/>
          </a:xfrm>
          <a:prstGeom prst="rect">
            <a:avLst/>
          </a:prstGeom>
          <a:ln>
            <a:noFill/>
          </a:ln>
        </p:spPr>
      </p:pic>
      <p:pic>
        <p:nvPicPr>
          <p:cNvPr id="71" name="Picture 54" descr=""/>
          <p:cNvPicPr/>
          <p:nvPr/>
        </p:nvPicPr>
        <p:blipFill>
          <a:blip r:embed="rId23"/>
          <a:stretch/>
        </p:blipFill>
        <p:spPr>
          <a:xfrm>
            <a:off x="961200" y="46386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72" name="Picture 55" descr=""/>
          <p:cNvPicPr/>
          <p:nvPr/>
        </p:nvPicPr>
        <p:blipFill>
          <a:blip r:embed="rId24"/>
          <a:stretch/>
        </p:blipFill>
        <p:spPr>
          <a:xfrm>
            <a:off x="1513440" y="4638600"/>
            <a:ext cx="428400" cy="475920"/>
          </a:xfrm>
          <a:prstGeom prst="rect">
            <a:avLst/>
          </a:prstGeom>
          <a:ln>
            <a:noFill/>
          </a:ln>
        </p:spPr>
      </p:pic>
      <p:pic>
        <p:nvPicPr>
          <p:cNvPr id="73" name="Picture 56" descr=""/>
          <p:cNvPicPr/>
          <p:nvPr/>
        </p:nvPicPr>
        <p:blipFill>
          <a:blip r:embed="rId25"/>
          <a:stretch/>
        </p:blipFill>
        <p:spPr>
          <a:xfrm>
            <a:off x="2172240" y="4638600"/>
            <a:ext cx="256680" cy="475920"/>
          </a:xfrm>
          <a:prstGeom prst="rect">
            <a:avLst/>
          </a:prstGeom>
          <a:ln>
            <a:noFill/>
          </a:ln>
        </p:spPr>
      </p:pic>
      <p:pic>
        <p:nvPicPr>
          <p:cNvPr id="74" name="Picture 57" descr=""/>
          <p:cNvPicPr/>
          <p:nvPr/>
        </p:nvPicPr>
        <p:blipFill>
          <a:blip r:embed="rId26"/>
          <a:stretch/>
        </p:blipFill>
        <p:spPr>
          <a:xfrm>
            <a:off x="2618280" y="46386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75" name="Picture 58" descr=""/>
          <p:cNvPicPr/>
          <p:nvPr/>
        </p:nvPicPr>
        <p:blipFill>
          <a:blip r:embed="rId27"/>
          <a:stretch/>
        </p:blipFill>
        <p:spPr>
          <a:xfrm>
            <a:off x="3170880" y="4638600"/>
            <a:ext cx="590040" cy="475920"/>
          </a:xfrm>
          <a:prstGeom prst="rect">
            <a:avLst/>
          </a:prstGeom>
          <a:ln>
            <a:noFill/>
          </a:ln>
        </p:spPr>
      </p:pic>
      <p:pic>
        <p:nvPicPr>
          <p:cNvPr id="76" name="Picture 59" descr=""/>
          <p:cNvPicPr/>
          <p:nvPr/>
        </p:nvPicPr>
        <p:blipFill>
          <a:blip r:embed="rId28"/>
          <a:stretch/>
        </p:blipFill>
        <p:spPr>
          <a:xfrm>
            <a:off x="3935880" y="46386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77" name="Picture 60" descr=""/>
          <p:cNvPicPr/>
          <p:nvPr/>
        </p:nvPicPr>
        <p:blipFill>
          <a:blip r:embed="rId29"/>
          <a:stretch/>
        </p:blipFill>
        <p:spPr>
          <a:xfrm>
            <a:off x="4488480" y="4638600"/>
            <a:ext cx="437760" cy="475920"/>
          </a:xfrm>
          <a:prstGeom prst="rect">
            <a:avLst/>
          </a:prstGeom>
          <a:ln>
            <a:noFill/>
          </a:ln>
        </p:spPr>
      </p:pic>
      <p:pic>
        <p:nvPicPr>
          <p:cNvPr id="78" name="Picture 61" descr=""/>
          <p:cNvPicPr/>
          <p:nvPr/>
        </p:nvPicPr>
        <p:blipFill>
          <a:blip r:embed="rId30"/>
          <a:stretch/>
        </p:blipFill>
        <p:spPr>
          <a:xfrm>
            <a:off x="5147280" y="4638600"/>
            <a:ext cx="409320" cy="475920"/>
          </a:xfrm>
          <a:prstGeom prst="rect">
            <a:avLst/>
          </a:prstGeom>
          <a:ln>
            <a:noFill/>
          </a:ln>
        </p:spPr>
      </p:pic>
      <p:pic>
        <p:nvPicPr>
          <p:cNvPr id="79" name="Picture 62" descr=""/>
          <p:cNvPicPr/>
          <p:nvPr/>
        </p:nvPicPr>
        <p:blipFill>
          <a:blip r:embed="rId31"/>
          <a:stretch/>
        </p:blipFill>
        <p:spPr>
          <a:xfrm>
            <a:off x="5699880" y="46386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80" name="Picture 63" descr=""/>
          <p:cNvPicPr/>
          <p:nvPr/>
        </p:nvPicPr>
        <p:blipFill>
          <a:blip r:embed="rId32"/>
          <a:stretch/>
        </p:blipFill>
        <p:spPr>
          <a:xfrm>
            <a:off x="6252120" y="46386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81" name="Picture 64" descr=""/>
          <p:cNvPicPr/>
          <p:nvPr/>
        </p:nvPicPr>
        <p:blipFill>
          <a:blip r:embed="rId33"/>
          <a:stretch/>
        </p:blipFill>
        <p:spPr>
          <a:xfrm>
            <a:off x="961200" y="5095800"/>
            <a:ext cx="380520" cy="475920"/>
          </a:xfrm>
          <a:prstGeom prst="rect">
            <a:avLst/>
          </a:prstGeom>
          <a:ln>
            <a:noFill/>
          </a:ln>
        </p:spPr>
      </p:pic>
      <p:pic>
        <p:nvPicPr>
          <p:cNvPr id="82" name="Picture 65" descr=""/>
          <p:cNvPicPr/>
          <p:nvPr/>
        </p:nvPicPr>
        <p:blipFill>
          <a:blip r:embed="rId34"/>
          <a:stretch/>
        </p:blipFill>
        <p:spPr>
          <a:xfrm>
            <a:off x="1513440" y="5095800"/>
            <a:ext cx="199800" cy="475920"/>
          </a:xfrm>
          <a:prstGeom prst="rect">
            <a:avLst/>
          </a:prstGeom>
          <a:ln>
            <a:noFill/>
          </a:ln>
        </p:spPr>
      </p:pic>
      <p:pic>
        <p:nvPicPr>
          <p:cNvPr id="83" name="Picture 66" descr=""/>
          <p:cNvPicPr/>
          <p:nvPr/>
        </p:nvPicPr>
        <p:blipFill>
          <a:blip r:embed="rId35"/>
          <a:stretch/>
        </p:blipFill>
        <p:spPr>
          <a:xfrm>
            <a:off x="1853280" y="5095800"/>
            <a:ext cx="256680" cy="475920"/>
          </a:xfrm>
          <a:prstGeom prst="rect">
            <a:avLst/>
          </a:prstGeom>
          <a:ln>
            <a:noFill/>
          </a:ln>
        </p:spPr>
      </p:pic>
      <p:pic>
        <p:nvPicPr>
          <p:cNvPr id="84" name="Picture 67" descr=""/>
          <p:cNvPicPr/>
          <p:nvPr/>
        </p:nvPicPr>
        <p:blipFill>
          <a:blip r:embed="rId36"/>
          <a:stretch/>
        </p:blipFill>
        <p:spPr>
          <a:xfrm>
            <a:off x="2299320" y="5095800"/>
            <a:ext cx="247320" cy="475920"/>
          </a:xfrm>
          <a:prstGeom prst="rect">
            <a:avLst/>
          </a:prstGeom>
          <a:ln>
            <a:noFill/>
          </a:ln>
        </p:spPr>
      </p:pic>
      <p:pic>
        <p:nvPicPr>
          <p:cNvPr id="85" name="Picture 68" descr=""/>
          <p:cNvPicPr/>
          <p:nvPr/>
        </p:nvPicPr>
        <p:blipFill>
          <a:blip r:embed="rId37"/>
          <a:stretch/>
        </p:blipFill>
        <p:spPr>
          <a:xfrm>
            <a:off x="2745360" y="5095800"/>
            <a:ext cx="456840" cy="475920"/>
          </a:xfrm>
          <a:prstGeom prst="rect">
            <a:avLst/>
          </a:prstGeom>
          <a:ln>
            <a:noFill/>
          </a:ln>
        </p:spPr>
      </p:pic>
      <p:pic>
        <p:nvPicPr>
          <p:cNvPr id="86" name="Picture 69" descr=""/>
          <p:cNvPicPr/>
          <p:nvPr/>
        </p:nvPicPr>
        <p:blipFill>
          <a:blip r:embed="rId38"/>
          <a:stretch/>
        </p:blipFill>
        <p:spPr>
          <a:xfrm>
            <a:off x="3404160" y="5095800"/>
            <a:ext cx="399600" cy="475920"/>
          </a:xfrm>
          <a:prstGeom prst="rect">
            <a:avLst/>
          </a:prstGeom>
          <a:ln>
            <a:noFill/>
          </a:ln>
        </p:spPr>
      </p:pic>
      <p:pic>
        <p:nvPicPr>
          <p:cNvPr id="87" name="Picture 70" descr=""/>
          <p:cNvPicPr/>
          <p:nvPr/>
        </p:nvPicPr>
        <p:blipFill>
          <a:blip r:embed="rId39"/>
          <a:stretch/>
        </p:blipFill>
        <p:spPr>
          <a:xfrm>
            <a:off x="3956760" y="5095800"/>
            <a:ext cx="237600" cy="475920"/>
          </a:xfrm>
          <a:prstGeom prst="rect">
            <a:avLst/>
          </a:prstGeom>
          <a:ln>
            <a:noFill/>
          </a:ln>
        </p:spPr>
      </p:pic>
      <p:pic>
        <p:nvPicPr>
          <p:cNvPr id="88" name="Picture 71" descr=""/>
          <p:cNvPicPr/>
          <p:nvPr/>
        </p:nvPicPr>
        <p:blipFill>
          <a:blip r:embed="rId40"/>
          <a:stretch/>
        </p:blipFill>
        <p:spPr>
          <a:xfrm>
            <a:off x="4402800" y="5095800"/>
            <a:ext cx="399600" cy="475920"/>
          </a:xfrm>
          <a:prstGeom prst="rect">
            <a:avLst/>
          </a:prstGeom>
          <a:ln>
            <a:noFill/>
          </a:ln>
        </p:spPr>
      </p:pic>
      <p:pic>
        <p:nvPicPr>
          <p:cNvPr id="89" name="Picture 72" descr=""/>
          <p:cNvPicPr/>
          <p:nvPr/>
        </p:nvPicPr>
        <p:blipFill>
          <a:blip r:embed="rId41"/>
          <a:stretch/>
        </p:blipFill>
        <p:spPr>
          <a:xfrm>
            <a:off x="4955040" y="5095800"/>
            <a:ext cx="247320" cy="475920"/>
          </a:xfrm>
          <a:prstGeom prst="rect">
            <a:avLst/>
          </a:prstGeom>
          <a:ln>
            <a:noFill/>
          </a:ln>
        </p:spPr>
      </p:pic>
      <p:sp>
        <p:nvSpPr>
          <p:cNvPr id="90" name="CustomShape 7"/>
          <p:cNvSpPr/>
          <p:nvPr/>
        </p:nvSpPr>
        <p:spPr>
          <a:xfrm>
            <a:off x="4821480" y="6235920"/>
            <a:ext cx="1202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00"/>
                </a:solidFill>
                <a:latin typeface="Calibri"/>
              </a:rPr>
              <a:t>LearningBLockly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1" name="Imagem 3" descr=""/>
          <p:cNvPicPr/>
          <p:nvPr/>
        </p:nvPicPr>
        <p:blipFill>
          <a:blip r:embed="rId42"/>
          <a:stretch/>
        </p:blipFill>
        <p:spPr>
          <a:xfrm>
            <a:off x="5248440" y="5845680"/>
            <a:ext cx="389880" cy="3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Cronograma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42960" y="252756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2020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348800" y="252756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2021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42960" y="308916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MaiaScript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42960" y="364068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MaiaStudio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42960" y="421380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LearningBlocly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2960" y="478512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CNATool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4348800" y="308916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MaiaRecorder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4348800" y="364068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MaiaMeet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4348800" y="421380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MaiaHPC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4348800" y="4785120"/>
            <a:ext cx="3599640" cy="53964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Lyza (MaiaRobot)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8054640" y="2527560"/>
            <a:ext cx="3599640" cy="53964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2022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8054640" y="3663720"/>
            <a:ext cx="3599640" cy="53964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M.A.I.A.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8054640" y="3093840"/>
            <a:ext cx="3599640" cy="539640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MaiaServer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8" name="Imagem 24" descr="Desenho de um círculo&#10;&#10;Descrição gerada automaticamente com confiança baixa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139" name="Gráfico 9" descr="Marca de seleção com preenchimento sólido"/>
          <p:cNvPicPr/>
          <p:nvPr/>
        </p:nvPicPr>
        <p:blipFill>
          <a:blip r:embed="rId2"/>
          <a:stretch/>
        </p:blipFill>
        <p:spPr>
          <a:xfrm>
            <a:off x="3755880" y="317916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0" name="Gráfico 25" descr="Marca de seleção com preenchimento sólido"/>
          <p:cNvPicPr/>
          <p:nvPr/>
        </p:nvPicPr>
        <p:blipFill>
          <a:blip r:embed="rId3"/>
          <a:stretch/>
        </p:blipFill>
        <p:spPr>
          <a:xfrm>
            <a:off x="3755880" y="375372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1" name="Gráfico 26" descr="Marca de seleção com preenchimento sólido"/>
          <p:cNvPicPr/>
          <p:nvPr/>
        </p:nvPicPr>
        <p:blipFill>
          <a:blip r:embed="rId4"/>
          <a:stretch/>
        </p:blipFill>
        <p:spPr>
          <a:xfrm>
            <a:off x="3755880" y="429372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2" name="Gráfico 27" descr="Marca de seleção com preenchimento sólido"/>
          <p:cNvPicPr/>
          <p:nvPr/>
        </p:nvPicPr>
        <p:blipFill>
          <a:blip r:embed="rId5"/>
          <a:stretch/>
        </p:blipFill>
        <p:spPr>
          <a:xfrm>
            <a:off x="3755880" y="487512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3" name="Gráfico 28" descr="Marca de seleção com preenchimento sólido"/>
          <p:cNvPicPr/>
          <p:nvPr/>
        </p:nvPicPr>
        <p:blipFill>
          <a:blip r:embed="rId6"/>
          <a:stretch/>
        </p:blipFill>
        <p:spPr>
          <a:xfrm>
            <a:off x="7461720" y="317412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4" name="Gráfico 29" descr="Marca de seleção com preenchimento sólido"/>
          <p:cNvPicPr/>
          <p:nvPr/>
        </p:nvPicPr>
        <p:blipFill>
          <a:blip r:embed="rId7"/>
          <a:stretch/>
        </p:blipFill>
        <p:spPr>
          <a:xfrm>
            <a:off x="7461720" y="375552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45" name="Gráfico 30" descr="Marca de seleção com preenchimento sólido"/>
          <p:cNvPicPr/>
          <p:nvPr/>
        </p:nvPicPr>
        <p:blipFill>
          <a:blip r:embed="rId8"/>
          <a:stretch/>
        </p:blipFill>
        <p:spPr>
          <a:xfrm>
            <a:off x="7461720" y="4293720"/>
            <a:ext cx="359640" cy="3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Why yet another programming language?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We want to develop a meta-cognitive engine. An artificial intelligence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capable of learning how to learn.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We created MaiaScript to make this task easier and more efficient.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4760" y="2050560"/>
            <a:ext cx="10515240" cy="4069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First prototype: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m 3" descr="Desenho de um círculo&#10;&#10;Descrição gerada automaticamente com confiança baixa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572760" y="1234440"/>
            <a:ext cx="1051524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8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M.A.I.A. - Maia Artificial Inteligence Autogenous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208120" y="5992200"/>
            <a:ext cx="177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ma-tzi-li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205520" y="2050560"/>
            <a:ext cx="3781080" cy="37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MaiaScript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Object-oriented, cross-platform, high-performance programming language.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Main libraries: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ANN;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CAS;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CNA;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Core;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DFA;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MaiaCompiler;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MaiaGPU;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MaiaString;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MaiaVM;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Mathematics;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Matrix;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SNET;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Statistics;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System;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Task.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3" descr="Desenho de um círculo&#10;&#10;Descrição gerada automaticamente com confiança média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IDE (Integrated Development Environment) developed to allow the construction of programs in MaiaScript on the web. The program is composed of: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MaiaEditor;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MaiaConsole;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MaiaCompiler ;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MaiaVM (MaiaScript Virtual Machine).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Imagem 3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MaiaStudio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MaiaRecorder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Screen recorder for producing classes in screencast mode.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Developed to be the MaiaMeet conference recorder.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Imagem 3" descr="Ícone&#10;&#10;Descrição gerada automaticamente"/>
          <p:cNvPicPr/>
          <p:nvPr/>
        </p:nvPicPr>
        <p:blipFill>
          <a:blip r:embed="rId1">
            <a:alphaModFix amt="90000"/>
          </a:blip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MaiaMeet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Videoconferencing manager developed to carry out remote work for the Maia group.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Based on Jitsi Meet and uses Jitsi Videobridge, a server program compatible with WebRTC and MaiaRecorder, a screen recorder implemented using Media Capture and Streams API technology.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Imagem 4" descr="Desenho de um círculo&#10;&#10;Descrição gerada automaticamente com confiança baixa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LearningBlockly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LearningBlockly is a block-based programming learning environment.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Built to teach programming in MaiaScript.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5" descr=""/>
          <p:cNvPicPr/>
          <p:nvPr/>
        </p:nvPicPr>
        <p:blipFill>
          <a:blip r:embed="rId1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1081800"/>
            <a:ext cx="10515240" cy="6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 Light"/>
              </a:rPr>
              <a:t>MaiaScript architecture.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8" descr="Diagrama&#10;&#10;Descrição gerada automaticamente com confiança média"/>
          <p:cNvPicPr/>
          <p:nvPr/>
        </p:nvPicPr>
        <p:blipFill>
          <a:blip r:embed="rId1"/>
          <a:stretch/>
        </p:blipFill>
        <p:spPr>
          <a:xfrm>
            <a:off x="4210200" y="1825560"/>
            <a:ext cx="3771000" cy="4679640"/>
          </a:xfrm>
          <a:prstGeom prst="rect">
            <a:avLst/>
          </a:prstGeom>
          <a:ln>
            <a:noFill/>
          </a:ln>
        </p:spPr>
      </p:pic>
      <p:pic>
        <p:nvPicPr>
          <p:cNvPr id="116" name="Imagem 5" descr="Desenho de um círculo&#10;&#10;Descrição gerada automaticamente com confiança baixa"/>
          <p:cNvPicPr/>
          <p:nvPr/>
        </p:nvPicPr>
        <p:blipFill>
          <a:blip r:embed="rId2"/>
          <a:stretch/>
        </p:blipFill>
        <p:spPr>
          <a:xfrm>
            <a:off x="10273680" y="509688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520000" y="2035080"/>
            <a:ext cx="15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Applications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123760" y="2701080"/>
            <a:ext cx="274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Programming language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8123760" y="340416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Application server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292480" y="4080960"/>
            <a:ext cx="177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Virtual machine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643400" y="4674240"/>
            <a:ext cx="246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Hardware abstraction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630080" y="533916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Operating system (OS)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838080" y="5992200"/>
            <a:ext cx="322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ffff00"/>
                </a:solidFill>
                <a:latin typeface="Calibri"/>
              </a:rPr>
              <a:t>Hardware independence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LibreOffice/6.4.7.2$Linux_X86_64 LibreOffice_project/40$Build-2</Application>
  <Words>313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2021-03-10T18:28:59Z</dcterms:created>
  <dc:creator>Roberto Luiz Souza Monteiro</dc:creator>
  <dc:description/>
  <dc:language>pt-BR</dc:language>
  <cp:lastModifiedBy/>
  <dcterms:modified xsi:type="dcterms:W3CDTF">2022-11-27T10:47:26Z</dcterms:modified>
  <cp:revision>46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