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7" r:id="rId4"/>
    <p:sldId id="259" r:id="rId5"/>
    <p:sldId id="264" r:id="rId6"/>
    <p:sldId id="258" r:id="rId7"/>
    <p:sldId id="260" r:id="rId8"/>
    <p:sldId id="270" r:id="rId9"/>
    <p:sldId id="261" r:id="rId10"/>
    <p:sldId id="269" r:id="rId11"/>
    <p:sldId id="263" r:id="rId12"/>
    <p:sldId id="262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1" autoAdjust="0"/>
    <p:restoredTop sz="71696" autoAdjust="0"/>
  </p:normalViewPr>
  <p:slideViewPr>
    <p:cSldViewPr snapToGrid="0" showGuides="1">
      <p:cViewPr>
        <p:scale>
          <a:sx n="75" d="100"/>
          <a:sy n="75" d="100"/>
        </p:scale>
        <p:origin x="1578" y="138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/>
</inkml:ink>
</file>

<file path=ppt/ink/ink2.xml><?xml version="1.0" encoding="utf-8"?>
<inkml:ink xmlns:inkml="http://www.w3.org/2003/InkML">
  <inkml:definitions/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DC22E-EB00-426A-9134-D0B3A9FA34F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7DBD5-9427-4529-91F2-0DF8415B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50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 </a:t>
            </a:r>
            <a:r>
              <a:rPr lang="sv-SE" dirty="0" err="1"/>
              <a:t>work</a:t>
            </a:r>
            <a:r>
              <a:rPr lang="sv-SE" dirty="0"/>
              <a:t> as a PhD </a:t>
            </a:r>
            <a:r>
              <a:rPr lang="sv-SE" dirty="0" err="1"/>
              <a:t>stundent</a:t>
            </a:r>
            <a:r>
              <a:rPr lang="sv-SE" dirty="0"/>
              <a:t> at </a:t>
            </a:r>
            <a:r>
              <a:rPr lang="sv-SE" dirty="0" err="1"/>
              <a:t>structural</a:t>
            </a:r>
            <a:r>
              <a:rPr lang="sv-SE" dirty="0"/>
              <a:t> </a:t>
            </a:r>
            <a:r>
              <a:rPr lang="sv-SE" dirty="0" err="1"/>
              <a:t>chemistry</a:t>
            </a:r>
            <a:r>
              <a:rPr lang="sv-SE" dirty="0"/>
              <a:t> </a:t>
            </a:r>
            <a:r>
              <a:rPr lang="sv-SE" dirty="0" err="1"/>
              <a:t>where</a:t>
            </a:r>
            <a:r>
              <a:rPr lang="sv-SE" dirty="0"/>
              <a:t> I </a:t>
            </a:r>
            <a:r>
              <a:rPr lang="sv-SE" dirty="0" err="1"/>
              <a:t>investigate</a:t>
            </a:r>
            <a:r>
              <a:rPr lang="sv-SE" dirty="0"/>
              <a:t> </a:t>
            </a:r>
            <a:r>
              <a:rPr lang="sv-SE" dirty="0" err="1"/>
              <a:t>thermodynamical</a:t>
            </a:r>
            <a:r>
              <a:rPr lang="sv-SE" dirty="0"/>
              <a:t> </a:t>
            </a:r>
            <a:r>
              <a:rPr lang="sv-SE" dirty="0" err="1"/>
              <a:t>properties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battery</a:t>
            </a:r>
            <a:r>
              <a:rPr lang="sv-SE" dirty="0"/>
              <a:t> materials. </a:t>
            </a:r>
            <a:r>
              <a:rPr lang="sv-SE" dirty="0" err="1"/>
              <a:t>Why</a:t>
            </a:r>
            <a:r>
              <a:rPr lang="sv-SE" dirty="0"/>
              <a:t>? </a:t>
            </a:r>
            <a:r>
              <a:rPr lang="sv-SE" dirty="0" err="1"/>
              <a:t>Becasue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different </a:t>
            </a:r>
            <a:r>
              <a:rPr lang="sv-SE" dirty="0" err="1"/>
              <a:t>phases</a:t>
            </a:r>
            <a:r>
              <a:rPr lang="sv-SE" dirty="0"/>
              <a:t>, and </a:t>
            </a:r>
            <a:r>
              <a:rPr lang="sv-SE" dirty="0" err="1"/>
              <a:t>its</a:t>
            </a:r>
            <a:r>
              <a:rPr lang="sv-SE" dirty="0"/>
              <a:t> </a:t>
            </a:r>
            <a:r>
              <a:rPr lang="sv-SE" dirty="0" err="1"/>
              <a:t>important</a:t>
            </a:r>
            <a:r>
              <a:rPr lang="sv-SE" dirty="0"/>
              <a:t> to </a:t>
            </a:r>
            <a:r>
              <a:rPr lang="sv-SE" dirty="0" err="1"/>
              <a:t>know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behave</a:t>
            </a:r>
            <a:r>
              <a:rPr lang="sv-SE" dirty="0"/>
              <a:t>.</a:t>
            </a:r>
          </a:p>
          <a:p>
            <a:r>
              <a:rPr lang="sv-SE" dirty="0" err="1"/>
              <a:t>Because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affect</a:t>
            </a:r>
            <a:r>
              <a:rPr lang="sv-SE" dirty="0"/>
              <a:t> the performance </a:t>
            </a:r>
            <a:r>
              <a:rPr lang="sv-SE" dirty="0" err="1"/>
              <a:t>of</a:t>
            </a:r>
            <a:r>
              <a:rPr lang="sv-SE" dirty="0"/>
              <a:t> the materials and so the </a:t>
            </a:r>
            <a:r>
              <a:rPr lang="sv-SE" dirty="0" err="1"/>
              <a:t>battery</a:t>
            </a:r>
            <a:r>
              <a:rPr lang="sv-SE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7DBD5-9427-4529-91F2-0DF8415B54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19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7DBD5-9427-4529-91F2-0DF8415B54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Those with minimum Gibbs energy!!! </a:t>
            </a:r>
          </a:p>
          <a:p>
            <a:pPr marL="228600" indent="-228600">
              <a:buAutoNum type="arabicParenR"/>
            </a:pPr>
            <a:endParaRPr lang="sv-S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G(p, 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7DBD5-9427-4529-91F2-0DF8415B54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63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Multicomponent</a:t>
            </a:r>
            <a:r>
              <a:rPr lang="sv-SE" dirty="0"/>
              <a:t> </a:t>
            </a:r>
            <a:r>
              <a:rPr lang="sv-SE" dirty="0" err="1"/>
              <a:t>alloys</a:t>
            </a:r>
            <a:endParaRPr lang="sv-SE" dirty="0"/>
          </a:p>
          <a:p>
            <a:r>
              <a:rPr lang="sv-SE" dirty="0"/>
              <a:t>Temperature </a:t>
            </a:r>
            <a:r>
              <a:rPr lang="sv-SE" dirty="0" err="1"/>
              <a:t>important</a:t>
            </a:r>
            <a:r>
              <a:rPr lang="sv-SE" dirty="0"/>
              <a:t> </a:t>
            </a:r>
            <a:r>
              <a:rPr lang="sv-SE" dirty="0" err="1"/>
              <a:t>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7DBD5-9427-4529-91F2-0DF8415B54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46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Temperature?</a:t>
            </a:r>
          </a:p>
          <a:p>
            <a:endParaRPr lang="sv-SE" dirty="0"/>
          </a:p>
          <a:p>
            <a:r>
              <a:rPr lang="sv-SE" dirty="0" err="1"/>
              <a:t>Why</a:t>
            </a:r>
            <a:r>
              <a:rPr lang="sv-SE" dirty="0"/>
              <a:t> is it </a:t>
            </a:r>
            <a:r>
              <a:rPr lang="sv-SE" dirty="0" err="1"/>
              <a:t>interesting</a:t>
            </a:r>
            <a:r>
              <a:rPr lang="sv-SE" dirty="0"/>
              <a:t> to </a:t>
            </a:r>
            <a:r>
              <a:rPr lang="sv-SE" dirty="0" err="1"/>
              <a:t>include</a:t>
            </a:r>
            <a:r>
              <a:rPr lang="sv-SE" dirty="0"/>
              <a:t> </a:t>
            </a:r>
            <a:r>
              <a:rPr lang="sv-SE" dirty="0" err="1"/>
              <a:t>higher</a:t>
            </a:r>
            <a:r>
              <a:rPr lang="sv-SE" dirty="0"/>
              <a:t> energy </a:t>
            </a:r>
            <a:r>
              <a:rPr lang="sv-SE" dirty="0" err="1"/>
              <a:t>unstable</a:t>
            </a:r>
            <a:r>
              <a:rPr lang="sv-SE" dirty="0"/>
              <a:t> </a:t>
            </a:r>
            <a:r>
              <a:rPr lang="sv-SE" dirty="0" err="1"/>
              <a:t>phases</a:t>
            </a:r>
            <a:r>
              <a:rPr lang="sv-SE" dirty="0"/>
              <a:t>?</a:t>
            </a:r>
          </a:p>
          <a:p>
            <a:endParaRPr lang="sv-SE" dirty="0"/>
          </a:p>
          <a:p>
            <a:r>
              <a:rPr lang="sv-SE" dirty="0"/>
              <a:t>Limitations? –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big</a:t>
            </a:r>
            <a:r>
              <a:rPr lang="sv-SE" dirty="0"/>
              <a:t> systems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</a:t>
            </a:r>
            <a:r>
              <a:rPr lang="sv-SE" dirty="0"/>
              <a:t>?</a:t>
            </a:r>
          </a:p>
          <a:p>
            <a:endParaRPr lang="sv-SE" dirty="0"/>
          </a:p>
          <a:p>
            <a:r>
              <a:rPr lang="sv-SE" dirty="0" err="1"/>
              <a:t>Strengths</a:t>
            </a:r>
            <a:r>
              <a:rPr lang="sv-SE" dirty="0"/>
              <a:t>? – new  systems, </a:t>
            </a:r>
            <a:r>
              <a:rPr lang="sv-SE" dirty="0" err="1"/>
              <a:t>where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any</a:t>
            </a:r>
            <a:r>
              <a:rPr lang="sv-SE" dirty="0"/>
              <a:t> or </a:t>
            </a:r>
            <a:r>
              <a:rPr lang="sv-SE" dirty="0" err="1"/>
              <a:t>much</a:t>
            </a:r>
            <a:r>
              <a:rPr lang="sv-SE" dirty="0"/>
              <a:t>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7DBD5-9427-4529-91F2-0DF8415B54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5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Temperature as a </a:t>
            </a:r>
            <a:r>
              <a:rPr lang="sv-SE" dirty="0" err="1"/>
              <a:t>variable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Phase</a:t>
            </a:r>
            <a:r>
              <a:rPr lang="sv-SE" dirty="0"/>
              <a:t> </a:t>
            </a:r>
            <a:r>
              <a:rPr lang="sv-SE" dirty="0" err="1"/>
              <a:t>stabilities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the </a:t>
            </a:r>
            <a:r>
              <a:rPr lang="sv-SE" dirty="0" err="1"/>
              <a:t>assumptions</a:t>
            </a:r>
            <a:r>
              <a:rPr lang="sv-SE" dirty="0"/>
              <a:t>?</a:t>
            </a:r>
          </a:p>
          <a:p>
            <a:endParaRPr lang="sv-SE" dirty="0"/>
          </a:p>
          <a:p>
            <a:r>
              <a:rPr lang="sv-SE" dirty="0"/>
              <a:t>Equilibrium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7DBD5-9427-4529-91F2-0DF8415B54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9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A8FC-70CF-43D6-B6F5-F5AB848EB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5BDAE-3E28-41B4-B135-C2ED88288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FFA4A-802F-4B0C-9856-1C5ECEC3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E164-33C0-4D36-9F8F-B12AFDFBA74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9C073-BC4B-464A-8DAD-45C63725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C85A2-8947-4C61-9852-F5C45837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38BE-C3E2-4F8C-8E6E-ACF9427ED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0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598A-8D55-4B26-B45C-62D7C1F0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5CD3A-92BA-42C3-AED3-32784A2D3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CDD75-59ED-4DCF-997E-9DCED485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E164-33C0-4D36-9F8F-B12AFDFBA74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89798-FAC3-4BFF-A183-76D4CF39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8402F-8B71-4DD8-87B9-000E7E16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38BE-C3E2-4F8C-8E6E-ACF9427ED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9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91647A-BE7C-480F-B0BF-1F57C8904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B46CF-82D6-4938-8823-201415D6A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E3BC2-9CA1-4B0B-AAAF-57CE8797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E164-33C0-4D36-9F8F-B12AFDFBA74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E5D38-0FE4-425F-975E-FC387BAE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4EB3E-CAF0-41B3-AC17-FA43C94A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38BE-C3E2-4F8C-8E6E-ACF9427ED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825A-DB4B-457A-8105-18F9DF10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B6730-A571-44BD-8A97-B21DEC112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0C3F6-98DC-495F-B3EA-4D1C4A93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E164-33C0-4D36-9F8F-B12AFDFBA74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D2F7F-CA87-4523-8CF4-E406D023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560B4-4389-4339-ADB6-0AAACC80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38BE-C3E2-4F8C-8E6E-ACF9427ED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4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8F57-7A60-4110-A82B-6AE396FC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18506-97E7-4D02-9747-E8EF75064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61C82-1567-4382-9062-B20E0238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E164-33C0-4D36-9F8F-B12AFDFBA74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31ED9-FFF3-44B0-9E2B-3526AC20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85716-B20B-4BE3-9DA8-3F924893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38BE-C3E2-4F8C-8E6E-ACF9427ED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CE2E-585E-4FBD-AE89-5A951F6B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DF231-474E-4A9A-BE74-7B559C798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B3F44-D08B-4061-B1BD-4390DBF1B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453FB-B974-4B1C-B9A4-D1AEA393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E164-33C0-4D36-9F8F-B12AFDFBA74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ADE56-A168-4EC1-AE38-4E4A21FF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35F17-5A30-48BE-BCC0-F616C3BD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38BE-C3E2-4F8C-8E6E-ACF9427ED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2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6C37-0416-4211-9389-E64575BB6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CD432-D134-4D99-AD9A-F0D0EE285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1ABC1-640F-4622-9749-DCCBF16F8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E2842-B3E6-4894-8CBF-7B62035B8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7081E9-6D68-4103-B897-488B8F226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56677-9824-4375-83C2-E01E5423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E164-33C0-4D36-9F8F-B12AFDFBA74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D57CC2-ECE1-4DC2-861B-FF08C3CF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56D961-DF77-4D57-A287-11738C94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38BE-C3E2-4F8C-8E6E-ACF9427ED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3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6F4C-39DE-453A-ABBF-1E0877185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A1961-3F65-4CC0-9631-C104CE65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E164-33C0-4D36-9F8F-B12AFDFBA74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38A23-B6AF-4FD6-AC42-B3015793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C0193-F25C-4C31-95FC-2ECF89DB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38BE-C3E2-4F8C-8E6E-ACF9427ED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4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DDB9B-4482-4198-A6A2-1A7F4472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E164-33C0-4D36-9F8F-B12AFDFBA74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FD220-6B0C-4270-B99D-BBC46853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27E05-6864-4BB7-A607-095E5B0D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38BE-C3E2-4F8C-8E6E-ACF9427ED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6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F0B1-4533-4DD6-AB5C-BE83C480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7B0B-BDFD-4C9A-808C-5D1D0ADF1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1348E-FC7F-4897-AE9B-F190AE9E2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4E14D-98A7-4E05-BE95-A67ADE3C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E164-33C0-4D36-9F8F-B12AFDFBA74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793B9-4995-49FB-98DB-A520C1F7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199E1-93B0-4848-85DD-53075166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38BE-C3E2-4F8C-8E6E-ACF9427ED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3655-583D-40EA-9359-B4939774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C08F8-C2F0-4F34-A674-9C1F2E8E7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CFDA9-B558-4B5B-86BC-62251D27C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08838-F2BA-4E07-80BD-BEBCB1A5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E164-33C0-4D36-9F8F-B12AFDFBA74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E8E67-EA39-4141-93B8-D39FE5B3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C02A9-519A-4105-A16C-B0500279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38BE-C3E2-4F8C-8E6E-ACF9427ED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6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1A1F3-B5D6-446C-8760-1A7CED25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F4EC9-0AEA-4BD7-85C2-D128810E9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86427-9155-4116-96F6-9CAB9A97C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CE164-33C0-4D36-9F8F-B12AFDFBA74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460BE-91FA-4B20-81C1-0C3E600BA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B7525-012C-4ACD-ADE4-F743BA081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38BE-C3E2-4F8C-8E6E-ACF9427ED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2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customXml" Target="../ink/ink2.xml"/><Relationship Id="rId7" Type="http://schemas.openxmlformats.org/officeDocument/2006/relationships/image" Target="../media/image10.jpe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9DE9-E339-4936-B6CB-C09A4E0370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Thermodynamics</a:t>
            </a:r>
            <a:r>
              <a:rPr lang="sv-SE" dirty="0"/>
              <a:t> </a:t>
            </a:r>
            <a:r>
              <a:rPr lang="sv-SE" dirty="0" err="1"/>
              <a:t>tutorial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7BF07-B4E9-4D07-90E8-FD6C53F1B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279" y="4079875"/>
            <a:ext cx="9144000" cy="1655762"/>
          </a:xfrm>
        </p:spPr>
        <p:txBody>
          <a:bodyPr/>
          <a:lstStyle/>
          <a:p>
            <a:pPr algn="l"/>
            <a:br>
              <a:rPr lang="sv-SE" dirty="0">
                <a:latin typeface="+mj-lt"/>
              </a:rPr>
            </a:br>
            <a:r>
              <a:rPr lang="sv-SE" dirty="0">
                <a:latin typeface="+mj-lt"/>
              </a:rPr>
              <a:t>Souzan Hammadi</a:t>
            </a:r>
          </a:p>
          <a:p>
            <a:pPr algn="l"/>
            <a:r>
              <a:rPr lang="sv-SE" dirty="0">
                <a:latin typeface="+mj-lt"/>
              </a:rPr>
              <a:t>souzan.hammadi@kemi.uu.se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587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FD65E441-A01D-4077-975D-D3B9EA889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810" y="1624648"/>
            <a:ext cx="18906735" cy="762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E0BC04-5952-43F2-8EF9-8D2E27139F36}"/>
              </a:ext>
            </a:extLst>
          </p:cNvPr>
          <p:cNvGrpSpPr/>
          <p:nvPr/>
        </p:nvGrpSpPr>
        <p:grpSpPr>
          <a:xfrm>
            <a:off x="1877908" y="1738996"/>
            <a:ext cx="8996282" cy="3188604"/>
            <a:chOff x="0" y="0"/>
            <a:chExt cx="5766816" cy="18409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9429BC9-872A-456E-91DE-CFBBA5E4B52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209800" cy="184099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5203ED8-8675-4D6B-9F54-EA4847480E09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609088" y="285496"/>
              <a:ext cx="3157728" cy="1389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856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69A3-58F7-41EE-86A5-D6646F8EB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2725"/>
            <a:ext cx="10515600" cy="1325563"/>
          </a:xfrm>
        </p:spPr>
        <p:txBody>
          <a:bodyPr/>
          <a:lstStyle/>
          <a:p>
            <a:r>
              <a:rPr lang="sv-SE" dirty="0" err="1"/>
              <a:t>Phase</a:t>
            </a:r>
            <a:r>
              <a:rPr lang="sv-SE" dirty="0"/>
              <a:t> </a:t>
            </a:r>
            <a:r>
              <a:rPr lang="sv-SE" dirty="0" err="1"/>
              <a:t>predicitions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atomistic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D06929-6E2B-473E-B914-41D30EBA3BC3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 err="1"/>
              <a:t>Phase</a:t>
            </a:r>
            <a:r>
              <a:rPr lang="sv-SE" dirty="0"/>
              <a:t> </a:t>
            </a:r>
            <a:r>
              <a:rPr lang="sv-SE" dirty="0" err="1"/>
              <a:t>predicitions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semi-</a:t>
            </a:r>
            <a:r>
              <a:rPr lang="sv-SE" dirty="0" err="1"/>
              <a:t>empirical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2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8F55-085B-42C3-B269-F4CA7320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CALPHAD </a:t>
            </a:r>
            <a:r>
              <a:rPr lang="sv-SE" dirty="0" err="1"/>
              <a:t>methodology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4E3F6-F243-4AC2-B8DF-BCC9AA96B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690688"/>
            <a:ext cx="85725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10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DC5F-B31E-43E8-A416-D6B6C5A5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Part 1 – </a:t>
            </a:r>
            <a:r>
              <a:rPr lang="sv-SE" dirty="0" err="1"/>
              <a:t>atomistic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8156E7-C69E-4615-905A-6E9C865FAEC5}"/>
              </a:ext>
            </a:extLst>
          </p:cNvPr>
          <p:cNvSpPr txBox="1"/>
          <p:nvPr/>
        </p:nvSpPr>
        <p:spPr>
          <a:xfrm>
            <a:off x="838200" y="2527300"/>
            <a:ext cx="46290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Strengths</a:t>
            </a:r>
            <a:r>
              <a:rPr lang="sv-SE" dirty="0"/>
              <a:t>?</a:t>
            </a:r>
          </a:p>
          <a:p>
            <a:endParaRPr lang="sv-SE" dirty="0"/>
          </a:p>
          <a:p>
            <a:r>
              <a:rPr lang="sv-SE" dirty="0"/>
              <a:t>Limitations?</a:t>
            </a:r>
          </a:p>
          <a:p>
            <a:endParaRPr lang="sv-SE" dirty="0"/>
          </a:p>
          <a:p>
            <a:r>
              <a:rPr lang="sv-SE" dirty="0" err="1"/>
              <a:t>Why</a:t>
            </a:r>
            <a:r>
              <a:rPr lang="sv-SE" dirty="0"/>
              <a:t> is it </a:t>
            </a:r>
            <a:r>
              <a:rPr lang="sv-SE" dirty="0" err="1"/>
              <a:t>interesting</a:t>
            </a:r>
            <a:r>
              <a:rPr lang="sv-SE" dirty="0"/>
              <a:t> to </a:t>
            </a:r>
            <a:r>
              <a:rPr lang="sv-SE" dirty="0" err="1"/>
              <a:t>include</a:t>
            </a:r>
            <a:r>
              <a:rPr lang="sv-SE" dirty="0"/>
              <a:t> </a:t>
            </a:r>
            <a:r>
              <a:rPr lang="sv-SE" dirty="0" err="1"/>
              <a:t>unsable</a:t>
            </a:r>
            <a:r>
              <a:rPr lang="sv-SE" dirty="0"/>
              <a:t> </a:t>
            </a:r>
            <a:r>
              <a:rPr lang="sv-SE" dirty="0" err="1"/>
              <a:t>phases</a:t>
            </a:r>
            <a:r>
              <a:rPr lang="sv-SE" dirty="0"/>
              <a:t>?</a:t>
            </a:r>
            <a:endParaRPr lang="en-US" dirty="0"/>
          </a:p>
        </p:txBody>
      </p:sp>
      <p:pic>
        <p:nvPicPr>
          <p:cNvPr id="4" name="Picture 6" descr="Pymatgen">
            <a:extLst>
              <a:ext uri="{FF2B5EF4-FFF2-40B4-BE49-F238E27FC236}">
                <a16:creationId xmlns:a16="http://schemas.microsoft.com/office/drawing/2014/main" id="{57516EA7-D7AB-4A57-96E0-416806343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5084275"/>
            <a:ext cx="2959099" cy="166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atest Materials Project topics - Materials Science Community Discourse">
            <a:extLst>
              <a:ext uri="{FF2B5EF4-FFF2-40B4-BE49-F238E27FC236}">
                <a16:creationId xmlns:a16="http://schemas.microsoft.com/office/drawing/2014/main" id="{01611202-DF26-427A-BDC6-246252687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835" y="5365981"/>
            <a:ext cx="3158465" cy="83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150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3A6C-C8C4-4C3E-BFFB-546BA35B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Part 2 - CALPHAD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58C2E1-04C0-4B28-8975-77CAF9C660EE}"/>
              </a:ext>
            </a:extLst>
          </p:cNvPr>
          <p:cNvSpPr txBox="1"/>
          <p:nvPr/>
        </p:nvSpPr>
        <p:spPr>
          <a:xfrm>
            <a:off x="838200" y="2514600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Strengths</a:t>
            </a:r>
            <a:r>
              <a:rPr lang="sv-SE" dirty="0"/>
              <a:t>?</a:t>
            </a:r>
          </a:p>
          <a:p>
            <a:endParaRPr lang="sv-SE" dirty="0"/>
          </a:p>
          <a:p>
            <a:r>
              <a:rPr lang="sv-SE" dirty="0"/>
              <a:t>Limitations?</a:t>
            </a:r>
          </a:p>
          <a:p>
            <a:endParaRPr lang="sv-SE" dirty="0"/>
          </a:p>
          <a:p>
            <a:r>
              <a:rPr lang="sv-SE" dirty="0" err="1"/>
              <a:t>Assumptions</a:t>
            </a:r>
            <a:r>
              <a:rPr lang="sv-SE" dirty="0"/>
              <a:t>?</a:t>
            </a:r>
          </a:p>
          <a:p>
            <a:endParaRPr lang="sv-SE" dirty="0"/>
          </a:p>
          <a:p>
            <a:r>
              <a:rPr lang="en-US" dirty="0"/>
              <a:t>Compare the predictions of the CALPHAD phase diagram with the previous results from the atomistic calculations. What are the main differences?</a:t>
            </a:r>
          </a:p>
        </p:txBody>
      </p:sp>
      <p:pic>
        <p:nvPicPr>
          <p:cNvPr id="4" name="Picture 8" descr="pycalphad 0.10.1.dev12+gebcfbdb4 documentation">
            <a:extLst>
              <a:ext uri="{FF2B5EF4-FFF2-40B4-BE49-F238E27FC236}">
                <a16:creationId xmlns:a16="http://schemas.microsoft.com/office/drawing/2014/main" id="{36121F2F-FBC5-4F07-AC85-2B3688CA9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107" y="5084643"/>
            <a:ext cx="1378142" cy="15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701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E179-E392-48F3-9164-065C1FF6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Pourbaix diagrams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2572A5-AE02-4C28-BEF9-2DE011E132B4}"/>
                  </a:ext>
                </a:extLst>
              </p:cNvPr>
              <p:cNvSpPr txBox="1"/>
              <p:nvPr/>
            </p:nvSpPr>
            <p:spPr>
              <a:xfrm>
                <a:off x="1120588" y="3010327"/>
                <a:ext cx="2336281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sv-SE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2572A5-AE02-4C28-BEF9-2DE011E13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588" y="3010327"/>
                <a:ext cx="2336281" cy="837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35" name="Picture 15">
            <a:extLst>
              <a:ext uri="{FF2B5EF4-FFF2-40B4-BE49-F238E27FC236}">
                <a16:creationId xmlns:a16="http://schemas.microsoft.com/office/drawing/2014/main" id="{0B0A5DC7-0773-401F-B856-554A57EC7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583" y="2028019"/>
            <a:ext cx="6489700" cy="381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0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gems.matse.illinois.edu/files/2017/12/MGI_materialstetrahedron-1024x550.png">
            <a:extLst>
              <a:ext uri="{FF2B5EF4-FFF2-40B4-BE49-F238E27FC236}">
                <a16:creationId xmlns:a16="http://schemas.microsoft.com/office/drawing/2014/main" id="{B0DF2258-8AE8-456A-A015-1B922AF753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76"/>
          <a:stretch/>
        </p:blipFill>
        <p:spPr bwMode="auto">
          <a:xfrm>
            <a:off x="2176398" y="721942"/>
            <a:ext cx="8019789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3C928E2-94E8-43E3-A046-17C773684289}"/>
              </a:ext>
            </a:extLst>
          </p:cNvPr>
          <p:cNvSpPr/>
          <p:nvPr/>
        </p:nvSpPr>
        <p:spPr>
          <a:xfrm>
            <a:off x="8875195" y="6550223"/>
            <a:ext cx="3316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https://gems.matse.illinois.edu/educators/</a:t>
            </a:r>
          </a:p>
        </p:txBody>
      </p:sp>
    </p:spTree>
    <p:extLst>
      <p:ext uri="{BB962C8B-B14F-4D97-AF65-F5344CB8AC3E}">
        <p14:creationId xmlns:p14="http://schemas.microsoft.com/office/powerpoint/2010/main" val="19780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A95411-4806-4AB0-9CE0-DE20CE85A676}"/>
              </a:ext>
            </a:extLst>
          </p:cNvPr>
          <p:cNvSpPr txBox="1"/>
          <p:nvPr/>
        </p:nvSpPr>
        <p:spPr>
          <a:xfrm>
            <a:off x="1122806" y="2526261"/>
            <a:ext cx="59034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• how to extract simple elemental properties from databases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how to visualize structures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how to read a thermodynamic database for CALPHAD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how to predict phases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(how to draw Pourbaix diagrams)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00A20D-EF6D-44E3-869E-0CFEE803D1C9}"/>
              </a:ext>
            </a:extLst>
          </p:cNvPr>
          <p:cNvSpPr/>
          <p:nvPr/>
        </p:nvSpPr>
        <p:spPr>
          <a:xfrm>
            <a:off x="611104" y="157895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+mj-lt"/>
              </a:rPr>
              <a:t>At the end of this tutorial you will have learned: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AD74D7-EDF8-40D1-9D84-00C4A0B34C7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we’ll</a:t>
            </a:r>
            <a:r>
              <a:rPr lang="sv-SE" dirty="0"/>
              <a:t> be </a:t>
            </a:r>
            <a:r>
              <a:rPr lang="sv-SE" dirty="0" err="1"/>
              <a:t>learing</a:t>
            </a:r>
            <a:r>
              <a:rPr lang="sv-SE" dirty="0"/>
              <a:t> </a:t>
            </a:r>
            <a:r>
              <a:rPr lang="sv-SE" dirty="0" err="1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8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4DC6-C02E-4864-AB58-CF0E04D7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we’ll</a:t>
            </a:r>
            <a:r>
              <a:rPr lang="sv-SE" dirty="0"/>
              <a:t> be </a:t>
            </a:r>
            <a:r>
              <a:rPr lang="sv-SE" dirty="0" err="1"/>
              <a:t>doing</a:t>
            </a:r>
            <a:r>
              <a:rPr lang="sv-SE" dirty="0"/>
              <a:t> </a:t>
            </a:r>
            <a:r>
              <a:rPr lang="sv-SE" dirty="0" err="1"/>
              <a:t>today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75F93A-FAAE-4F02-9041-174E6560F275}"/>
              </a:ext>
            </a:extLst>
          </p:cNvPr>
          <p:cNvSpPr/>
          <p:nvPr/>
        </p:nvSpPr>
        <p:spPr>
          <a:xfrm>
            <a:off x="1017917" y="1772728"/>
            <a:ext cx="6357668" cy="355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9199EF-776B-4A4A-B170-C9584E1E96E1}"/>
              </a:ext>
            </a:extLst>
          </p:cNvPr>
          <p:cNvSpPr/>
          <p:nvPr/>
        </p:nvSpPr>
        <p:spPr>
          <a:xfrm>
            <a:off x="1017917" y="3312541"/>
            <a:ext cx="6357668" cy="5175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Part 1 </a:t>
            </a:r>
            <a:r>
              <a:rPr lang="sv-SE" dirty="0" err="1"/>
              <a:t>discussion</a:t>
            </a:r>
            <a:r>
              <a:rPr lang="sv-SE" dirty="0"/>
              <a:t> 10 min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3014B-E051-4475-9B87-6A71F07DF8DD}"/>
              </a:ext>
            </a:extLst>
          </p:cNvPr>
          <p:cNvSpPr/>
          <p:nvPr/>
        </p:nvSpPr>
        <p:spPr>
          <a:xfrm>
            <a:off x="1017917" y="1772728"/>
            <a:ext cx="6357668" cy="5175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Installation ~ 5 min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C8193-CF60-434D-BCDF-3DA1AD394685}"/>
              </a:ext>
            </a:extLst>
          </p:cNvPr>
          <p:cNvSpPr/>
          <p:nvPr/>
        </p:nvSpPr>
        <p:spPr>
          <a:xfrm>
            <a:off x="1017917" y="2283842"/>
            <a:ext cx="6357668" cy="5175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Intro ~ 10 min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FDA370-4CD6-400E-835A-99B5B4793B08}"/>
              </a:ext>
            </a:extLst>
          </p:cNvPr>
          <p:cNvSpPr/>
          <p:nvPr/>
        </p:nvSpPr>
        <p:spPr>
          <a:xfrm>
            <a:off x="1017917" y="2798192"/>
            <a:ext cx="6357668" cy="5175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Part 1 30 min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495B8C-ECE0-4FBD-93A1-ED62CC259B96}"/>
              </a:ext>
            </a:extLst>
          </p:cNvPr>
          <p:cNvSpPr/>
          <p:nvPr/>
        </p:nvSpPr>
        <p:spPr>
          <a:xfrm>
            <a:off x="1017917" y="3812870"/>
            <a:ext cx="6357668" cy="5175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Pause</a:t>
            </a:r>
            <a:r>
              <a:rPr lang="sv-SE" dirty="0"/>
              <a:t> 10 min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E2F9DA-8C5B-4D61-BB57-6716345EA1A1}"/>
              </a:ext>
            </a:extLst>
          </p:cNvPr>
          <p:cNvSpPr/>
          <p:nvPr/>
        </p:nvSpPr>
        <p:spPr>
          <a:xfrm>
            <a:off x="1017917" y="4309963"/>
            <a:ext cx="6357668" cy="5175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Part 1 30 min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2CD78D-BB63-4358-A04F-91BCCF33381E}"/>
              </a:ext>
            </a:extLst>
          </p:cNvPr>
          <p:cNvSpPr/>
          <p:nvPr/>
        </p:nvSpPr>
        <p:spPr>
          <a:xfrm>
            <a:off x="1017917" y="4807044"/>
            <a:ext cx="6357668" cy="5175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Part 2 </a:t>
            </a:r>
            <a:r>
              <a:rPr lang="sv-SE" dirty="0" err="1"/>
              <a:t>discussion</a:t>
            </a:r>
            <a:r>
              <a:rPr lang="sv-SE" dirty="0"/>
              <a:t> 10 min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2A001F-4852-476F-9621-CC40EC226C53}"/>
              </a:ext>
            </a:extLst>
          </p:cNvPr>
          <p:cNvCxnSpPr/>
          <p:nvPr/>
        </p:nvCxnSpPr>
        <p:spPr>
          <a:xfrm>
            <a:off x="7375585" y="3812870"/>
            <a:ext cx="1000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34B6A0-929E-4D9D-9B94-9CFF0F3A8660}"/>
              </a:ext>
            </a:extLst>
          </p:cNvPr>
          <p:cNvSpPr txBox="1"/>
          <p:nvPr/>
        </p:nvSpPr>
        <p:spPr>
          <a:xfrm>
            <a:off x="8479766" y="362820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9:10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0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67FB-2BC3-430C-B285-2B01F432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Installation </a:t>
            </a:r>
            <a:r>
              <a:rPr lang="sv-SE" dirty="0" err="1"/>
              <a:t>procedure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D50A1-BD7C-4E5E-B4B5-DBF7A089F94A}"/>
              </a:ext>
            </a:extLst>
          </p:cNvPr>
          <p:cNvSpPr txBox="1"/>
          <p:nvPr/>
        </p:nvSpPr>
        <p:spPr>
          <a:xfrm>
            <a:off x="838200" y="1792288"/>
            <a:ext cx="42687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sv-SE" dirty="0" err="1">
                <a:latin typeface="+mj-lt"/>
              </a:rPr>
              <a:t>Download</a:t>
            </a:r>
            <a:r>
              <a:rPr lang="sv-SE" dirty="0">
                <a:latin typeface="+mj-lt"/>
              </a:rPr>
              <a:t> the folder on studium - </a:t>
            </a:r>
            <a:r>
              <a:rPr lang="sv-SE" dirty="0" err="1">
                <a:latin typeface="+mj-lt"/>
              </a:rPr>
              <a:t>unzip</a:t>
            </a:r>
            <a:br>
              <a:rPr lang="sv-SE" dirty="0">
                <a:latin typeface="+mj-lt"/>
              </a:rPr>
            </a:br>
            <a:endParaRPr lang="sv-SE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sv-SE" dirty="0" err="1">
                <a:latin typeface="+mj-lt"/>
              </a:rPr>
              <a:t>Download</a:t>
            </a:r>
            <a:r>
              <a:rPr lang="sv-SE" dirty="0">
                <a:latin typeface="+mj-lt"/>
              </a:rPr>
              <a:t> </a:t>
            </a:r>
            <a:r>
              <a:rPr lang="sv-SE" dirty="0" err="1">
                <a:latin typeface="+mj-lt"/>
              </a:rPr>
              <a:t>miniconda</a:t>
            </a:r>
            <a:r>
              <a:rPr lang="sv-SE" dirty="0">
                <a:latin typeface="+mj-lt"/>
              </a:rPr>
              <a:t> for </a:t>
            </a:r>
            <a:r>
              <a:rPr lang="sv-SE" dirty="0" err="1">
                <a:latin typeface="+mj-lt"/>
              </a:rPr>
              <a:t>windows</a:t>
            </a:r>
            <a:br>
              <a:rPr lang="sv-SE" dirty="0">
                <a:latin typeface="+mj-lt"/>
              </a:rPr>
            </a:br>
            <a:endParaRPr lang="sv-SE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sv-SE" dirty="0">
                <a:latin typeface="+mj-lt"/>
              </a:rPr>
              <a:t>Using the </a:t>
            </a:r>
            <a:r>
              <a:rPr lang="sv-SE" dirty="0" err="1">
                <a:latin typeface="+mj-lt"/>
              </a:rPr>
              <a:t>conda</a:t>
            </a:r>
            <a:r>
              <a:rPr lang="sv-SE" dirty="0">
                <a:latin typeface="+mj-lt"/>
              </a:rPr>
              <a:t> prompt go to folder</a:t>
            </a:r>
            <a:br>
              <a:rPr lang="sv-SE" dirty="0">
                <a:latin typeface="+mj-lt"/>
              </a:rPr>
            </a:br>
            <a:r>
              <a:rPr lang="sv-SE" dirty="0">
                <a:latin typeface="+mj-lt"/>
              </a:rPr>
              <a:t> </a:t>
            </a:r>
          </a:p>
          <a:p>
            <a:pPr marL="342900" indent="-342900">
              <a:buAutoNum type="arabicParenR"/>
            </a:pPr>
            <a:r>
              <a:rPr lang="sv-SE" dirty="0" err="1">
                <a:latin typeface="+mj-lt"/>
              </a:rPr>
              <a:t>Type</a:t>
            </a:r>
            <a:r>
              <a:rPr lang="sv-SE" dirty="0">
                <a:latin typeface="+mj-lt"/>
              </a:rPr>
              <a:t>: call install.bat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852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5C55-84B5-4094-8116-29F22CC8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dirty="0" err="1"/>
              <a:t>Python</a:t>
            </a:r>
            <a:r>
              <a:rPr lang="sv-SE" dirty="0"/>
              <a:t> </a:t>
            </a:r>
            <a:r>
              <a:rPr lang="sv-SE" dirty="0" err="1"/>
              <a:t>modules</a:t>
            </a:r>
            <a:r>
              <a:rPr lang="sv-SE" dirty="0"/>
              <a:t> and interfaces</a:t>
            </a:r>
            <a:endParaRPr lang="en-US" dirty="0"/>
          </a:p>
        </p:txBody>
      </p:sp>
      <p:pic>
        <p:nvPicPr>
          <p:cNvPr id="1026" name="Picture 2" descr="Anaconda (Python distribution) - Wikipedia">
            <a:extLst>
              <a:ext uri="{FF2B5EF4-FFF2-40B4-BE49-F238E27FC236}">
                <a16:creationId xmlns:a16="http://schemas.microsoft.com/office/drawing/2014/main" id="{D783325B-3C67-4C6D-9369-B18458431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72" y="2006851"/>
            <a:ext cx="2761439" cy="137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test Materials Project topics - Materials Science Community Discourse">
            <a:extLst>
              <a:ext uri="{FF2B5EF4-FFF2-40B4-BE49-F238E27FC236}">
                <a16:creationId xmlns:a16="http://schemas.microsoft.com/office/drawing/2014/main" id="{C3F7F188-DFBA-4312-9DFC-F005A2664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435" y="2013180"/>
            <a:ext cx="5181600" cy="137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matgen">
            <a:extLst>
              <a:ext uri="{FF2B5EF4-FFF2-40B4-BE49-F238E27FC236}">
                <a16:creationId xmlns:a16="http://schemas.microsoft.com/office/drawing/2014/main" id="{9E722A87-2589-41F9-B4BD-02298DB47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14" y="3769744"/>
            <a:ext cx="5121103" cy="288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calphad 0.10.1.dev12+gebcfbdb4 documentation">
            <a:extLst>
              <a:ext uri="{FF2B5EF4-FFF2-40B4-BE49-F238E27FC236}">
                <a16:creationId xmlns:a16="http://schemas.microsoft.com/office/drawing/2014/main" id="{9F4CE5E4-2BF1-4F59-8CAB-9BDDC7182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006" y="3573343"/>
            <a:ext cx="2256175" cy="250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97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FCD2-E096-4700-AEE0-92C32A0E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phases</a:t>
            </a:r>
            <a:r>
              <a:rPr lang="sv-SE" dirty="0"/>
              <a:t>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D6ADF-09A6-4465-B7AF-0E029F967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678" y="1445179"/>
            <a:ext cx="8132644" cy="404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8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23">
                <a:extLst>
                  <a:ext uri="{FF2B5EF4-FFF2-40B4-BE49-F238E27FC236}">
                    <a16:creationId xmlns:a16="http://schemas.microsoft.com/office/drawing/2014/main" id="{094084E2-A2E6-462C-909F-28414C722AF7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35516" y="2548389"/>
              <a:ext cx="1062038" cy="1281112"/>
            </p14:xfrm>
          </p:contentPart>
        </mc:Choice>
        <mc:Fallback>
          <p:pic>
            <p:nvPicPr>
              <p:cNvPr id="2" name="Ink 23">
                <a:extLst>
                  <a:ext uri="{FF2B5EF4-FFF2-40B4-BE49-F238E27FC236}">
                    <a16:creationId xmlns:a16="http://schemas.microsoft.com/office/drawing/2014/main" id="{094084E2-A2E6-462C-909F-28414C722AF7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4">
                <a:extLst>
                  <a:ext uri="{FF2B5EF4-FFF2-40B4-BE49-F238E27FC236}">
                    <a16:creationId xmlns:a16="http://schemas.microsoft.com/office/drawing/2014/main" id="{7AD11890-CDD0-400E-A9ED-A11C52805602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30741" y="2343601"/>
              <a:ext cx="1473200" cy="1876425"/>
            </p14:xfrm>
          </p:contentPart>
        </mc:Choice>
        <mc:Fallback>
          <p:pic>
            <p:nvPicPr>
              <p:cNvPr id="3" name="Ink 24">
                <a:extLst>
                  <a:ext uri="{FF2B5EF4-FFF2-40B4-BE49-F238E27FC236}">
                    <a16:creationId xmlns:a16="http://schemas.microsoft.com/office/drawing/2014/main" id="{7AD11890-CDD0-400E-A9ED-A11C52805602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E4D1E41-1ED2-4E5E-A37A-D92FB2171D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65" t="41285" r="46747" b="-1"/>
          <a:stretch/>
        </p:blipFill>
        <p:spPr>
          <a:xfrm>
            <a:off x="1095495" y="2377391"/>
            <a:ext cx="2066457" cy="22460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203721-714A-4B15-AF80-5C7A56213E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420" r="71222" b="15643"/>
          <a:stretch/>
        </p:blipFill>
        <p:spPr>
          <a:xfrm>
            <a:off x="5036894" y="2366159"/>
            <a:ext cx="1372002" cy="1816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E2B837-594C-45EB-BC0D-9C8F450733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020" t="9799" r="39440"/>
          <a:stretch/>
        </p:blipFill>
        <p:spPr>
          <a:xfrm rot="21014578">
            <a:off x="9520823" y="2669840"/>
            <a:ext cx="1014865" cy="1528424"/>
          </a:xfrm>
          <a:prstGeom prst="rect">
            <a:avLst/>
          </a:prstGeom>
        </p:spPr>
      </p:pic>
      <p:pic>
        <p:nvPicPr>
          <p:cNvPr id="7" name="Picture 2" descr="https://images.squarespace-cdn.com/content/v1/54cd2c0ee4b057f3ed7e5460/1422825200790-RG7LAAYYNYQ1Y8VEH6LO/ke17ZwdGBToddI8pDm48kBejzmD0Cnyxd-GejcfJZHl7gQa3H78H3Y0txjaiv_0fDoOvxcdMmMKkDsyUqMSsMWxHk725yiiHCCLfrh8O1z5QHyNOqBUUEtDDsRWrJLTmzRdow2MKoDNGJuOcT_AGWY7Q5FBEC7XG2UYF3sB_WowkDN_041f2MZWKu3ISgGXr/image-asset.jpeg?format=1500w">
            <a:extLst>
              <a:ext uri="{FF2B5EF4-FFF2-40B4-BE49-F238E27FC236}">
                <a16:creationId xmlns:a16="http://schemas.microsoft.com/office/drawing/2014/main" id="{5DC79157-3C26-45B2-9F28-CE8CFFDDAA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" t="63851" r="66552" b="25164"/>
          <a:stretch/>
        </p:blipFill>
        <p:spPr bwMode="auto">
          <a:xfrm>
            <a:off x="1248044" y="5166797"/>
            <a:ext cx="1374944" cy="71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images.squarespace-cdn.com/content/v1/54cd2c0ee4b057f3ed7e5460/1422825200790-RG7LAAYYNYQ1Y8VEH6LO/ke17ZwdGBToddI8pDm48kBejzmD0Cnyxd-GejcfJZHl7gQa3H78H3Y0txjaiv_0fDoOvxcdMmMKkDsyUqMSsMWxHk725yiiHCCLfrh8O1z5QHyNOqBUUEtDDsRWrJLTmzRdow2MKoDNGJuOcT_AGWY7Q5FBEC7XG2UYF3sB_WowkDN_041f2MZWKu3ISgGXr/image-asset.jpeg?format=1500w">
            <a:extLst>
              <a:ext uri="{FF2B5EF4-FFF2-40B4-BE49-F238E27FC236}">
                <a16:creationId xmlns:a16="http://schemas.microsoft.com/office/drawing/2014/main" id="{75957A93-767A-47C6-8F85-E3D94703A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81" t="61098" r="6586" b="30833"/>
          <a:stretch/>
        </p:blipFill>
        <p:spPr bwMode="auto">
          <a:xfrm>
            <a:off x="9253585" y="4780837"/>
            <a:ext cx="1219506" cy="7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images.squarespace-cdn.com/content/v1/54cd2c0ee4b057f3ed7e5460/1422825200790-RG7LAAYYNYQ1Y8VEH6LO/ke17ZwdGBToddI8pDm48kBejzmD0Cnyxd-GejcfJZHl7gQa3H78H3Y0txjaiv_0fDoOvxcdMmMKkDsyUqMSsMWxHk725yiiHCCLfrh8O1z5QHyNOqBUUEtDDsRWrJLTmzRdow2MKoDNGJuOcT_AGWY7Q5FBEC7XG2UYF3sB_WowkDN_041f2MZWKu3ISgGXr/image-asset.jpeg?format=1500w">
            <a:extLst>
              <a:ext uri="{FF2B5EF4-FFF2-40B4-BE49-F238E27FC236}">
                <a16:creationId xmlns:a16="http://schemas.microsoft.com/office/drawing/2014/main" id="{96C931D3-28DE-4379-B7A8-5838ADA155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8" t="64239" r="33647" b="25777"/>
          <a:stretch/>
        </p:blipFill>
        <p:spPr bwMode="auto">
          <a:xfrm>
            <a:off x="4837027" y="4780837"/>
            <a:ext cx="1473201" cy="72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952709-3D3F-44E0-BEEE-D52EA0D55E2E}"/>
              </a:ext>
            </a:extLst>
          </p:cNvPr>
          <p:cNvSpPr txBox="1"/>
          <p:nvPr/>
        </p:nvSpPr>
        <p:spPr>
          <a:xfrm>
            <a:off x="0" y="6396335"/>
            <a:ext cx="2128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Veronica Berns</a:t>
            </a:r>
            <a:br>
              <a:rPr lang="sv-SE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http://www.veronicaberns.com/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FB8085-7363-4A5D-8856-AB44B3E220E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/>
              <a:t>What are phases?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1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D7D9-C60E-4079-A1B5-27BFA352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743" y="170092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What are the most stable phases at given composition, temperature, pressure?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2093E-BDF5-4372-ADB6-6B591CCD793B}"/>
              </a:ext>
            </a:extLst>
          </p:cNvPr>
          <p:cNvSpPr/>
          <p:nvPr/>
        </p:nvSpPr>
        <p:spPr>
          <a:xfrm>
            <a:off x="663743" y="4129740"/>
            <a:ext cx="108645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+mj-lt"/>
              </a:rPr>
              <a:t>What determines in which phase the component will be? 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07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386</Words>
  <Application>Microsoft Office PowerPoint</Application>
  <PresentationFormat>Widescreen</PresentationFormat>
  <Paragraphs>77</Paragraphs>
  <Slides>15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Thermodynamics tutorial</vt:lpstr>
      <vt:lpstr>PowerPoint Presentation</vt:lpstr>
      <vt:lpstr>PowerPoint Presentation</vt:lpstr>
      <vt:lpstr>What we’ll be doing today</vt:lpstr>
      <vt:lpstr>Installation procedure</vt:lpstr>
      <vt:lpstr>Python modules and interfaces</vt:lpstr>
      <vt:lpstr>What are phases?</vt:lpstr>
      <vt:lpstr>PowerPoint Presentation</vt:lpstr>
      <vt:lpstr>What are the most stable phases at given composition, temperature, pressure? </vt:lpstr>
      <vt:lpstr>PowerPoint Presentation</vt:lpstr>
      <vt:lpstr>Phase predicitions using atomistic models</vt:lpstr>
      <vt:lpstr>The CALPHAD methodology</vt:lpstr>
      <vt:lpstr>Part 1 – atomistic models</vt:lpstr>
      <vt:lpstr>Part 2 - CALPHAD</vt:lpstr>
      <vt:lpstr>Pourbaix diagrams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Thermodynamics tutorial</dc:title>
  <dc:creator>Souzan Hammadi</dc:creator>
  <cp:lastModifiedBy>Souzan Hammadi</cp:lastModifiedBy>
  <cp:revision>14</cp:revision>
  <dcterms:created xsi:type="dcterms:W3CDTF">2022-09-21T16:12:09Z</dcterms:created>
  <dcterms:modified xsi:type="dcterms:W3CDTF">2022-09-21T16:58:04Z</dcterms:modified>
</cp:coreProperties>
</file>