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1" r:id="rId2"/>
    <p:sldId id="342" r:id="rId3"/>
    <p:sldId id="344" r:id="rId4"/>
    <p:sldId id="349" r:id="rId5"/>
    <p:sldId id="345" r:id="rId6"/>
    <p:sldId id="348" r:id="rId7"/>
    <p:sldId id="347" r:id="rId8"/>
    <p:sldId id="350" r:id="rId9"/>
    <p:sldId id="353" r:id="rId10"/>
    <p:sldId id="351" r:id="rId11"/>
    <p:sldId id="361" r:id="rId12"/>
    <p:sldId id="357" r:id="rId13"/>
    <p:sldId id="356" r:id="rId14"/>
    <p:sldId id="359" r:id="rId15"/>
    <p:sldId id="360" r:id="rId16"/>
    <p:sldId id="362" r:id="rId17"/>
  </p:sldIdLst>
  <p:sldSz cx="12192000" cy="6858000"/>
  <p:notesSz cx="7315200" cy="9601200"/>
  <p:custDataLst>
    <p:tags r:id="rId2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5EE6A-4FDB-431D-9889-9D0EA8DA1472}">
          <p14:sldIdLst>
            <p14:sldId id="341"/>
          </p14:sldIdLst>
        </p14:section>
        <p14:section name="Untitled Section" id="{5586EA45-07EF-44F4-825B-181F017182DF}">
          <p14:sldIdLst>
            <p14:sldId id="342"/>
            <p14:sldId id="344"/>
            <p14:sldId id="349"/>
            <p14:sldId id="345"/>
            <p14:sldId id="348"/>
            <p14:sldId id="347"/>
            <p14:sldId id="350"/>
            <p14:sldId id="353"/>
            <p14:sldId id="351"/>
            <p14:sldId id="361"/>
            <p14:sldId id="357"/>
            <p14:sldId id="356"/>
            <p14:sldId id="359"/>
            <p14:sldId id="360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Awasthi, Anjali" initials="AA" lastIdx="1" clrIdx="1">
    <p:extLst>
      <p:ext uri="{19B8F6BF-5375-455C-9EA6-DF929625EA0E}">
        <p15:presenceInfo xmlns:p15="http://schemas.microsoft.com/office/powerpoint/2012/main" userId="Awasthi, Anjali" providerId="None"/>
      </p:ext>
    </p:extLst>
  </p:cmAuthor>
  <p:cmAuthor id="3" name="Ahluwalia, Asees" initials="AA" lastIdx="1" clrIdx="2">
    <p:extLst>
      <p:ext uri="{19B8F6BF-5375-455C-9EA6-DF929625EA0E}">
        <p15:presenceInfo xmlns:p15="http://schemas.microsoft.com/office/powerpoint/2012/main" userId="Ahluwalia, Ase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A9E"/>
    <a:srgbClr val="DE6AD0"/>
    <a:srgbClr val="A1D3EF"/>
    <a:srgbClr val="BFBFBF"/>
    <a:srgbClr val="BAE370"/>
    <a:srgbClr val="CCAA7C"/>
    <a:srgbClr val="FFCD00"/>
    <a:srgbClr val="000000"/>
    <a:srgbClr val="ED8B00"/>
    <a:srgbClr val="DB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74254" autoAdjust="0"/>
  </p:normalViewPr>
  <p:slideViewPr>
    <p:cSldViewPr snapToGrid="0" showGuides="1">
      <p:cViewPr>
        <p:scale>
          <a:sx n="88" d="100"/>
          <a:sy n="88" d="100"/>
        </p:scale>
        <p:origin x="1200" y="77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6" y="2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6/19/2019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6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GIT is FREE and OPENSOURCE</a:t>
            </a:r>
            <a:endParaRPr lang="en-US" sz="1300" dirty="0" smtClean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released under GPL’s Open Source License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An Open Source Project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Faster and Compact</a:t>
            </a:r>
            <a:r>
              <a:rPr lang="en-US" sz="1300" dirty="0" smtClean="0"/>
              <a:t>	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As operations are done locally it is much faster. 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mirrors entire repo to local; but compressed to compact size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Fail Safe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Locally copies the complete repo to local; every local repo is replica of the central repository.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If Central repo fails, a local copy can be copied.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Secure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uses Secure Hash Function (SHA1) to name and identify the objects. 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files are check-summed and hence while checking out every files is verified and no scope of file being modified. 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Easy Branching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has very easy branching and merging technique in compared to CCVS.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No Powerful Hardware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CCVS serves everything from a single server requiring high end configurations; but GIT (DVCS) works locally and central server need not to be high end. </a:t>
            </a:r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4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GIT is FREE and OPENSOURCE</a:t>
            </a:r>
            <a:endParaRPr lang="en-US" sz="1300" dirty="0" smtClean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released under GPL’s Open Source License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An Open Source Project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Faster and Compact</a:t>
            </a:r>
            <a:r>
              <a:rPr lang="en-US" sz="1300" dirty="0" smtClean="0"/>
              <a:t>	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As operations are done locally it is much faster. 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mirrors entire repo to local; but compressed to compact size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Fail Safe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Locally copies the complete repo to local; every local repo is replica of the central repository.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If Central repo fails, a local copy can be copied.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Secure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uses Secure Hash Function (SHA1) to name and identify the objects. 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files are check-summed and hence while checking out every files is verified and no scope of file being modified. 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Easy Branching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has very easy branching and merging technique in compared to CCVS.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No Powerful Hardware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CCVS serves everything from a single server requiring high end configurations; but GIT (DVCS) works locally and central server need not to be high end. </a:t>
            </a:r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4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GIT is FREE and OPENSOURCE</a:t>
            </a:r>
            <a:endParaRPr lang="en-US" sz="1300" dirty="0" smtClean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released under GPL’s Open Source License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An Open Source Project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Faster and Compact</a:t>
            </a:r>
            <a:r>
              <a:rPr lang="en-US" sz="1300" dirty="0" smtClean="0"/>
              <a:t>	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As operations are done locally it is much faster. 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mirrors entire repo to local; but compressed to compact size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Fail Safe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Locally copies the complete repo to local; every local repo is replica of the central repository.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If Central repo fails, a local copy can be copied.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Secure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uses Secure Hash Function (SHA1) to name and identify the objects. 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files are check-summed and hence while checking out every files is verified and no scope of file being modified. 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Easy Branching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has very easy branching and merging technique in compared to CCVS.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No Powerful Hardware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CCVS serves everything from a single server requiring high end configurations; but GIT (DVCS) works locally and central server need not to be high end. </a:t>
            </a:r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8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GIT is FREE and OPENSOURCE</a:t>
            </a:r>
            <a:endParaRPr lang="en-US" sz="1300" dirty="0" smtClean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released under GPL’s Open Source License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An Open Source Project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Faster and Compact</a:t>
            </a:r>
            <a:r>
              <a:rPr lang="en-US" sz="1300" dirty="0" smtClean="0"/>
              <a:t>	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As operations are done locally it is much faster. 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mirrors entire repo to local; but compressed to compact size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Fail Safe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Locally copies the complete repo to local; every local repo is replica of the central repository.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If Central repo fails, a local copy can be copied.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Secure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uses Secure Hash Function (SHA1) to name and identify the objects. 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files are check-summed and hence while checking out every files is verified and no scope of file being modified. 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Easy Branching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has very easy branching and merging technique in compared to CCVS.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No Powerful Hardware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CCVS serves everything from a single server requiring high end configurations; but GIT (DVCS) works locally and central server need not to be high end. </a:t>
            </a:r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8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Understanding the structure of .</a:t>
            </a:r>
            <a:r>
              <a:rPr lang="en-US" sz="1300" dirty="0" err="1" smtClean="0"/>
              <a:t>git</a:t>
            </a:r>
            <a:r>
              <a:rPr lang="en-US" sz="1300" dirty="0" smtClean="0"/>
              <a:t> Folder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Objects </a:t>
            </a:r>
          </a:p>
          <a:p>
            <a:pPr>
              <a:lnSpc>
                <a:spcPts val="900"/>
              </a:lnSpc>
            </a:pPr>
            <a:r>
              <a:rPr lang="en-US" sz="1300" dirty="0" smtClean="0"/>
              <a:t>Objects/pack</a:t>
            </a:r>
          </a:p>
          <a:p>
            <a:pPr>
              <a:lnSpc>
                <a:spcPts val="900"/>
              </a:lnSpc>
            </a:pPr>
            <a:r>
              <a:rPr lang="en-US" sz="1300" dirty="0" smtClean="0"/>
              <a:t>Object/info 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Refs – Contains References </a:t>
            </a:r>
          </a:p>
          <a:p>
            <a:pPr>
              <a:lnSpc>
                <a:spcPts val="900"/>
              </a:lnSpc>
            </a:pPr>
            <a:r>
              <a:rPr lang="en-US" sz="1300" dirty="0" smtClean="0"/>
              <a:t>Refs/heads – commit object references</a:t>
            </a:r>
          </a:p>
          <a:p>
            <a:pPr>
              <a:lnSpc>
                <a:spcPts val="900"/>
              </a:lnSpc>
            </a:pPr>
            <a:r>
              <a:rPr lang="en-US" sz="1300" dirty="0" smtClean="0"/>
              <a:t>Refs/tags – object names </a:t>
            </a:r>
          </a:p>
          <a:p>
            <a:pPr>
              <a:lnSpc>
                <a:spcPts val="900"/>
              </a:lnSpc>
            </a:pPr>
            <a:r>
              <a:rPr lang="en-US" sz="1300" dirty="0" smtClean="0"/>
              <a:t>Refs /remotes - Contains commit objects of branches copied from a remote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packed-refs file – Contains information for repo access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HEAD - This file holds a reference to the branch you are currently on. This tells</a:t>
            </a:r>
            <a:br>
              <a:rPr lang="en-US" sz="1300" dirty="0" smtClean="0"/>
            </a:b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GIT what to use as the parent of your next commit. 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err="1" smtClean="0"/>
              <a:t>Config</a:t>
            </a: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Index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Logs/refs/heads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Logs/refs/remotes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6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GIT is FREE and OPENSOURCE</a:t>
            </a:r>
            <a:endParaRPr lang="en-US" sz="1300" dirty="0" smtClean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released under GPL’s Open Source License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An Open Source Project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Faster and Compact</a:t>
            </a:r>
            <a:r>
              <a:rPr lang="en-US" sz="1300" dirty="0" smtClean="0"/>
              <a:t>	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As operations are done locally it is much faster. 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mirrors entire repo to local; but compressed to compact size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Fail Safe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Locally copies the complete repo to local; every local repo is replica of the central repository.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If Central repo fails, a local copy can be copied.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Secure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uses Secure Hash Function (SHA1) to name and identify the objects. 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files are check-summed and hence while checking out every files is verified and no scope of file being modified. 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Easy Branching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has very easy branching and merging technique in compared to CCVS.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No Powerful Hardware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CCVS serves everything from a single server requiring high end configurations; but GIT (DVCS) works locally and central server need not to be high end. </a:t>
            </a:r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4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GIT is FREE and OPENSOURCE</a:t>
            </a:r>
            <a:endParaRPr lang="en-US" sz="1300" dirty="0" smtClean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released under GPL’s Open Source License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An Open Source Project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Faster and Compact</a:t>
            </a:r>
            <a:r>
              <a:rPr lang="en-US" sz="1300" dirty="0" smtClean="0"/>
              <a:t>	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As operations are done locally it is much faster. 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mirrors entire repo to local; but compressed to compact size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Fail Safe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Locally copies the complete repo to local; every local repo is replica of the central repository.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If Central repo fails, a local copy can be copied.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Secure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uses Secure Hash Function (SHA1) to name and identify the objects. 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files are check-summed and hence while checking out every files is verified and no scope of file being modified. 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Easy Branching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has very easy branching and merging technique in compared to CCVS.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No Powerful Hardware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CCVS serves everything from a single server requiring high end configurations; but GIT (DVCS) works locally and central server need not to be high end. </a:t>
            </a:r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0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GIT is FREE and OPENSOURCE</a:t>
            </a:r>
            <a:endParaRPr lang="en-US" sz="1300" dirty="0" smtClean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released under GPL’s Open Source License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An Open Source Project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Faster and Compact</a:t>
            </a:r>
            <a:r>
              <a:rPr lang="en-US" sz="1300" dirty="0" smtClean="0"/>
              <a:t>	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As operations are done locally it is much faster. 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mirrors entire repo to local; but compressed to compact size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Fail Safe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Locally copies the complete repo to local; every local repo is replica of the central repository.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If Central repo fails, a local copy can be copied.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Secure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uses Secure Hash Function (SHA1) to name and identify the objects. 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files are check-summed and hence while checking out every files is verified and no scope of file being modified. 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Easy Branching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has very easy branching and merging technique in compared to CCVS.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No Powerful Hardware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CCVS serves everything from a single server requiring high end configurations; but GIT (DVCS) works locally and central server need not to be high end. </a:t>
            </a:r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7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GIT is FREE and OPENSOURCE</a:t>
            </a:r>
            <a:endParaRPr lang="en-US" sz="1300" dirty="0" smtClean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released under GPL’s Open Source License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An Open Source Project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Faster and Compact</a:t>
            </a:r>
            <a:r>
              <a:rPr lang="en-US" sz="1300" dirty="0" smtClean="0"/>
              <a:t>	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As operations are done locally it is much faster. 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mirrors entire repo to local; but compressed to compact size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Fail Safe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Locally copies the complete repo to local; every local repo is replica of the central repository.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If Central repo fails, a local copy can be copied.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Secure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uses Secure Hash Function (SHA1) to name and identify the objects. 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files are check-summed and hence while checking out every files is verified and no scope of file being modified. 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Easy Branching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has very easy branching and merging technique in compared to CCVS.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No Powerful Hardware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CCVS serves everything from a single server requiring high end configurations; but GIT (DVCS) works locally and central server need not to be high end. </a:t>
            </a:r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7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GIT is FREE and OPENSOURCE</a:t>
            </a:r>
            <a:endParaRPr lang="en-US" sz="1300" dirty="0" smtClean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released under GPL’s Open Source License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An Open Source Project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Faster and Compact</a:t>
            </a:r>
            <a:r>
              <a:rPr lang="en-US" sz="1300" dirty="0" smtClean="0"/>
              <a:t>	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As operations are done locally it is much faster. </a:t>
            </a:r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mirrors entire repo to local; but compressed to compact size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Fail Safe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Locally copies the complete repo to local; every local repo is replica of the central repository.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If Central repo fails, a local copy can be copied.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Secure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uses Secure Hash Function (SHA1) to name and identify the objects. 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files are check-summed and hence while checking out every files is verified and no scope of file being modified.  </a:t>
            </a:r>
          </a:p>
          <a:p>
            <a:pPr>
              <a:lnSpc>
                <a:spcPts val="900"/>
              </a:lnSpc>
            </a:pPr>
            <a:r>
              <a:rPr lang="en-US" sz="1300" b="1" dirty="0" smtClean="0"/>
              <a:t>Easy Branching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has very easy branching and merging technique in compared to CCVS.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No Powerful Hardware</a:t>
            </a: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CCVS serves everything from a single server requiring high end configurations; but GIT (DVCS) works locally and central server need not to be high end. </a:t>
            </a:r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</p:sldLayoutIdLst>
  <p:transition>
    <p:fade/>
  </p:transition>
  <p:hf sldNum="0"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327" y="5845180"/>
            <a:ext cx="8093638" cy="505645"/>
          </a:xfrm>
        </p:spPr>
        <p:txBody>
          <a:bodyPr/>
          <a:lstStyle/>
          <a:p>
            <a:r>
              <a:rPr lang="en-US" noProof="0" dirty="0" smtClean="0"/>
              <a:t>Introduction to GIT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71491"/>
            <a:ext cx="5594349" cy="298451"/>
          </a:xfrm>
        </p:spPr>
        <p:txBody>
          <a:bodyPr/>
          <a:lstStyle/>
          <a:p>
            <a:r>
              <a:rPr lang="en-US" dirty="0" smtClean="0"/>
              <a:t>20 June</a:t>
            </a:r>
            <a:r>
              <a:rPr lang="en-US" noProof="0" dirty="0"/>
              <a:t>, </a:t>
            </a:r>
            <a:r>
              <a:rPr lang="en-US" noProof="0" dirty="0" smtClean="0"/>
              <a:t>2019</a:t>
            </a:r>
            <a:br>
              <a:rPr lang="en-US" noProof="0" dirty="0" smtClean="0"/>
            </a:br>
            <a:r>
              <a:rPr lang="en-US" noProof="0" dirty="0" smtClean="0"/>
              <a:t>Sovan Misra</a:t>
            </a:r>
            <a:endParaRPr lang="en-US" noProof="0" dirty="0"/>
          </a:p>
        </p:txBody>
      </p:sp>
      <p:pic>
        <p:nvPicPr>
          <p:cNvPr id="3078" name="Picture 6" descr="Image result for g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36" y="1451382"/>
            <a:ext cx="36480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95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900" y="736688"/>
            <a:ext cx="11252200" cy="404135"/>
          </a:xfrm>
        </p:spPr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/>
              <a:t>GIT Commands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0638" y="1854938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1" dirty="0">
                <a:solidFill>
                  <a:schemeClr val="accent3"/>
                </a:solidFill>
              </a:rPr>
              <a:t>Getting &amp; Creating </a:t>
            </a:r>
            <a:r>
              <a:rPr lang="en-GB" sz="1100" b="1" dirty="0" smtClean="0">
                <a:solidFill>
                  <a:schemeClr val="accent3"/>
                </a:solidFill>
              </a:rPr>
              <a:t>Projects</a:t>
            </a:r>
          </a:p>
          <a:p>
            <a:r>
              <a:rPr lang="en-GB" sz="1100" dirty="0" smtClean="0"/>
              <a:t>Git </a:t>
            </a:r>
            <a:r>
              <a:rPr lang="en-GB" sz="1100" dirty="0" err="1" smtClean="0"/>
              <a:t>init</a:t>
            </a:r>
            <a:endParaRPr lang="en-GB" sz="1100" dirty="0" smtClean="0"/>
          </a:p>
          <a:p>
            <a:r>
              <a:rPr lang="en-GB" sz="1100" dirty="0" smtClean="0"/>
              <a:t>Git clone</a:t>
            </a:r>
          </a:p>
          <a:p>
            <a:endParaRPr lang="en-GB" sz="11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35831" y="2896809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5831" y="1629304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23139" y="1854938"/>
            <a:ext cx="2401323" cy="10772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1" dirty="0" smtClean="0"/>
              <a:t>Sharing and Updating</a:t>
            </a:r>
            <a:endParaRPr lang="en-GB" sz="1100" b="1" dirty="0"/>
          </a:p>
          <a:p>
            <a:r>
              <a:rPr lang="en-GB" sz="1100" dirty="0" smtClean="0"/>
              <a:t>Git push origin –u/</a:t>
            </a:r>
            <a:r>
              <a:rPr lang="en-GB" sz="1100" dirty="0" err="1" smtClean="0"/>
              <a:t>orign</a:t>
            </a:r>
            <a:r>
              <a:rPr lang="en-GB" sz="1100" dirty="0" smtClean="0"/>
              <a:t>/ </a:t>
            </a:r>
            <a:r>
              <a:rPr lang="en-GB" sz="1100" dirty="0" err="1" smtClean="0"/>
              <a:t>b_name</a:t>
            </a:r>
            <a:endParaRPr lang="en-GB" sz="1100" dirty="0"/>
          </a:p>
          <a:p>
            <a:r>
              <a:rPr lang="en-GB" sz="1100" dirty="0" smtClean="0"/>
              <a:t>Git pull origin/[</a:t>
            </a:r>
            <a:r>
              <a:rPr lang="en-GB" sz="1100" dirty="0" err="1" smtClean="0"/>
              <a:t>b_name</a:t>
            </a:r>
            <a:r>
              <a:rPr lang="en-GB" sz="1100" dirty="0" smtClean="0"/>
              <a:t>]</a:t>
            </a:r>
          </a:p>
          <a:p>
            <a:r>
              <a:rPr lang="en-GB" sz="1100" dirty="0" smtClean="0"/>
              <a:t>Git Fetch</a:t>
            </a:r>
          </a:p>
          <a:p>
            <a:r>
              <a:rPr lang="en-GB" sz="1100" dirty="0" smtClean="0"/>
              <a:t>Git remote add origin [URL]</a:t>
            </a:r>
          </a:p>
          <a:p>
            <a:endParaRPr lang="en-GB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6279689" y="1629304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/>
              <a:t>04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5831" y="4294539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79689" y="2896809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chemeClr val="accent5"/>
                </a:solidFill>
              </a:rPr>
              <a:t>05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79689" y="4294539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chemeClr val="accent3"/>
                </a:solidFill>
              </a:rPr>
              <a:t>06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70638" y="3164024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1" dirty="0" smtClean="0">
                <a:solidFill>
                  <a:schemeClr val="accent2"/>
                </a:solidFill>
              </a:rPr>
              <a:t>Basic Commands</a:t>
            </a:r>
            <a:endParaRPr lang="en-GB" sz="1100" b="1" dirty="0">
              <a:solidFill>
                <a:schemeClr val="accent2"/>
              </a:solidFill>
            </a:endParaRPr>
          </a:p>
          <a:p>
            <a:r>
              <a:rPr lang="en-GB" sz="1100" dirty="0" smtClean="0"/>
              <a:t>Git status</a:t>
            </a:r>
          </a:p>
          <a:p>
            <a:r>
              <a:rPr lang="en-GB" sz="1100" dirty="0" smtClean="0"/>
              <a:t>Git Add [File Name]</a:t>
            </a:r>
          </a:p>
          <a:p>
            <a:r>
              <a:rPr lang="en-GB" sz="1100" dirty="0" smtClean="0"/>
              <a:t>Git Commit – m “Message”</a:t>
            </a:r>
          </a:p>
          <a:p>
            <a:r>
              <a:rPr lang="en-GB" sz="1100" dirty="0" smtClean="0"/>
              <a:t>Git </a:t>
            </a:r>
            <a:r>
              <a:rPr lang="en-GB" sz="1100" dirty="0" err="1" smtClean="0"/>
              <a:t>rm</a:t>
            </a:r>
            <a:r>
              <a:rPr lang="en-GB" sz="1100" dirty="0" smtClean="0"/>
              <a:t> – r [File Name]</a:t>
            </a:r>
            <a:endParaRPr lang="en-GB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8223139" y="3164024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1" dirty="0" smtClean="0">
                <a:solidFill>
                  <a:schemeClr val="accent5"/>
                </a:solidFill>
              </a:rPr>
              <a:t>Inspection </a:t>
            </a:r>
          </a:p>
          <a:p>
            <a:r>
              <a:rPr lang="en-GB" sz="1100" dirty="0" smtClean="0"/>
              <a:t>Git log</a:t>
            </a:r>
            <a:endParaRPr lang="en-GB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0638" y="4568595"/>
            <a:ext cx="2272724" cy="10772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1" dirty="0" smtClean="0">
                <a:solidFill>
                  <a:schemeClr val="accent1"/>
                </a:solidFill>
              </a:rPr>
              <a:t>Branching &amp; Merging</a:t>
            </a:r>
            <a:endParaRPr lang="en-GB" sz="1100" b="1" dirty="0">
              <a:solidFill>
                <a:schemeClr val="accent1"/>
              </a:solidFill>
            </a:endParaRPr>
          </a:p>
          <a:p>
            <a:r>
              <a:rPr lang="en-GB" sz="1100" dirty="0" smtClean="0"/>
              <a:t>Git Branch –a/ -d/ [</a:t>
            </a:r>
            <a:r>
              <a:rPr lang="en-GB" sz="1100" dirty="0" err="1" smtClean="0"/>
              <a:t>b_name</a:t>
            </a:r>
            <a:r>
              <a:rPr lang="en-GB" sz="1100" dirty="0" smtClean="0"/>
              <a:t>]</a:t>
            </a:r>
          </a:p>
          <a:p>
            <a:r>
              <a:rPr lang="en-GB" sz="1100" dirty="0" smtClean="0"/>
              <a:t>Git push origin [</a:t>
            </a:r>
            <a:r>
              <a:rPr lang="en-GB" sz="1100" dirty="0" err="1"/>
              <a:t>b</a:t>
            </a:r>
            <a:r>
              <a:rPr lang="en-GB" sz="1100" dirty="0" err="1" smtClean="0"/>
              <a:t>_name</a:t>
            </a:r>
            <a:r>
              <a:rPr lang="en-GB" sz="1100" dirty="0" smtClean="0"/>
              <a:t>]</a:t>
            </a:r>
          </a:p>
          <a:p>
            <a:r>
              <a:rPr lang="en-GB" sz="1100" dirty="0" smtClean="0"/>
              <a:t>Git  Checkout -/--/[</a:t>
            </a:r>
            <a:r>
              <a:rPr lang="en-GB" sz="1100" dirty="0" err="1" smtClean="0"/>
              <a:t>b_name</a:t>
            </a:r>
            <a:r>
              <a:rPr lang="en-GB" sz="1100" dirty="0" smtClean="0"/>
              <a:t>]</a:t>
            </a:r>
          </a:p>
          <a:p>
            <a:r>
              <a:rPr lang="en-GB" sz="1100" dirty="0" smtClean="0"/>
              <a:t>Git Merge [</a:t>
            </a:r>
            <a:r>
              <a:rPr lang="en-GB" sz="1100" dirty="0" err="1" smtClean="0"/>
              <a:t>src</a:t>
            </a:r>
            <a:r>
              <a:rPr lang="en-GB" sz="1100" dirty="0" smtClean="0"/>
              <a:t>][</a:t>
            </a:r>
            <a:r>
              <a:rPr lang="en-GB" sz="1100" dirty="0" err="1" smtClean="0"/>
              <a:t>trg</a:t>
            </a:r>
            <a:r>
              <a:rPr lang="en-GB" sz="1100" dirty="0" smtClean="0"/>
              <a:t>] / [</a:t>
            </a:r>
            <a:r>
              <a:rPr lang="en-GB" sz="1100" dirty="0" err="1" smtClean="0"/>
              <a:t>b_name</a:t>
            </a:r>
            <a:r>
              <a:rPr lang="en-GB" sz="1100" dirty="0" smtClean="0"/>
              <a:t>]</a:t>
            </a:r>
          </a:p>
          <a:p>
            <a:r>
              <a:rPr lang="en-GB" sz="1100" dirty="0" smtClean="0"/>
              <a:t>Git Stash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23139" y="4568595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1" dirty="0" err="1" smtClean="0">
                <a:solidFill>
                  <a:schemeClr val="accent3"/>
                </a:solidFill>
              </a:rPr>
              <a:t>Comparision</a:t>
            </a:r>
            <a:endParaRPr lang="en-GB" sz="1100" b="1" dirty="0" smtClean="0">
              <a:solidFill>
                <a:schemeClr val="accent3"/>
              </a:solidFill>
            </a:endParaRPr>
          </a:p>
          <a:p>
            <a:r>
              <a:rPr lang="en-GB" sz="1100" dirty="0" smtClean="0"/>
              <a:t>Git diff [</a:t>
            </a:r>
            <a:r>
              <a:rPr lang="en-GB" sz="1100" dirty="0" err="1" smtClean="0"/>
              <a:t>src</a:t>
            </a:r>
            <a:r>
              <a:rPr lang="en-GB" sz="1100" dirty="0" smtClean="0"/>
              <a:t>] [target]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44555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900" y="736688"/>
            <a:ext cx="11252200" cy="404135"/>
          </a:xfrm>
        </p:spPr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/>
              <a:t>GIT Commands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447109" y="1608041"/>
            <a:ext cx="12368" cy="46651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65937" y="1608041"/>
            <a:ext cx="12368" cy="46651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084766" y="1608041"/>
            <a:ext cx="12368" cy="46651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939123" y="1608041"/>
            <a:ext cx="12368" cy="466518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/>
          <p:cNvSpPr/>
          <p:nvPr/>
        </p:nvSpPr>
        <p:spPr bwMode="gray">
          <a:xfrm>
            <a:off x="1766451" y="1489164"/>
            <a:ext cx="1314994" cy="55734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50" b="1" dirty="0" smtClean="0">
                <a:solidFill>
                  <a:schemeClr val="bg1"/>
                </a:solidFill>
              </a:rPr>
              <a:t>workspace</a:t>
            </a:r>
            <a:endParaRPr 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 bwMode="gray">
          <a:xfrm>
            <a:off x="3608440" y="1489161"/>
            <a:ext cx="1314994" cy="557349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50" b="1" dirty="0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26" name="Flowchart: Magnetic Disk 25"/>
          <p:cNvSpPr/>
          <p:nvPr/>
        </p:nvSpPr>
        <p:spPr bwMode="gray">
          <a:xfrm>
            <a:off x="5427268" y="1489163"/>
            <a:ext cx="1314994" cy="557349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50" b="1" dirty="0">
                <a:solidFill>
                  <a:schemeClr val="bg1"/>
                </a:solidFill>
              </a:rPr>
              <a:t>Local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050" b="1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27" name="Flowchart: Magnetic Disk 26"/>
          <p:cNvSpPr/>
          <p:nvPr/>
        </p:nvSpPr>
        <p:spPr bwMode="gray">
          <a:xfrm>
            <a:off x="7293994" y="1489162"/>
            <a:ext cx="1314994" cy="557349"/>
          </a:xfrm>
          <a:prstGeom prst="flowChartMagneticDisk">
            <a:avLst/>
          </a:prstGeom>
          <a:solidFill>
            <a:srgbClr val="E3E48D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50" b="1" dirty="0">
                <a:solidFill>
                  <a:schemeClr val="bg1"/>
                </a:solidFill>
              </a:rPr>
              <a:t>Remote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050" b="1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8" name="Right Arrow 7"/>
          <p:cNvSpPr/>
          <p:nvPr/>
        </p:nvSpPr>
        <p:spPr bwMode="gray">
          <a:xfrm>
            <a:off x="2459477" y="2159712"/>
            <a:ext cx="1818828" cy="365760"/>
          </a:xfrm>
          <a:prstGeom prst="rightArrow">
            <a:avLst/>
          </a:prstGeom>
          <a:solidFill>
            <a:srgbClr val="BAE37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</a:t>
            </a:r>
            <a:endParaRPr lang="en-US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ight Arrow 31"/>
          <p:cNvSpPr/>
          <p:nvPr/>
        </p:nvSpPr>
        <p:spPr bwMode="gray">
          <a:xfrm>
            <a:off x="4264137" y="2347756"/>
            <a:ext cx="1818828" cy="365760"/>
          </a:xfrm>
          <a:prstGeom prst="rightArrow">
            <a:avLst/>
          </a:prstGeom>
          <a:solidFill>
            <a:srgbClr val="A1D3EF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dirty="0" err="1">
                <a:solidFill>
                  <a:schemeClr val="tx1"/>
                </a:solidFill>
              </a:rPr>
              <a:t>g</a:t>
            </a:r>
            <a:r>
              <a:rPr lang="en-US" sz="1000" dirty="0" err="1" smtClean="0">
                <a:solidFill>
                  <a:schemeClr val="tx1"/>
                </a:solidFill>
              </a:rPr>
              <a:t>it</a:t>
            </a:r>
            <a:r>
              <a:rPr lang="en-US" sz="1000" dirty="0" smtClean="0">
                <a:solidFill>
                  <a:schemeClr val="tx1"/>
                </a:solidFill>
              </a:rPr>
              <a:t> commit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 bwMode="gray">
          <a:xfrm>
            <a:off x="6097134" y="2616041"/>
            <a:ext cx="1854357" cy="402336"/>
          </a:xfrm>
          <a:prstGeom prst="rightArrow">
            <a:avLst/>
          </a:prstGeom>
          <a:solidFill>
            <a:srgbClr val="BFBFB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dirty="0" err="1"/>
              <a:t>g</a:t>
            </a:r>
            <a:r>
              <a:rPr lang="en-US" sz="1000" dirty="0" err="1" smtClean="0"/>
              <a:t>it</a:t>
            </a:r>
            <a:r>
              <a:rPr lang="en-US" sz="1000" dirty="0" smtClean="0"/>
              <a:t> push</a:t>
            </a:r>
            <a:endParaRPr lang="en-US" sz="1000" dirty="0" smtClean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63040" y="3038792"/>
            <a:ext cx="7350034" cy="435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 bwMode="gray">
          <a:xfrm rot="10800000">
            <a:off x="2454216" y="3432186"/>
            <a:ext cx="5492014" cy="338267"/>
          </a:xfrm>
          <a:prstGeom prst="rightArrow">
            <a:avLst/>
          </a:prstGeom>
          <a:solidFill>
            <a:srgbClr val="E3E48D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000" dirty="0"/>
          </a:p>
        </p:txBody>
      </p:sp>
      <p:sp>
        <p:nvSpPr>
          <p:cNvPr id="47" name="Right Arrow 46"/>
          <p:cNvSpPr/>
          <p:nvPr/>
        </p:nvSpPr>
        <p:spPr bwMode="gray">
          <a:xfrm rot="10800000">
            <a:off x="2459477" y="3854211"/>
            <a:ext cx="3623488" cy="338267"/>
          </a:xfrm>
          <a:prstGeom prst="rightArrow">
            <a:avLst/>
          </a:prstGeom>
          <a:solidFill>
            <a:srgbClr val="BFBFB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48" name="Right Arrow 47"/>
          <p:cNvSpPr/>
          <p:nvPr/>
        </p:nvSpPr>
        <p:spPr bwMode="gray">
          <a:xfrm rot="10800000">
            <a:off x="2447108" y="4276237"/>
            <a:ext cx="3654635" cy="338267"/>
          </a:xfrm>
          <a:prstGeom prst="rightArrow">
            <a:avLst/>
          </a:prstGeom>
          <a:solidFill>
            <a:srgbClr val="F2AA9E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463040" y="5149198"/>
            <a:ext cx="7350034" cy="435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 bwMode="gray">
          <a:xfrm rot="16200000">
            <a:off x="3190020" y="4647896"/>
            <a:ext cx="341865" cy="1806371"/>
          </a:xfrm>
          <a:prstGeom prst="upDownArrow">
            <a:avLst/>
          </a:prstGeom>
          <a:solidFill>
            <a:srgbClr val="DE6AD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0" name="Up-Down Arrow 49"/>
          <p:cNvSpPr/>
          <p:nvPr/>
        </p:nvSpPr>
        <p:spPr bwMode="gray">
          <a:xfrm rot="16200000">
            <a:off x="4097658" y="4143587"/>
            <a:ext cx="341865" cy="3628749"/>
          </a:xfrm>
          <a:prstGeom prst="upDownArrow">
            <a:avLst/>
          </a:prstGeom>
          <a:solidFill>
            <a:srgbClr val="DE6AD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gray">
          <a:xfrm rot="10800000" flipV="1">
            <a:off x="4607686" y="3601256"/>
            <a:ext cx="1280160" cy="130398"/>
          </a:xfrm>
          <a:prstGeom prst="rect">
            <a:avLst/>
          </a:prstGeom>
        </p:spPr>
        <p:txBody>
          <a:bodyPr wrap="squar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000" dirty="0" err="1"/>
              <a:t>g</a:t>
            </a:r>
            <a:r>
              <a:rPr lang="en-US" sz="1000" dirty="0" err="1" smtClean="0">
                <a:solidFill>
                  <a:schemeClr val="tx1"/>
                </a:solidFill>
              </a:rPr>
              <a:t>it</a:t>
            </a:r>
            <a:r>
              <a:rPr lang="en-US" sz="1000" dirty="0" smtClean="0">
                <a:solidFill>
                  <a:schemeClr val="tx1"/>
                </a:solidFill>
              </a:rPr>
              <a:t> pull / </a:t>
            </a:r>
            <a:r>
              <a:rPr lang="en-US" sz="1000" dirty="0" err="1" smtClean="0">
                <a:solidFill>
                  <a:schemeClr val="tx1"/>
                </a:solidFill>
              </a:rPr>
              <a:t>git</a:t>
            </a:r>
            <a:r>
              <a:rPr lang="en-US" sz="1000" dirty="0" smtClean="0">
                <a:solidFill>
                  <a:schemeClr val="tx1"/>
                </a:solidFill>
              </a:rPr>
              <a:t> clone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 bwMode="gray">
          <a:xfrm rot="10800000" flipV="1">
            <a:off x="3741183" y="4008776"/>
            <a:ext cx="1280160" cy="130398"/>
          </a:xfrm>
          <a:prstGeom prst="rect">
            <a:avLst/>
          </a:prstGeom>
        </p:spPr>
        <p:txBody>
          <a:bodyPr wrap="squar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000" dirty="0" err="1"/>
              <a:t>g</a:t>
            </a:r>
            <a:r>
              <a:rPr lang="en-US" sz="1000" dirty="0" err="1" smtClean="0">
                <a:solidFill>
                  <a:schemeClr val="tx1"/>
                </a:solidFill>
              </a:rPr>
              <a:t>it</a:t>
            </a:r>
            <a:r>
              <a:rPr lang="en-US" sz="1000" dirty="0" smtClean="0">
                <a:solidFill>
                  <a:schemeClr val="tx1"/>
                </a:solidFill>
              </a:rPr>
              <a:t> checkout HEAD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 bwMode="gray">
          <a:xfrm rot="10800000" flipV="1">
            <a:off x="3835777" y="5947148"/>
            <a:ext cx="1280160" cy="130398"/>
          </a:xfrm>
          <a:prstGeom prst="rect">
            <a:avLst/>
          </a:prstGeom>
        </p:spPr>
        <p:txBody>
          <a:bodyPr wrap="squar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000" dirty="0" err="1"/>
              <a:t>g</a:t>
            </a:r>
            <a:r>
              <a:rPr lang="en-US" sz="1000" dirty="0" err="1" smtClean="0">
                <a:solidFill>
                  <a:schemeClr val="tx1"/>
                </a:solidFill>
              </a:rPr>
              <a:t>it</a:t>
            </a:r>
            <a:r>
              <a:rPr lang="en-US" sz="1000" dirty="0" smtClean="0">
                <a:solidFill>
                  <a:schemeClr val="tx1"/>
                </a:solidFill>
              </a:rPr>
              <a:t>  diff HEAD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gray">
          <a:xfrm rot="10800000" flipV="1">
            <a:off x="3126378" y="5531376"/>
            <a:ext cx="1280160" cy="130398"/>
          </a:xfrm>
          <a:prstGeom prst="rect">
            <a:avLst/>
          </a:prstGeom>
        </p:spPr>
        <p:txBody>
          <a:bodyPr wrap="squar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000" dirty="0" err="1"/>
              <a:t>g</a:t>
            </a:r>
            <a:r>
              <a:rPr lang="en-US" sz="1000" dirty="0" err="1" smtClean="0">
                <a:solidFill>
                  <a:schemeClr val="tx1"/>
                </a:solidFill>
              </a:rPr>
              <a:t>it</a:t>
            </a:r>
            <a:r>
              <a:rPr lang="en-US" sz="1000" dirty="0" smtClean="0">
                <a:solidFill>
                  <a:schemeClr val="tx1"/>
                </a:solidFill>
              </a:rPr>
              <a:t> diff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 bwMode="gray">
          <a:xfrm rot="10800000">
            <a:off x="6094325" y="3069180"/>
            <a:ext cx="1840188" cy="372094"/>
          </a:xfrm>
          <a:prstGeom prst="rightArrow">
            <a:avLst/>
          </a:prstGeom>
          <a:solidFill>
            <a:srgbClr val="A1D3E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gray">
          <a:xfrm rot="10800000" flipV="1">
            <a:off x="6588755" y="3220041"/>
            <a:ext cx="1280160" cy="130398"/>
          </a:xfrm>
          <a:prstGeom prst="rect">
            <a:avLst/>
          </a:prstGeom>
        </p:spPr>
        <p:txBody>
          <a:bodyPr wrap="squar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000" dirty="0" err="1"/>
              <a:t>g</a:t>
            </a:r>
            <a:r>
              <a:rPr lang="en-US" sz="1000" dirty="0" err="1" smtClean="0">
                <a:solidFill>
                  <a:schemeClr val="tx1"/>
                </a:solidFill>
              </a:rPr>
              <a:t>it</a:t>
            </a:r>
            <a:r>
              <a:rPr lang="en-US" sz="1000" dirty="0" smtClean="0">
                <a:solidFill>
                  <a:schemeClr val="tx1"/>
                </a:solidFill>
              </a:rPr>
              <a:t> fetch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 bwMode="gray">
          <a:xfrm rot="10800000">
            <a:off x="2453293" y="4751198"/>
            <a:ext cx="1810844" cy="338267"/>
          </a:xfrm>
          <a:prstGeom prst="rightArrow">
            <a:avLst/>
          </a:prstGeom>
          <a:solidFill>
            <a:srgbClr val="A1D3E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gray">
          <a:xfrm rot="10800000" flipV="1">
            <a:off x="2967227" y="4887408"/>
            <a:ext cx="1280160" cy="130398"/>
          </a:xfrm>
          <a:prstGeom prst="rect">
            <a:avLst/>
          </a:prstGeom>
        </p:spPr>
        <p:txBody>
          <a:bodyPr wrap="squar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000" dirty="0" err="1"/>
              <a:t>g</a:t>
            </a:r>
            <a:r>
              <a:rPr lang="en-US" sz="1000" dirty="0" err="1" smtClean="0">
                <a:solidFill>
                  <a:schemeClr val="tx1"/>
                </a:solidFill>
              </a:rPr>
              <a:t>it</a:t>
            </a:r>
            <a:r>
              <a:rPr lang="en-US" sz="1000" dirty="0" smtClean="0">
                <a:solidFill>
                  <a:schemeClr val="tx1"/>
                </a:solidFill>
              </a:rPr>
              <a:t> checkout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 bwMode="gray">
          <a:xfrm rot="10800000" flipV="1">
            <a:off x="3920063" y="4423881"/>
            <a:ext cx="1280160" cy="130398"/>
          </a:xfrm>
          <a:prstGeom prst="rect">
            <a:avLst/>
          </a:prstGeom>
        </p:spPr>
        <p:txBody>
          <a:bodyPr wrap="squar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000" dirty="0" err="1"/>
              <a:t>g</a:t>
            </a:r>
            <a:r>
              <a:rPr lang="en-US" sz="1000" dirty="0" err="1" smtClean="0">
                <a:solidFill>
                  <a:schemeClr val="tx1"/>
                </a:solidFill>
              </a:rPr>
              <a:t>it</a:t>
            </a:r>
            <a:r>
              <a:rPr lang="en-US" sz="1000" dirty="0" smtClean="0">
                <a:solidFill>
                  <a:schemeClr val="tx1"/>
                </a:solidFill>
              </a:rPr>
              <a:t> merge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81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900" y="736688"/>
            <a:ext cx="11252200" cy="404135"/>
          </a:xfrm>
        </p:spPr>
        <p:txBody>
          <a:bodyPr/>
          <a:lstStyle/>
          <a:p>
            <a:r>
              <a:rPr lang="en-US" dirty="0" smtClean="0"/>
              <a:t>GIT Flow in an engagement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607587" y="1620812"/>
            <a:ext cx="594360" cy="146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V22.0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401620" y="1620812"/>
            <a:ext cx="594360" cy="146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V 22.1HF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2607587" y="1908150"/>
            <a:ext cx="6580188" cy="146050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2838092" y="1836712"/>
            <a:ext cx="133350" cy="146050"/>
          </a:xfrm>
          <a:prstGeom prst="diamond">
            <a:avLst/>
          </a:prstGeom>
          <a:solidFill>
            <a:srgbClr val="FFFF00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8182477" y="1836712"/>
            <a:ext cx="133350" cy="146050"/>
          </a:xfrm>
          <a:prstGeom prst="diamond">
            <a:avLst/>
          </a:prstGeom>
          <a:solidFill>
            <a:srgbClr val="FFFF00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2625006" y="4339440"/>
            <a:ext cx="6580187" cy="146050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4049627" y="4285419"/>
            <a:ext cx="137160" cy="14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4647638" y="4268002"/>
            <a:ext cx="137160" cy="14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245649" y="4268002"/>
            <a:ext cx="137160" cy="14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7207947" y="4267208"/>
            <a:ext cx="137160" cy="14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7637693" y="4268002"/>
            <a:ext cx="137160" cy="146050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27" name="Freeform 60"/>
          <p:cNvSpPr>
            <a:spLocks/>
          </p:cNvSpPr>
          <p:nvPr/>
        </p:nvSpPr>
        <p:spPr bwMode="auto">
          <a:xfrm>
            <a:off x="2607587" y="3040555"/>
            <a:ext cx="6580188" cy="146050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28" name="Oval 67"/>
          <p:cNvSpPr>
            <a:spLocks noChangeArrowheads="1"/>
          </p:cNvSpPr>
          <p:nvPr/>
        </p:nvSpPr>
        <p:spPr bwMode="auto">
          <a:xfrm>
            <a:off x="7022264" y="2969117"/>
            <a:ext cx="137160" cy="14605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29" name="Oval 68"/>
          <p:cNvSpPr>
            <a:spLocks noChangeArrowheads="1"/>
          </p:cNvSpPr>
          <p:nvPr/>
        </p:nvSpPr>
        <p:spPr bwMode="auto">
          <a:xfrm>
            <a:off x="7620275" y="2969117"/>
            <a:ext cx="137160" cy="14605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30" name="Oval 69"/>
          <p:cNvSpPr>
            <a:spLocks noChangeArrowheads="1"/>
          </p:cNvSpPr>
          <p:nvPr/>
        </p:nvSpPr>
        <p:spPr bwMode="auto">
          <a:xfrm>
            <a:off x="8279249" y="2969117"/>
            <a:ext cx="137160" cy="14605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31" name="Oval 71"/>
          <p:cNvSpPr>
            <a:spLocks noChangeArrowheads="1"/>
          </p:cNvSpPr>
          <p:nvPr/>
        </p:nvSpPr>
        <p:spPr bwMode="auto">
          <a:xfrm>
            <a:off x="6424253" y="2969117"/>
            <a:ext cx="137160" cy="14605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32" name="Line 73"/>
          <p:cNvSpPr>
            <a:spLocks noChangeShapeType="1"/>
          </p:cNvSpPr>
          <p:nvPr/>
        </p:nvSpPr>
        <p:spPr bwMode="auto">
          <a:xfrm>
            <a:off x="2023342" y="5546841"/>
            <a:ext cx="8145319" cy="0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33" name="Line 74"/>
          <p:cNvSpPr>
            <a:spLocks noChangeShapeType="1"/>
          </p:cNvSpPr>
          <p:nvPr/>
        </p:nvSpPr>
        <p:spPr bwMode="auto">
          <a:xfrm>
            <a:off x="2923396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46" name="Line 75"/>
          <p:cNvSpPr>
            <a:spLocks noChangeShapeType="1"/>
          </p:cNvSpPr>
          <p:nvPr/>
        </p:nvSpPr>
        <p:spPr bwMode="auto">
          <a:xfrm>
            <a:off x="3628419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47" name="Line 76"/>
          <p:cNvSpPr>
            <a:spLocks noChangeShapeType="1"/>
          </p:cNvSpPr>
          <p:nvPr/>
        </p:nvSpPr>
        <p:spPr bwMode="auto">
          <a:xfrm>
            <a:off x="4333442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48" name="Line 77"/>
          <p:cNvSpPr>
            <a:spLocks noChangeShapeType="1"/>
          </p:cNvSpPr>
          <p:nvPr/>
        </p:nvSpPr>
        <p:spPr bwMode="auto">
          <a:xfrm>
            <a:off x="5038465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49" name="Line 78"/>
          <p:cNvSpPr>
            <a:spLocks noChangeShapeType="1"/>
          </p:cNvSpPr>
          <p:nvPr/>
        </p:nvSpPr>
        <p:spPr bwMode="auto">
          <a:xfrm>
            <a:off x="5743488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50" name="Line 79"/>
          <p:cNvSpPr>
            <a:spLocks noChangeShapeType="1"/>
          </p:cNvSpPr>
          <p:nvPr/>
        </p:nvSpPr>
        <p:spPr bwMode="auto">
          <a:xfrm>
            <a:off x="6448511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51" name="Line 80"/>
          <p:cNvSpPr>
            <a:spLocks noChangeShapeType="1"/>
          </p:cNvSpPr>
          <p:nvPr/>
        </p:nvSpPr>
        <p:spPr bwMode="auto">
          <a:xfrm>
            <a:off x="7153534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52" name="Line 81"/>
          <p:cNvSpPr>
            <a:spLocks noChangeShapeType="1"/>
          </p:cNvSpPr>
          <p:nvPr/>
        </p:nvSpPr>
        <p:spPr bwMode="auto">
          <a:xfrm>
            <a:off x="7858557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53" name="Line 82"/>
          <p:cNvSpPr>
            <a:spLocks noChangeShapeType="1"/>
          </p:cNvSpPr>
          <p:nvPr/>
        </p:nvSpPr>
        <p:spPr bwMode="auto">
          <a:xfrm>
            <a:off x="8563580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54" name="Line 83"/>
          <p:cNvSpPr>
            <a:spLocks noChangeShapeType="1"/>
          </p:cNvSpPr>
          <p:nvPr/>
        </p:nvSpPr>
        <p:spPr bwMode="auto">
          <a:xfrm>
            <a:off x="9268603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55" name="Line 84"/>
          <p:cNvSpPr>
            <a:spLocks noChangeShapeType="1"/>
          </p:cNvSpPr>
          <p:nvPr/>
        </p:nvSpPr>
        <p:spPr bwMode="auto">
          <a:xfrm>
            <a:off x="9973627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2218373" y="5474611"/>
            <a:ext cx="0" cy="144463"/>
          </a:xfrm>
          <a:prstGeom prst="line">
            <a:avLst/>
          </a:prstGeom>
          <a:noFill/>
          <a:ln w="9525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sz="800" dirty="0">
              <a:solidFill>
                <a:srgbClr val="53565A"/>
              </a:solidFill>
            </a:endParaRPr>
          </a:p>
        </p:txBody>
      </p:sp>
      <p:sp>
        <p:nvSpPr>
          <p:cNvPr id="57" name="Text Box 98"/>
          <p:cNvSpPr txBox="1">
            <a:spLocks noChangeArrowheads="1"/>
          </p:cNvSpPr>
          <p:nvPr/>
        </p:nvSpPr>
        <p:spPr bwMode="auto">
          <a:xfrm>
            <a:off x="1902564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January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8" name="Text Box 99"/>
          <p:cNvSpPr txBox="1">
            <a:spLocks noChangeArrowheads="1"/>
          </p:cNvSpPr>
          <p:nvPr/>
        </p:nvSpPr>
        <p:spPr bwMode="auto">
          <a:xfrm>
            <a:off x="2607587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February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59" name="Text Box 100"/>
          <p:cNvSpPr txBox="1">
            <a:spLocks noChangeArrowheads="1"/>
          </p:cNvSpPr>
          <p:nvPr/>
        </p:nvSpPr>
        <p:spPr bwMode="auto">
          <a:xfrm>
            <a:off x="3312610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March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0" name="Text Box 101"/>
          <p:cNvSpPr txBox="1">
            <a:spLocks noChangeArrowheads="1"/>
          </p:cNvSpPr>
          <p:nvPr/>
        </p:nvSpPr>
        <p:spPr bwMode="auto">
          <a:xfrm>
            <a:off x="4017633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April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1" name="Text Box 102"/>
          <p:cNvSpPr txBox="1">
            <a:spLocks noChangeArrowheads="1"/>
          </p:cNvSpPr>
          <p:nvPr/>
        </p:nvSpPr>
        <p:spPr bwMode="auto">
          <a:xfrm>
            <a:off x="4722656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May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2" name="Text Box 103"/>
          <p:cNvSpPr txBox="1">
            <a:spLocks noChangeArrowheads="1"/>
          </p:cNvSpPr>
          <p:nvPr/>
        </p:nvSpPr>
        <p:spPr bwMode="auto">
          <a:xfrm>
            <a:off x="5427679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June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3" name="Text Box 104"/>
          <p:cNvSpPr txBox="1">
            <a:spLocks noChangeArrowheads="1"/>
          </p:cNvSpPr>
          <p:nvPr/>
        </p:nvSpPr>
        <p:spPr bwMode="auto">
          <a:xfrm>
            <a:off x="6132702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July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4" name="Text Box 105"/>
          <p:cNvSpPr txBox="1">
            <a:spLocks noChangeArrowheads="1"/>
          </p:cNvSpPr>
          <p:nvPr/>
        </p:nvSpPr>
        <p:spPr bwMode="auto">
          <a:xfrm>
            <a:off x="6837725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August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5" name="Text Box 106"/>
          <p:cNvSpPr txBox="1">
            <a:spLocks noChangeArrowheads="1"/>
          </p:cNvSpPr>
          <p:nvPr/>
        </p:nvSpPr>
        <p:spPr bwMode="auto">
          <a:xfrm>
            <a:off x="7542748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September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6" name="Text Box 107"/>
          <p:cNvSpPr txBox="1">
            <a:spLocks noChangeArrowheads="1"/>
          </p:cNvSpPr>
          <p:nvPr/>
        </p:nvSpPr>
        <p:spPr bwMode="auto">
          <a:xfrm>
            <a:off x="8247771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October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7" name="Text Box 108"/>
          <p:cNvSpPr txBox="1">
            <a:spLocks noChangeArrowheads="1"/>
          </p:cNvSpPr>
          <p:nvPr/>
        </p:nvSpPr>
        <p:spPr bwMode="auto">
          <a:xfrm>
            <a:off x="8952794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November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8" name="Text Box 109"/>
          <p:cNvSpPr txBox="1">
            <a:spLocks noChangeArrowheads="1"/>
          </p:cNvSpPr>
          <p:nvPr/>
        </p:nvSpPr>
        <p:spPr bwMode="auto">
          <a:xfrm>
            <a:off x="9657818" y="5761761"/>
            <a:ext cx="631618" cy="1169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December</a:t>
            </a:r>
            <a:endParaRPr lang="en-US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3803609" y="2198572"/>
            <a:ext cx="594360" cy="146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HF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2607587" y="2468493"/>
            <a:ext cx="6580188" cy="146050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1" name="AutoShape 17"/>
          <p:cNvSpPr>
            <a:spLocks noChangeArrowheads="1"/>
          </p:cNvSpPr>
          <p:nvPr/>
        </p:nvSpPr>
        <p:spPr bwMode="auto">
          <a:xfrm>
            <a:off x="4034114" y="2397055"/>
            <a:ext cx="133350" cy="146050"/>
          </a:xfrm>
          <a:prstGeom prst="diamond">
            <a:avLst/>
          </a:prstGeom>
          <a:solidFill>
            <a:srgbClr val="DA291C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DA291C"/>
              </a:solidFill>
            </a:endParaRPr>
          </a:p>
        </p:txBody>
      </p:sp>
      <p:sp>
        <p:nvSpPr>
          <p:cNvPr id="72" name="Freeform 60"/>
          <p:cNvSpPr>
            <a:spLocks/>
          </p:cNvSpPr>
          <p:nvPr/>
        </p:nvSpPr>
        <p:spPr bwMode="auto">
          <a:xfrm>
            <a:off x="2640874" y="3610176"/>
            <a:ext cx="6580188" cy="146050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73" name="Oval 62"/>
          <p:cNvSpPr>
            <a:spLocks noChangeArrowheads="1"/>
          </p:cNvSpPr>
          <p:nvPr/>
        </p:nvSpPr>
        <p:spPr bwMode="auto">
          <a:xfrm>
            <a:off x="3467485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74" name="Oval 63"/>
          <p:cNvSpPr>
            <a:spLocks noChangeArrowheads="1"/>
          </p:cNvSpPr>
          <p:nvPr/>
        </p:nvSpPr>
        <p:spPr bwMode="auto">
          <a:xfrm>
            <a:off x="4065496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75" name="Oval 64"/>
          <p:cNvSpPr>
            <a:spLocks noChangeArrowheads="1"/>
          </p:cNvSpPr>
          <p:nvPr/>
        </p:nvSpPr>
        <p:spPr bwMode="auto">
          <a:xfrm>
            <a:off x="4663507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76" name="Oval 65"/>
          <p:cNvSpPr>
            <a:spLocks noChangeArrowheads="1"/>
          </p:cNvSpPr>
          <p:nvPr/>
        </p:nvSpPr>
        <p:spPr bwMode="auto">
          <a:xfrm>
            <a:off x="5261518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77" name="Oval 66"/>
          <p:cNvSpPr>
            <a:spLocks noChangeArrowheads="1"/>
          </p:cNvSpPr>
          <p:nvPr/>
        </p:nvSpPr>
        <p:spPr bwMode="auto">
          <a:xfrm>
            <a:off x="5859529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78" name="Oval 67"/>
          <p:cNvSpPr>
            <a:spLocks noChangeArrowheads="1"/>
          </p:cNvSpPr>
          <p:nvPr/>
        </p:nvSpPr>
        <p:spPr bwMode="auto">
          <a:xfrm>
            <a:off x="7055551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79" name="Oval 68"/>
          <p:cNvSpPr>
            <a:spLocks noChangeArrowheads="1"/>
          </p:cNvSpPr>
          <p:nvPr/>
        </p:nvSpPr>
        <p:spPr bwMode="auto">
          <a:xfrm>
            <a:off x="7653562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80" name="Oval 69"/>
          <p:cNvSpPr>
            <a:spLocks noChangeArrowheads="1"/>
          </p:cNvSpPr>
          <p:nvPr/>
        </p:nvSpPr>
        <p:spPr bwMode="auto">
          <a:xfrm>
            <a:off x="8251573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81" name="Oval 70"/>
          <p:cNvSpPr>
            <a:spLocks noChangeArrowheads="1"/>
          </p:cNvSpPr>
          <p:nvPr/>
        </p:nvSpPr>
        <p:spPr bwMode="auto">
          <a:xfrm>
            <a:off x="8849587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82" name="Oval 71"/>
          <p:cNvSpPr>
            <a:spLocks noChangeArrowheads="1"/>
          </p:cNvSpPr>
          <p:nvPr/>
        </p:nvSpPr>
        <p:spPr bwMode="auto">
          <a:xfrm>
            <a:off x="6457540" y="3538738"/>
            <a:ext cx="137160" cy="1460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83" name="TextBox 82"/>
          <p:cNvSpPr txBox="1"/>
          <p:nvPr/>
        </p:nvSpPr>
        <p:spPr bwMode="gray">
          <a:xfrm>
            <a:off x="988164" y="1836712"/>
            <a:ext cx="914400" cy="273005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 smtClean="0">
                <a:solidFill>
                  <a:schemeClr val="tx1"/>
                </a:solidFill>
              </a:rPr>
              <a:t>Master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 bwMode="gray">
          <a:xfrm>
            <a:off x="988164" y="2331990"/>
            <a:ext cx="914400" cy="273005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 smtClean="0">
                <a:solidFill>
                  <a:schemeClr val="tx1"/>
                </a:solidFill>
              </a:rPr>
              <a:t>Hotfix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 bwMode="gray">
          <a:xfrm>
            <a:off x="988164" y="2914256"/>
            <a:ext cx="914400" cy="273005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 smtClean="0">
                <a:solidFill>
                  <a:schemeClr val="tx1"/>
                </a:solidFill>
              </a:rPr>
              <a:t>Releases 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gray">
          <a:xfrm>
            <a:off x="988164" y="3474751"/>
            <a:ext cx="914400" cy="273005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 smtClean="0">
                <a:solidFill>
                  <a:schemeClr val="tx1"/>
                </a:solidFill>
              </a:rPr>
              <a:t>Development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 bwMode="gray">
          <a:xfrm>
            <a:off x="984140" y="4461977"/>
            <a:ext cx="914400" cy="273005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 smtClean="0">
                <a:solidFill>
                  <a:schemeClr val="tx1"/>
                </a:solidFill>
              </a:rPr>
              <a:t>Features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AutoShape 20"/>
          <p:cNvSpPr>
            <a:spLocks noChangeArrowheads="1"/>
          </p:cNvSpPr>
          <p:nvPr/>
        </p:nvSpPr>
        <p:spPr bwMode="auto">
          <a:xfrm>
            <a:off x="4643769" y="1836712"/>
            <a:ext cx="133350" cy="146050"/>
          </a:xfrm>
          <a:prstGeom prst="diamond">
            <a:avLst/>
          </a:prstGeom>
          <a:solidFill>
            <a:srgbClr val="FFFF00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267200" y="2048869"/>
            <a:ext cx="296091" cy="283692"/>
          </a:xfrm>
          <a:prstGeom prst="straightConnector1">
            <a:avLst/>
          </a:prstGeom>
          <a:ln>
            <a:solidFill>
              <a:srgbClr val="DA29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91543" y="1999834"/>
            <a:ext cx="852685" cy="397221"/>
          </a:xfrm>
          <a:prstGeom prst="straightConnector1">
            <a:avLst/>
          </a:prstGeom>
          <a:ln>
            <a:solidFill>
              <a:srgbClr val="DA29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923396" y="2109717"/>
            <a:ext cx="528220" cy="135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159737" y="2588246"/>
            <a:ext cx="476305" cy="863893"/>
          </a:xfrm>
          <a:prstGeom prst="straightConnector1">
            <a:avLst/>
          </a:prstGeom>
          <a:ln>
            <a:solidFill>
              <a:srgbClr val="DA29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8721550" y="1642472"/>
            <a:ext cx="594360" cy="1461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V 24.0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4" name="AutoShape 25"/>
          <p:cNvSpPr>
            <a:spLocks noChangeArrowheads="1"/>
          </p:cNvSpPr>
          <p:nvPr/>
        </p:nvSpPr>
        <p:spPr bwMode="auto">
          <a:xfrm>
            <a:off x="8970602" y="1832356"/>
            <a:ext cx="133350" cy="146050"/>
          </a:xfrm>
          <a:prstGeom prst="diamond">
            <a:avLst/>
          </a:prstGeom>
          <a:solidFill>
            <a:srgbClr val="FFFF00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7938524" y="1630548"/>
            <a:ext cx="594360" cy="1461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V 23.0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153534" y="1999834"/>
            <a:ext cx="1028943" cy="91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402672" y="2017561"/>
            <a:ext cx="499626" cy="85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996842" y="3130999"/>
            <a:ext cx="409993" cy="37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192711" y="3186605"/>
            <a:ext cx="427564" cy="28228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746303" y="3182677"/>
            <a:ext cx="427564" cy="28228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402672" y="3193843"/>
            <a:ext cx="427564" cy="28228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8285579" y="3176327"/>
            <a:ext cx="58008" cy="31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Freeform 26"/>
          <p:cNvSpPr>
            <a:spLocks/>
          </p:cNvSpPr>
          <p:nvPr/>
        </p:nvSpPr>
        <p:spPr bwMode="auto">
          <a:xfrm>
            <a:off x="2619291" y="4798063"/>
            <a:ext cx="6580187" cy="146050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4" name="Rectangle 30"/>
          <p:cNvSpPr>
            <a:spLocks noChangeArrowheads="1"/>
          </p:cNvSpPr>
          <p:nvPr/>
        </p:nvSpPr>
        <p:spPr bwMode="auto">
          <a:xfrm>
            <a:off x="3840728" y="4726625"/>
            <a:ext cx="137160" cy="14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 bwMode="auto">
          <a:xfrm>
            <a:off x="5239934" y="4726625"/>
            <a:ext cx="137160" cy="14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106" name="Rectangle 33"/>
          <p:cNvSpPr>
            <a:spLocks noChangeArrowheads="1"/>
          </p:cNvSpPr>
          <p:nvPr/>
        </p:nvSpPr>
        <p:spPr bwMode="auto">
          <a:xfrm>
            <a:off x="6435956" y="4726625"/>
            <a:ext cx="137160" cy="14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107" name="Rectangle 36"/>
          <p:cNvSpPr>
            <a:spLocks noChangeArrowheads="1"/>
          </p:cNvSpPr>
          <p:nvPr/>
        </p:nvSpPr>
        <p:spPr bwMode="auto">
          <a:xfrm>
            <a:off x="8013070" y="4725831"/>
            <a:ext cx="137160" cy="14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628419" y="3756226"/>
            <a:ext cx="349469" cy="43258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604645" y="3767378"/>
            <a:ext cx="198964" cy="86873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427679" y="3717103"/>
            <a:ext cx="422320" cy="4626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123611" y="3831762"/>
            <a:ext cx="84336" cy="30781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584895" y="3207325"/>
            <a:ext cx="427564" cy="28228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8122359" y="3788701"/>
            <a:ext cx="163220" cy="83832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 bwMode="gray">
          <a:xfrm>
            <a:off x="9832095" y="1736805"/>
            <a:ext cx="1336452" cy="595186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 HEAD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always points to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release in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</a:t>
            </a:r>
          </a:p>
          <a:p>
            <a:pPr>
              <a:lnSpc>
                <a:spcPts val="900"/>
              </a:lnSpc>
            </a:pP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 bwMode="gray">
          <a:xfrm>
            <a:off x="9832887" y="3402687"/>
            <a:ext cx="1336452" cy="595186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HEAD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always points to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latest stable 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codebase to be 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released</a:t>
            </a:r>
          </a:p>
          <a:p>
            <a:pPr>
              <a:lnSpc>
                <a:spcPts val="900"/>
              </a:lnSpc>
            </a:pP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 bwMode="gray">
          <a:xfrm>
            <a:off x="4715897" y="1977099"/>
            <a:ext cx="1336452" cy="595186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rgbClr val="DA291C"/>
                </a:solidFill>
              </a:rPr>
              <a:t>Major Bug fixed 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rgbClr val="DA291C"/>
                </a:solidFill>
              </a:rPr>
              <a:t>and deployed into 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rgbClr val="DA291C"/>
                </a:solidFill>
              </a:rPr>
              <a:t>master</a:t>
            </a:r>
            <a:endParaRPr lang="en-US" sz="1100" i="1" dirty="0" smtClean="0">
              <a:solidFill>
                <a:srgbClr val="DA291C"/>
              </a:solidFill>
            </a:endParaRPr>
          </a:p>
          <a:p>
            <a:pPr>
              <a:lnSpc>
                <a:spcPts val="900"/>
              </a:lnSpc>
            </a:pPr>
            <a:endParaRPr lang="en-US" sz="1100" i="1" dirty="0">
              <a:solidFill>
                <a:srgbClr val="DA291C"/>
              </a:solidFill>
            </a:endParaRP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3718405" y="4091755"/>
            <a:ext cx="748336" cy="1461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GPS - 2590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18" name="Oval 71"/>
          <p:cNvSpPr>
            <a:spLocks noChangeArrowheads="1"/>
          </p:cNvSpPr>
          <p:nvPr/>
        </p:nvSpPr>
        <p:spPr bwMode="auto">
          <a:xfrm>
            <a:off x="5792886" y="2973472"/>
            <a:ext cx="137160" cy="14605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119" name="Text Box 6"/>
          <p:cNvSpPr txBox="1">
            <a:spLocks noChangeArrowheads="1"/>
          </p:cNvSpPr>
          <p:nvPr/>
        </p:nvSpPr>
        <p:spPr bwMode="auto">
          <a:xfrm>
            <a:off x="4289339" y="4480836"/>
            <a:ext cx="748336" cy="1461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GPS - 2590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20" name="Text Box 6"/>
          <p:cNvSpPr txBox="1">
            <a:spLocks noChangeArrowheads="1"/>
          </p:cNvSpPr>
          <p:nvPr/>
        </p:nvSpPr>
        <p:spPr bwMode="auto">
          <a:xfrm>
            <a:off x="5689592" y="3842664"/>
            <a:ext cx="1417325" cy="4385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GPS – 2590 Merged to Development Branch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21" name="Text Box 6"/>
          <p:cNvSpPr txBox="1">
            <a:spLocks noChangeArrowheads="1"/>
          </p:cNvSpPr>
          <p:nvPr/>
        </p:nvSpPr>
        <p:spPr bwMode="auto">
          <a:xfrm>
            <a:off x="2874350" y="4459717"/>
            <a:ext cx="748336" cy="1461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GPS - 19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22" name="Text Box 6"/>
          <p:cNvSpPr txBox="1">
            <a:spLocks noChangeArrowheads="1"/>
          </p:cNvSpPr>
          <p:nvPr/>
        </p:nvSpPr>
        <p:spPr bwMode="auto">
          <a:xfrm>
            <a:off x="4934346" y="4970611"/>
            <a:ext cx="748336" cy="1461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GPS - 19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23" name="Text Box 6"/>
          <p:cNvSpPr txBox="1">
            <a:spLocks noChangeArrowheads="1"/>
          </p:cNvSpPr>
          <p:nvPr/>
        </p:nvSpPr>
        <p:spPr bwMode="auto">
          <a:xfrm>
            <a:off x="6089389" y="4970611"/>
            <a:ext cx="748336" cy="1461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GPS - 19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7585917" y="4969544"/>
            <a:ext cx="748336" cy="1461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b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 smtClean="0">
                <a:solidFill>
                  <a:srgbClr val="000000"/>
                </a:solidFill>
                <a:ea typeface="ＭＳ Ｐゴシック" charset="-128"/>
              </a:rPr>
              <a:t>GPS - 19</a:t>
            </a:r>
            <a:endParaRPr lang="en-US" sz="1000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7774853" y="3777533"/>
            <a:ext cx="29449" cy="87159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6"/>
          <p:cNvSpPr>
            <a:spLocks noChangeArrowheads="1"/>
          </p:cNvSpPr>
          <p:nvPr/>
        </p:nvSpPr>
        <p:spPr bwMode="auto">
          <a:xfrm>
            <a:off x="7747459" y="4730184"/>
            <a:ext cx="137160" cy="14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 bwMode="gray">
          <a:xfrm>
            <a:off x="9827780" y="4469113"/>
            <a:ext cx="1336452" cy="595186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are created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development of 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features.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 bwMode="gray">
          <a:xfrm>
            <a:off x="9827780" y="2290653"/>
            <a:ext cx="1336452" cy="595186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HOTFIX Branches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Handles major 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releases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 bwMode="gray">
          <a:xfrm>
            <a:off x="5344441" y="2556707"/>
            <a:ext cx="1772525" cy="595186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accent1"/>
                </a:solidFill>
              </a:rPr>
              <a:t>Bug Fixes done on the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accent1"/>
                </a:solidFill>
              </a:rPr>
              <a:t>Release branches are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accent1"/>
                </a:solidFill>
              </a:rPr>
              <a:t>Regularly merged to </a:t>
            </a:r>
          </a:p>
          <a:p>
            <a:pPr>
              <a:lnSpc>
                <a:spcPts val="900"/>
              </a:lnSpc>
            </a:pPr>
            <a:r>
              <a:rPr lang="en-US" sz="1100" i="1" dirty="0" smtClean="0">
                <a:solidFill>
                  <a:schemeClr val="accent1"/>
                </a:solidFill>
              </a:rPr>
              <a:t>Development branches</a:t>
            </a:r>
            <a:endParaRPr lang="en-US" sz="1100" i="1" dirty="0" smtClean="0">
              <a:solidFill>
                <a:schemeClr val="accent1"/>
              </a:solidFill>
            </a:endParaRPr>
          </a:p>
          <a:p>
            <a:pPr>
              <a:lnSpc>
                <a:spcPts val="900"/>
              </a:lnSpc>
            </a:pPr>
            <a:endParaRPr lang="en-US" sz="11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900" y="736688"/>
            <a:ext cx="11252200" cy="404135"/>
          </a:xfrm>
        </p:spPr>
        <p:txBody>
          <a:bodyPr/>
          <a:lstStyle/>
          <a:p>
            <a:r>
              <a:rPr lang="en-US" dirty="0"/>
              <a:t>Common Branching Strategies in GIT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940525" y="1619794"/>
            <a:ext cx="8926285" cy="4014652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dirty="0" smtClean="0">
                <a:solidFill>
                  <a:schemeClr val="tx1"/>
                </a:solidFill>
              </a:rPr>
              <a:t>The strategy to control the creation of branches in known as “Branching Strategy”.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r>
              <a:rPr lang="en-US" sz="1300" dirty="0" smtClean="0"/>
              <a:t>Few Rules that is followed to keep the project clean and property maintained. </a:t>
            </a:r>
          </a:p>
          <a:p>
            <a:pPr>
              <a:lnSpc>
                <a:spcPts val="9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Four Common </a:t>
            </a:r>
            <a:r>
              <a:rPr lang="en-US" sz="1300" dirty="0" err="1" smtClean="0"/>
              <a:t>Git</a:t>
            </a:r>
            <a:r>
              <a:rPr lang="en-US" sz="1300" dirty="0" smtClean="0"/>
              <a:t> Flow which are in use are… </a:t>
            </a:r>
          </a:p>
          <a:p>
            <a:pPr>
              <a:lnSpc>
                <a:spcPts val="9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r>
              <a:rPr lang="en-US" sz="1300" b="1" dirty="0" err="1" smtClean="0"/>
              <a:t>Git</a:t>
            </a:r>
            <a:r>
              <a:rPr lang="en-US" sz="1300" b="1" dirty="0" smtClean="0"/>
              <a:t> Flow –</a:t>
            </a:r>
            <a:r>
              <a:rPr lang="en-US" sz="1300" dirty="0" smtClean="0"/>
              <a:t> Depends on two main branches </a:t>
            </a:r>
            <a:r>
              <a:rPr lang="en-US" sz="1300" b="1" dirty="0" smtClean="0"/>
              <a:t>Master</a:t>
            </a:r>
            <a:r>
              <a:rPr lang="en-US" sz="1300" dirty="0" smtClean="0"/>
              <a:t> and </a:t>
            </a:r>
            <a:r>
              <a:rPr lang="en-US" sz="1300" b="1" dirty="0" smtClean="0"/>
              <a:t>Development. </a:t>
            </a:r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endParaRPr lang="en-US" sz="1300" b="1" dirty="0">
              <a:solidFill>
                <a:schemeClr val="tx1"/>
              </a:solidFill>
            </a:endParaRPr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endParaRPr lang="en-US" sz="1300" b="1" dirty="0" smtClean="0"/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r>
              <a:rPr lang="en-US" sz="1300" b="1" dirty="0" smtClean="0">
                <a:solidFill>
                  <a:schemeClr val="tx1"/>
                </a:solidFill>
              </a:rPr>
              <a:t>GitHub Flow – </a:t>
            </a:r>
            <a:r>
              <a:rPr lang="en-US" sz="1300" dirty="0" smtClean="0">
                <a:solidFill>
                  <a:schemeClr val="tx1"/>
                </a:solidFill>
              </a:rPr>
              <a:t>A lightweight work flow created by GitHub. </a:t>
            </a:r>
            <a:r>
              <a:rPr lang="en-US" sz="1300" b="1" dirty="0" smtClean="0">
                <a:solidFill>
                  <a:schemeClr val="tx1"/>
                </a:solidFill>
              </a:rPr>
              <a:t>Once done open pull request </a:t>
            </a:r>
            <a:r>
              <a:rPr lang="en-US" sz="1300" dirty="0" smtClean="0">
                <a:solidFill>
                  <a:schemeClr val="tx1"/>
                </a:solidFill>
              </a:rPr>
              <a:t>to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/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/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merge into master. </a:t>
            </a:r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endParaRPr lang="en-US" sz="1300" b="1" dirty="0"/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endParaRPr lang="en-US" sz="1300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endParaRPr lang="en-US" sz="1300" b="1" dirty="0"/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r>
              <a:rPr lang="en-US" sz="1300" b="1" dirty="0" err="1" smtClean="0">
                <a:solidFill>
                  <a:schemeClr val="tx1"/>
                </a:solidFill>
              </a:rPr>
              <a:t>Git</a:t>
            </a:r>
            <a:r>
              <a:rPr lang="en-US" sz="1300" b="1" dirty="0" smtClean="0">
                <a:solidFill>
                  <a:schemeClr val="tx1"/>
                </a:solidFill>
              </a:rPr>
              <a:t> Lab Flow – </a:t>
            </a:r>
            <a:r>
              <a:rPr lang="en-US" sz="1300" dirty="0" smtClean="0">
                <a:solidFill>
                  <a:schemeClr val="tx1"/>
                </a:solidFill>
              </a:rPr>
              <a:t>It Combines feature driven development with issue tracking. </a:t>
            </a:r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endParaRPr lang="en-US" sz="1300" b="1" dirty="0"/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endParaRPr lang="en-US" sz="1300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endParaRPr lang="en-US" sz="1300" b="1" dirty="0"/>
          </a:p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r>
              <a:rPr lang="en-US" sz="1300" b="1" dirty="0" err="1" smtClean="0">
                <a:solidFill>
                  <a:schemeClr val="tx1"/>
                </a:solidFill>
              </a:rPr>
              <a:t>OneFlow</a:t>
            </a:r>
            <a:r>
              <a:rPr lang="en-US" sz="1300" b="1" dirty="0" smtClean="0">
                <a:solidFill>
                  <a:schemeClr val="tx1"/>
                </a:solidFill>
              </a:rPr>
              <a:t> – </a:t>
            </a:r>
            <a:r>
              <a:rPr lang="en-US" sz="1300" dirty="0" smtClean="0">
                <a:solidFill>
                  <a:schemeClr val="tx1"/>
                </a:solidFill>
              </a:rPr>
              <a:t>Every production release should be </a:t>
            </a:r>
            <a:r>
              <a:rPr lang="en-US" sz="1300" b="1" dirty="0" smtClean="0">
                <a:solidFill>
                  <a:schemeClr val="tx1"/>
                </a:solidFill>
              </a:rPr>
              <a:t>based on the previous releases</a:t>
            </a:r>
            <a:r>
              <a:rPr lang="en-US" sz="1300" dirty="0" smtClean="0">
                <a:solidFill>
                  <a:schemeClr val="tx1"/>
                </a:solidFill>
              </a:rPr>
              <a:t>. Only master 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/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is present for lifetime and no Development.</a:t>
            </a:r>
            <a:r>
              <a:rPr lang="en-US" sz="13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900"/>
              </a:lnSpc>
            </a:pPr>
            <a:r>
              <a:rPr lang="en-US" sz="13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900"/>
              </a:lnSpc>
            </a:pPr>
            <a:endParaRPr lang="en-US" sz="1300" b="1" dirty="0"/>
          </a:p>
          <a:p>
            <a:pPr>
              <a:lnSpc>
                <a:spcPts val="900"/>
              </a:lnSpc>
            </a:pPr>
            <a:endParaRPr lang="en-US" sz="1300" b="1" dirty="0" smtClean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r>
              <a:rPr lang="en-US" sz="1300" dirty="0" smtClean="0"/>
              <a:t>Every workflow has its own advantage and disadvantages so it is always preferable to flow which suits the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 smtClean="0"/>
              <a:t>project bests. We can also combine few approach and also stick to that as well.</a:t>
            </a:r>
            <a:endParaRPr lang="en-US" sz="1300" dirty="0"/>
          </a:p>
          <a:p>
            <a:pPr>
              <a:lnSpc>
                <a:spcPts val="900"/>
              </a:lnSpc>
            </a:pPr>
            <a:endParaRPr lang="en-US" sz="1300" b="1" dirty="0" smtClean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37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900" y="736688"/>
            <a:ext cx="11252200" cy="404135"/>
          </a:xfrm>
        </p:spPr>
        <p:txBody>
          <a:bodyPr/>
          <a:lstStyle/>
          <a:p>
            <a:r>
              <a:rPr lang="en-US" dirty="0" smtClean="0"/>
              <a:t>Conflicts and Resolutions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940525" y="1619794"/>
            <a:ext cx="8926285" cy="4014652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70779" y="2616326"/>
            <a:ext cx="7024879" cy="80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 bwMode="gray">
          <a:xfrm>
            <a:off x="1444616" y="2143827"/>
            <a:ext cx="1151547" cy="954902"/>
          </a:xfrm>
          <a:prstGeom prst="foldedCorner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Hello GW! 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844802" y="4772927"/>
            <a:ext cx="7621416" cy="312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 bwMode="gray">
          <a:xfrm>
            <a:off x="3909135" y="2143827"/>
            <a:ext cx="1151547" cy="954902"/>
          </a:xfrm>
          <a:prstGeom prst="foldedCorner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Hello Guidewire !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0" name="Folded Corner 9"/>
          <p:cNvSpPr/>
          <p:nvPr/>
        </p:nvSpPr>
        <p:spPr bwMode="gray">
          <a:xfrm>
            <a:off x="3905601" y="4298600"/>
            <a:ext cx="1151547" cy="954902"/>
          </a:xfrm>
          <a:prstGeom prst="foldedCorner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Hello 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Java !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 bwMode="gray">
          <a:xfrm>
            <a:off x="3070598" y="2553089"/>
            <a:ext cx="294429" cy="118962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 bwMode="gray">
          <a:xfrm>
            <a:off x="8095335" y="2540622"/>
            <a:ext cx="294429" cy="139311"/>
          </a:xfrm>
          <a:prstGeom prst="actionButtonForwardNex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Curved Connector 15"/>
          <p:cNvCxnSpPr>
            <a:stCxn id="6" idx="2"/>
            <a:endCxn id="10" idx="1"/>
          </p:cNvCxnSpPr>
          <p:nvPr/>
        </p:nvCxnSpPr>
        <p:spPr>
          <a:xfrm rot="16200000" flipH="1">
            <a:off x="2124334" y="2994784"/>
            <a:ext cx="1677322" cy="1885211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xplosion 2 16"/>
          <p:cNvSpPr/>
          <p:nvPr/>
        </p:nvSpPr>
        <p:spPr bwMode="gray">
          <a:xfrm>
            <a:off x="6096001" y="2216911"/>
            <a:ext cx="1779251" cy="740805"/>
          </a:xfrm>
          <a:prstGeom prst="irregularSeal2">
            <a:avLst/>
          </a:prstGeom>
          <a:solidFill>
            <a:srgbClr val="DA291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Conflict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18" name="Folded Corner 17"/>
          <p:cNvSpPr/>
          <p:nvPr/>
        </p:nvSpPr>
        <p:spPr bwMode="gray">
          <a:xfrm>
            <a:off x="8796753" y="2194600"/>
            <a:ext cx="1151547" cy="954902"/>
          </a:xfrm>
          <a:prstGeom prst="foldedCorner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Hello 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Java ! </a:t>
            </a:r>
            <a:endParaRPr lang="en-US" sz="1100" b="1" dirty="0" smtClean="0">
              <a:solidFill>
                <a:schemeClr val="bg1"/>
              </a:solidFill>
            </a:endParaRPr>
          </a:p>
        </p:txBody>
      </p:sp>
      <p:cxnSp>
        <p:nvCxnSpPr>
          <p:cNvPr id="21" name="Curved Connector 20"/>
          <p:cNvCxnSpPr>
            <a:stCxn id="10" idx="3"/>
            <a:endCxn id="17" idx="2"/>
          </p:cNvCxnSpPr>
          <p:nvPr/>
        </p:nvCxnSpPr>
        <p:spPr>
          <a:xfrm flipV="1">
            <a:off x="5057148" y="2863126"/>
            <a:ext cx="1995365" cy="1912925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ction Button: Forward or Next 23">
            <a:hlinkClick r:id="" action="ppaction://hlinkshowjump?jump=nextslide" highlightClick="1"/>
          </p:cNvPr>
          <p:cNvSpPr/>
          <p:nvPr/>
        </p:nvSpPr>
        <p:spPr bwMode="gray">
          <a:xfrm>
            <a:off x="5616011" y="2560972"/>
            <a:ext cx="294429" cy="118962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0" name="Down Arrow 29"/>
          <p:cNvSpPr/>
          <p:nvPr/>
        </p:nvSpPr>
        <p:spPr bwMode="gray">
          <a:xfrm>
            <a:off x="8136342" y="1793807"/>
            <a:ext cx="212414" cy="703115"/>
          </a:xfrm>
          <a:prstGeom prst="downArrow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gray">
          <a:xfrm>
            <a:off x="8374306" y="1156821"/>
            <a:ext cx="914400" cy="91440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900" i="1" dirty="0" smtClean="0">
                <a:solidFill>
                  <a:schemeClr val="tx1"/>
                </a:solidFill>
              </a:rPr>
              <a:t>Resolve the </a:t>
            </a:r>
          </a:p>
          <a:p>
            <a:pPr>
              <a:lnSpc>
                <a:spcPts val="900"/>
              </a:lnSpc>
            </a:pPr>
            <a:r>
              <a:rPr lang="en-US" sz="900" i="1" dirty="0" smtClean="0">
                <a:solidFill>
                  <a:schemeClr val="tx1"/>
                </a:solidFill>
              </a:rPr>
              <a:t>conflict </a:t>
            </a:r>
          </a:p>
          <a:p>
            <a:pPr>
              <a:lnSpc>
                <a:spcPts val="900"/>
              </a:lnSpc>
            </a:pPr>
            <a:r>
              <a:rPr lang="en-US" sz="900" i="1" dirty="0" smtClean="0">
                <a:solidFill>
                  <a:schemeClr val="tx1"/>
                </a:solidFill>
              </a:rPr>
              <a:t>and then </a:t>
            </a:r>
          </a:p>
          <a:p>
            <a:pPr>
              <a:lnSpc>
                <a:spcPts val="900"/>
              </a:lnSpc>
            </a:pPr>
            <a:r>
              <a:rPr lang="en-US" sz="900" i="1" dirty="0" smtClean="0">
                <a:solidFill>
                  <a:schemeClr val="tx1"/>
                </a:solidFill>
              </a:rPr>
              <a:t>merge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gray">
          <a:xfrm>
            <a:off x="5198310" y="3439732"/>
            <a:ext cx="914400" cy="91440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900" i="1" dirty="0" smtClean="0">
                <a:solidFill>
                  <a:schemeClr val="tx1"/>
                </a:solidFill>
              </a:rPr>
              <a:t>Content </a:t>
            </a:r>
          </a:p>
          <a:p>
            <a:pPr>
              <a:lnSpc>
                <a:spcPts val="900"/>
              </a:lnSpc>
            </a:pPr>
            <a:r>
              <a:rPr lang="en-US" sz="900" i="1" dirty="0" smtClean="0">
                <a:solidFill>
                  <a:schemeClr val="tx1"/>
                </a:solidFill>
              </a:rPr>
              <a:t>Changed in the </a:t>
            </a:r>
          </a:p>
          <a:p>
            <a:pPr>
              <a:lnSpc>
                <a:spcPts val="900"/>
              </a:lnSpc>
            </a:pPr>
            <a:r>
              <a:rPr lang="en-US" sz="900" i="1" dirty="0" smtClean="0"/>
              <a:t>Same line in the </a:t>
            </a:r>
          </a:p>
          <a:p>
            <a:pPr>
              <a:lnSpc>
                <a:spcPts val="900"/>
              </a:lnSpc>
            </a:pPr>
            <a:r>
              <a:rPr lang="en-US" sz="900" i="1" dirty="0" smtClean="0">
                <a:solidFill>
                  <a:schemeClr val="tx1"/>
                </a:solidFill>
              </a:rPr>
              <a:t>Same file. 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gray">
          <a:xfrm>
            <a:off x="7238074" y="2851608"/>
            <a:ext cx="1524945" cy="1151017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900" b="1" i="1" dirty="0" err="1" smtClean="0">
                <a:solidFill>
                  <a:schemeClr val="tx1"/>
                </a:solidFill>
              </a:rPr>
              <a:t>Git</a:t>
            </a:r>
            <a:r>
              <a:rPr lang="en-US" sz="900" i="1" dirty="0" smtClean="0">
                <a:solidFill>
                  <a:schemeClr val="tx1"/>
                </a:solidFill>
              </a:rPr>
              <a:t> – What? I do not </a:t>
            </a:r>
          </a:p>
          <a:p>
            <a:pPr>
              <a:lnSpc>
                <a:spcPts val="900"/>
              </a:lnSpc>
            </a:pPr>
            <a:r>
              <a:rPr lang="en-US" sz="900" i="1" dirty="0" smtClean="0">
                <a:solidFill>
                  <a:schemeClr val="tx1"/>
                </a:solidFill>
              </a:rPr>
              <a:t>Know which I hav</a:t>
            </a:r>
            <a:r>
              <a:rPr lang="en-US" sz="900" i="1" dirty="0" smtClean="0"/>
              <a:t>e to </a:t>
            </a:r>
          </a:p>
          <a:p>
            <a:pPr>
              <a:lnSpc>
                <a:spcPts val="900"/>
              </a:lnSpc>
            </a:pPr>
            <a:r>
              <a:rPr lang="en-US" sz="900" i="1" dirty="0" smtClean="0">
                <a:solidFill>
                  <a:schemeClr val="tx1"/>
                </a:solidFill>
              </a:rPr>
              <a:t>Keep? Please help!!!</a:t>
            </a:r>
          </a:p>
          <a:p>
            <a:pPr>
              <a:lnSpc>
                <a:spcPts val="900"/>
              </a:lnSpc>
            </a:pPr>
            <a:endParaRPr lang="en-US" sz="900" i="1" dirty="0"/>
          </a:p>
          <a:p>
            <a:pPr>
              <a:lnSpc>
                <a:spcPts val="900"/>
              </a:lnSpc>
            </a:pPr>
            <a:r>
              <a:rPr lang="en-US" sz="900" b="1" i="1" dirty="0" smtClean="0">
                <a:solidFill>
                  <a:schemeClr val="tx1"/>
                </a:solidFill>
              </a:rPr>
              <a:t>Dev</a:t>
            </a:r>
            <a:r>
              <a:rPr lang="en-US" sz="900" i="1" dirty="0" smtClean="0">
                <a:solidFill>
                  <a:schemeClr val="tx1"/>
                </a:solidFill>
              </a:rPr>
              <a:t> – I know, I love JAVA</a:t>
            </a:r>
          </a:p>
          <a:p>
            <a:pPr>
              <a:lnSpc>
                <a:spcPts val="900"/>
              </a:lnSpc>
            </a:pPr>
            <a:r>
              <a:rPr lang="en-US" sz="900" i="1" dirty="0" smtClean="0"/>
              <a:t>So I will keep Java</a:t>
            </a:r>
          </a:p>
          <a:p>
            <a:pPr>
              <a:lnSpc>
                <a:spcPts val="900"/>
              </a:lnSpc>
            </a:pPr>
            <a:endParaRPr lang="en-US" sz="900" i="1" dirty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r>
              <a:rPr lang="en-US" sz="900" b="1" i="1" dirty="0" err="1" smtClean="0"/>
              <a:t>Git</a:t>
            </a:r>
            <a:r>
              <a:rPr lang="en-US" sz="900" i="1" dirty="0" smtClean="0"/>
              <a:t> – Java it is then!!!</a:t>
            </a:r>
            <a:endParaRPr lang="en-US" sz="9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8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6151" y="1619794"/>
            <a:ext cx="10607041" cy="40413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940525" y="1619794"/>
            <a:ext cx="8926285" cy="4014652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6" name="Picture 6" descr="Image result for g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1" y="2513828"/>
            <a:ext cx="2416222" cy="24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18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900" y="768642"/>
            <a:ext cx="10607041" cy="40413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940525" y="1619794"/>
            <a:ext cx="8926285" cy="4014652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26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What is versioning or Version Control Systems (VCS)?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Brief History of </a:t>
            </a:r>
            <a:r>
              <a:rPr lang="en-US" sz="2000" dirty="0" smtClean="0"/>
              <a:t>VCS(s) and GIT.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Centralized Vs Distributed (CVCS and DVCS)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Why GIT; Not Others 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Basic Concepts of 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Common GIT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Common Branching Strategies in 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Conflicts and Resolutions.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Simple Demo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05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2778" y="1493943"/>
            <a:ext cx="9348788" cy="138472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versioning or Version Control Systems (VCS)?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236617" y="3435532"/>
            <a:ext cx="914400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175657" y="3152502"/>
            <a:ext cx="8643031" cy="914400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dirty="0" smtClean="0"/>
              <a:t>Looks Familiar? I am sure it does… everyone might have these backups somewhere safe in hard</a:t>
            </a:r>
          </a:p>
          <a:p>
            <a:pPr>
              <a:lnSpc>
                <a:spcPts val="900"/>
              </a:lnSpc>
            </a:pPr>
            <a:r>
              <a:rPr lang="en-US" sz="1300" dirty="0" smtClean="0"/>
              <a:t> </a:t>
            </a: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 smtClean="0"/>
              <a:t>drives… A </a:t>
            </a:r>
            <a:r>
              <a:rPr lang="en-US" sz="1300" dirty="0"/>
              <a:t>trivial way of doing version control</a:t>
            </a:r>
            <a:r>
              <a:rPr lang="en-US" sz="1300" dirty="0" smtClean="0"/>
              <a:t>.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</p:txBody>
      </p:sp>
      <p:sp>
        <p:nvSpPr>
          <p:cNvPr id="8" name="TextBox 7"/>
          <p:cNvSpPr txBox="1"/>
          <p:nvPr/>
        </p:nvSpPr>
        <p:spPr bwMode="gray">
          <a:xfrm>
            <a:off x="1175657" y="3596640"/>
            <a:ext cx="8643031" cy="914400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1175657" y="3635919"/>
            <a:ext cx="8643031" cy="2521041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A well developed, proper and recommended way for achieving this is called as Version Control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 smtClean="0"/>
              <a:t>System. In other words, the proper definition would be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900"/>
              </a:lnSpc>
            </a:pPr>
            <a:endParaRPr lang="en-US" sz="1300" i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900"/>
              </a:lnSpc>
            </a:pPr>
            <a:endParaRPr lang="en-US" sz="13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900"/>
              </a:lnSpc>
            </a:pPr>
            <a:endParaRPr lang="en-US" sz="1300" i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900"/>
              </a:lnSpc>
            </a:pPr>
            <a:r>
              <a:rPr lang="en-US" sz="13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“VCS records the changes made to a file or group of files over a time period and helps in collaborating </a:t>
            </a:r>
          </a:p>
          <a:p>
            <a:pPr>
              <a:lnSpc>
                <a:spcPts val="900"/>
              </a:lnSpc>
            </a:pPr>
            <a:endParaRPr lang="en-US" sz="13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900"/>
              </a:lnSpc>
            </a:pPr>
            <a:r>
              <a:rPr lang="en-US" sz="13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3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orks of many developers by maintaining the proper revisions.”</a:t>
            </a: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35992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versioning or Version Control Systems (VCS)?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236617" y="3435532"/>
            <a:ext cx="914400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175657" y="3152502"/>
            <a:ext cx="8643031" cy="914400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</p:txBody>
      </p:sp>
      <p:sp>
        <p:nvSpPr>
          <p:cNvPr id="8" name="TextBox 7"/>
          <p:cNvSpPr txBox="1"/>
          <p:nvPr/>
        </p:nvSpPr>
        <p:spPr bwMode="gray">
          <a:xfrm>
            <a:off x="1175657" y="3596640"/>
            <a:ext cx="8643031" cy="914400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635726" y="1137284"/>
            <a:ext cx="8643031" cy="517767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Tools available for VCS…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</p:txBody>
      </p:sp>
      <p:pic>
        <p:nvPicPr>
          <p:cNvPr id="4098" name="Picture 2" descr="Image result for sv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2352338"/>
            <a:ext cx="1436455" cy="99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54" y="4356180"/>
            <a:ext cx="853897" cy="9911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99" y="4470757"/>
            <a:ext cx="1846170" cy="762000"/>
          </a:xfrm>
          <a:prstGeom prst="rect">
            <a:avLst/>
          </a:prstGeom>
        </p:spPr>
      </p:pic>
      <p:pic>
        <p:nvPicPr>
          <p:cNvPr id="17" name="Picture 4" descr="Image result for gi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476" y="2313260"/>
            <a:ext cx="1061311" cy="106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ws codecommit 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52" y="2352338"/>
            <a:ext cx="1924996" cy="107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0798" y="4572968"/>
            <a:ext cx="1315780" cy="5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History of VCS(s) and GIT</a:t>
            </a:r>
            <a:r>
              <a:rPr lang="en-US" dirty="0" smtClean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105988" y="4214553"/>
            <a:ext cx="6783977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18308" y="1271447"/>
            <a:ext cx="8643031" cy="5059683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b="1" u="sng" dirty="0" smtClean="0"/>
              <a:t>ABOUT VCS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VCS </a:t>
            </a:r>
            <a:r>
              <a:rPr lang="en-US" sz="1300" dirty="0"/>
              <a:t>has a very deep legacy but </a:t>
            </a:r>
            <a:r>
              <a:rPr lang="en-US" sz="1300" dirty="0" smtClean="0"/>
              <a:t>few notable VCS are CVS, SVN from our early days.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Sustainability based on Performance, Complexity and Architecture.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GIT is Popular because of its Architecture and Ease to use.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b="1" u="sng" dirty="0" smtClean="0"/>
              <a:t>ABOUT GIT</a:t>
            </a:r>
          </a:p>
          <a:p>
            <a:pPr>
              <a:lnSpc>
                <a:spcPts val="900"/>
              </a:lnSpc>
            </a:pPr>
            <a:endParaRPr lang="en-US" sz="1300" b="1" u="sng" dirty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/>
              <a:t>GIT </a:t>
            </a:r>
            <a:r>
              <a:rPr lang="en-US" sz="1300" dirty="0" smtClean="0"/>
              <a:t>was designed </a:t>
            </a:r>
            <a:r>
              <a:rPr lang="en-US" sz="1300" dirty="0"/>
              <a:t>developed by </a:t>
            </a:r>
            <a:r>
              <a:rPr lang="en-US" sz="1800" dirty="0"/>
              <a:t>Linus </a:t>
            </a:r>
            <a:r>
              <a:rPr lang="en-US" sz="1800" dirty="0"/>
              <a:t>Torvalds </a:t>
            </a:r>
            <a:r>
              <a:rPr lang="en-US" sz="1300" dirty="0"/>
              <a:t>in the </a:t>
            </a:r>
            <a:r>
              <a:rPr lang="en-US" sz="1300" dirty="0" smtClean="0"/>
              <a:t>year 2005 for his own Linux Kernel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 smtClean="0"/>
              <a:t>Development. Initially </a:t>
            </a:r>
            <a:r>
              <a:rPr lang="en-US" sz="1300" b="1" dirty="0" err="1" smtClean="0"/>
              <a:t>BitKeeper</a:t>
            </a:r>
            <a:r>
              <a:rPr lang="en-US" sz="1300" dirty="0" smtClean="0"/>
              <a:t> (Another DCVS) was used but since 2002, but after the free status </a:t>
            </a:r>
            <a:br>
              <a:rPr lang="en-US" sz="13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was revoked, GIT was designed and developed.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GIT is a decentralized code versioning system and has great performance.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Initially when it was launched, it was complex, complicated and confusion but gradually it was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 smtClean="0"/>
              <a:t>improved and optimized. </a:t>
            </a: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 smtClean="0"/>
              <a:t>All Developers loves to use GIT… 		</a:t>
            </a:r>
            <a:r>
              <a:rPr lang="en-US" sz="1300" i="1" dirty="0" smtClean="0">
                <a:solidFill>
                  <a:srgbClr val="43B02A"/>
                </a:solidFill>
              </a:rPr>
              <a:t>Yeah, I know! Not all… </a:t>
            </a:r>
            <a:r>
              <a:rPr lang="en-US" sz="1300" i="1" dirty="0" smtClean="0">
                <a:solidFill>
                  <a:srgbClr val="43B02A"/>
                </a:solidFill>
                <a:sym typeface="Wingdings" panose="05000000000000000000" pitchFamily="2" charset="2"/>
              </a:rPr>
              <a:t>… But I Do!</a:t>
            </a:r>
            <a:endParaRPr lang="en-US" sz="1300" i="1" dirty="0" smtClean="0">
              <a:solidFill>
                <a:srgbClr val="43B02A"/>
              </a:solidFill>
            </a:endParaRP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/>
              <a:t>History of VCS can be categorized </a:t>
            </a:r>
            <a:r>
              <a:rPr lang="en-US" sz="1300" dirty="0" smtClean="0"/>
              <a:t>as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 marL="342900" indent="-342900">
              <a:lnSpc>
                <a:spcPts val="900"/>
              </a:lnSpc>
              <a:buAutoNum type="arabicPeriod"/>
            </a:pPr>
            <a:r>
              <a:rPr lang="en-US" sz="1300" dirty="0"/>
              <a:t>Centralized </a:t>
            </a:r>
            <a:br>
              <a:rPr lang="en-US" sz="1300" dirty="0"/>
            </a:br>
            <a:endParaRPr lang="en-US" sz="1300" dirty="0"/>
          </a:p>
          <a:p>
            <a:pPr marL="342900" indent="-342900">
              <a:lnSpc>
                <a:spcPts val="900"/>
              </a:lnSpc>
              <a:buAutoNum type="arabicPeriod"/>
            </a:pPr>
            <a:r>
              <a:rPr lang="en-US" sz="1300" dirty="0" smtClean="0"/>
              <a:t>Decentralized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1175657" y="2220683"/>
            <a:ext cx="8643031" cy="2072640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2770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92" y="5089300"/>
            <a:ext cx="800410" cy="800410"/>
          </a:xfrm>
          <a:prstGeom prst="rect">
            <a:avLst/>
          </a:prstGeom>
        </p:spPr>
      </p:pic>
      <p:sp>
        <p:nvSpPr>
          <p:cNvPr id="49" name="Text Placeholder 48"/>
          <p:cNvSpPr>
            <a:spLocks noGrp="1"/>
          </p:cNvSpPr>
          <p:nvPr>
            <p:ph type="body" sz="quarter" idx="22"/>
          </p:nvPr>
        </p:nvSpPr>
        <p:spPr>
          <a:xfrm>
            <a:off x="6239584" y="1625423"/>
            <a:ext cx="5307982" cy="420687"/>
          </a:xfrm>
        </p:spPr>
        <p:txBody>
          <a:bodyPr anchor="t"/>
          <a:lstStyle/>
          <a:p>
            <a:r>
              <a:rPr lang="en-US" sz="1400" b="1" dirty="0" smtClean="0"/>
              <a:t>Decentralized Code Version System</a:t>
            </a:r>
            <a:endParaRPr lang="en-US" sz="1400" b="1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25"/>
          </p:nvPr>
        </p:nvSpPr>
        <p:spPr/>
        <p:txBody>
          <a:bodyPr anchor="t"/>
          <a:lstStyle/>
          <a:p>
            <a:r>
              <a:rPr lang="en-US" sz="1400" b="1" dirty="0" smtClean="0"/>
              <a:t>Centralized Code Version System</a:t>
            </a:r>
            <a:endParaRPr lang="en-US" sz="1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/>
              <a:t>Vs Distributed (CVCS and DVCS)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419852" y="1993552"/>
            <a:ext cx="4571394" cy="1433125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Developer write to single repository.</a:t>
            </a:r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Merge then commit. </a:t>
            </a:r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Works online only.</a:t>
            </a:r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Complex Branching and Merging</a:t>
            </a:r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Prone to failure</a:t>
            </a:r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Single Main Branch</a:t>
            </a:r>
            <a:endParaRPr lang="en-US" sz="1300" dirty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91" y="4403103"/>
            <a:ext cx="737719" cy="737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90" y="3258730"/>
            <a:ext cx="737719" cy="737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90" y="5408602"/>
            <a:ext cx="737719" cy="737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42" y="4309949"/>
            <a:ext cx="832533" cy="832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73" y="4396533"/>
            <a:ext cx="737719" cy="73771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705549" y="4081070"/>
            <a:ext cx="758" cy="3138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80320" y="4770881"/>
            <a:ext cx="278095" cy="124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96549" y="5133060"/>
            <a:ext cx="9001" cy="3492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74047" y="4764703"/>
            <a:ext cx="305075" cy="79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42" y="3683249"/>
            <a:ext cx="641914" cy="6419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782" y="5391654"/>
            <a:ext cx="349430" cy="3494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94" y="5089300"/>
            <a:ext cx="800410" cy="80041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84" y="5391654"/>
            <a:ext cx="349430" cy="34943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0" idx="2"/>
            <a:endCxn id="36" idx="0"/>
          </p:cNvCxnSpPr>
          <p:nvPr/>
        </p:nvCxnSpPr>
        <p:spPr>
          <a:xfrm>
            <a:off x="7439499" y="4325163"/>
            <a:ext cx="0" cy="7641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3"/>
            <a:endCxn id="34" idx="1"/>
          </p:cNvCxnSpPr>
          <p:nvPr/>
        </p:nvCxnSpPr>
        <p:spPr>
          <a:xfrm>
            <a:off x="7760456" y="4004206"/>
            <a:ext cx="1962836" cy="14852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gray">
          <a:xfrm>
            <a:off x="6239584" y="1845596"/>
            <a:ext cx="4571394" cy="1516695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 marL="342900" indent="-342900">
              <a:lnSpc>
                <a:spcPts val="900"/>
              </a:lnSpc>
              <a:buFont typeface="+mj-lt"/>
              <a:buAutoNum type="arabicPeriod"/>
            </a:pPr>
            <a:endParaRPr lang="en-US" sz="1300" dirty="0" smtClean="0"/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Every Developer has a local copy of code repo.</a:t>
            </a:r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Commit then Merge</a:t>
            </a:r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Works Offline </a:t>
            </a:r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Easy Branching and Merging</a:t>
            </a:r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Less Prone to failures</a:t>
            </a:r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Central and Local Main Branches</a:t>
            </a:r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cxnSp>
        <p:nvCxnSpPr>
          <p:cNvPr id="25" name="Straight Arrow Connector 24"/>
          <p:cNvCxnSpPr>
            <a:stCxn id="36" idx="3"/>
            <a:endCxn id="34" idx="1"/>
          </p:cNvCxnSpPr>
          <p:nvPr/>
        </p:nvCxnSpPr>
        <p:spPr>
          <a:xfrm>
            <a:off x="7839704" y="5489505"/>
            <a:ext cx="188358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1"/>
            <a:endCxn id="36" idx="3"/>
          </p:cNvCxnSpPr>
          <p:nvPr/>
        </p:nvCxnSpPr>
        <p:spPr>
          <a:xfrm flipH="1">
            <a:off x="7839704" y="5489505"/>
            <a:ext cx="188358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93" y="3604001"/>
            <a:ext cx="800410" cy="8004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34" y="3917283"/>
            <a:ext cx="349430" cy="349430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35" idx="1"/>
            <a:endCxn id="36" idx="3"/>
          </p:cNvCxnSpPr>
          <p:nvPr/>
        </p:nvCxnSpPr>
        <p:spPr>
          <a:xfrm flipH="1">
            <a:off x="7839704" y="4004206"/>
            <a:ext cx="1883589" cy="14852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5" idx="2"/>
            <a:endCxn id="34" idx="0"/>
          </p:cNvCxnSpPr>
          <p:nvPr/>
        </p:nvCxnSpPr>
        <p:spPr>
          <a:xfrm flipH="1">
            <a:off x="10123497" y="4404411"/>
            <a:ext cx="1" cy="6848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3"/>
          </p:cNvCxnSpPr>
          <p:nvPr/>
        </p:nvCxnSpPr>
        <p:spPr>
          <a:xfrm flipV="1">
            <a:off x="7760456" y="3984054"/>
            <a:ext cx="1986000" cy="201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11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70" y="4796751"/>
            <a:ext cx="601359" cy="60135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GIT; Not </a:t>
            </a:r>
            <a:r>
              <a:rPr lang="en-US" dirty="0" smtClean="0"/>
              <a:t>Others?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18308" y="1271448"/>
            <a:ext cx="8643031" cy="4920346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618307" y="1229820"/>
            <a:ext cx="6877486" cy="4961974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GIT is FREE and OPENSOURCE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No costs to protect your codes and even open for customization.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1">
              <a:lnSpc>
                <a:spcPts val="900"/>
              </a:lnSpc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Faster and Compact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Works locally and repository in local is compressed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 marL="952485" lvl="1" indent="-34290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Fail Safe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Code replica is stored in developers local; if server fails we have it in </a:t>
            </a:r>
            <a:br>
              <a:rPr lang="en-US" sz="1300" dirty="0" smtClean="0"/>
            </a:br>
            <a:endParaRPr lang="en-US" sz="1300" dirty="0" smtClean="0"/>
          </a:p>
          <a:p>
            <a:pPr lvl="1">
              <a:lnSpc>
                <a:spcPts val="900"/>
              </a:lnSpc>
            </a:pPr>
            <a:r>
              <a:rPr lang="en-US" sz="1300" dirty="0" smtClean="0"/>
              <a:t>local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Secure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All codes are SHA1 and check-summed; Checkout checks the </a:t>
            </a:r>
            <a:br>
              <a:rPr lang="en-US" sz="13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checksum for authenticity</a:t>
            </a:r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Easy Branching and Merging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Branching is much easier in GIT in compared to CCVS as CCVS pulls </a:t>
            </a:r>
            <a:br>
              <a:rPr lang="en-US" sz="13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code entirely from server.</a:t>
            </a:r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No Powerful Hardware</a:t>
            </a:r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895335" lvl="1" indent="-285750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300" dirty="0" smtClean="0"/>
              <a:t>Not required to server every request as set up is distributed and repos </a:t>
            </a:r>
            <a:br>
              <a:rPr lang="en-US" sz="13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are available in local. </a:t>
            </a:r>
          </a:p>
          <a:p>
            <a:pPr>
              <a:lnSpc>
                <a:spcPts val="900"/>
              </a:lnSpc>
            </a:pPr>
            <a:endParaRPr lang="en-US" sz="1300" b="1" dirty="0"/>
          </a:p>
          <a:p>
            <a:pPr>
              <a:lnSpc>
                <a:spcPts val="900"/>
              </a:lnSpc>
            </a:pPr>
            <a:endParaRPr lang="en-US" sz="1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46" y="1827947"/>
            <a:ext cx="378566" cy="378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92" y="856067"/>
            <a:ext cx="503872" cy="503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99" y="2658513"/>
            <a:ext cx="554259" cy="554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646" y="1687167"/>
            <a:ext cx="568632" cy="568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285" y="1758724"/>
            <a:ext cx="503872" cy="50387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0078094" y="1523494"/>
            <a:ext cx="427" cy="2853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356498" y="2016715"/>
            <a:ext cx="156977" cy="1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070888" y="2237444"/>
            <a:ext cx="5081" cy="3174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630578" y="2010333"/>
            <a:ext cx="172206" cy="72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240" y="4044725"/>
            <a:ext cx="530507" cy="5305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83" y="5043028"/>
            <a:ext cx="262532" cy="26253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97" y="4809392"/>
            <a:ext cx="601359" cy="6013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10" y="5055669"/>
            <a:ext cx="262532" cy="262532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>
            <a:off x="9781739" y="4637213"/>
            <a:ext cx="290613" cy="2147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189850" y="4646964"/>
            <a:ext cx="292887" cy="195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gray">
          <a:xfrm>
            <a:off x="8978225" y="6004922"/>
            <a:ext cx="2234536" cy="314458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1300" b="1" dirty="0" smtClean="0">
                <a:solidFill>
                  <a:schemeClr val="tx1"/>
                </a:solidFill>
              </a:rPr>
              <a:t>Distributed VCS (GIT)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gray">
          <a:xfrm>
            <a:off x="8953620" y="3381811"/>
            <a:ext cx="2234536" cy="314458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1300" b="1" dirty="0" smtClean="0">
                <a:solidFill>
                  <a:schemeClr val="tx1"/>
                </a:solidFill>
              </a:rPr>
              <a:t>Central VCS</a:t>
            </a: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85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900" y="736688"/>
            <a:ext cx="11252200" cy="404135"/>
          </a:xfrm>
        </p:spPr>
        <p:txBody>
          <a:bodyPr/>
          <a:lstStyle/>
          <a:p>
            <a:r>
              <a:rPr lang="en-US" dirty="0"/>
              <a:t>Basic Concepts </a:t>
            </a:r>
            <a:r>
              <a:rPr lang="en-US"/>
              <a:t>of </a:t>
            </a:r>
            <a:r>
              <a:rPr lang="en-US" smtClean="0"/>
              <a:t>GIT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18308" y="1271448"/>
            <a:ext cx="8643031" cy="4920346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dirty="0" smtClean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618307" y="1229819"/>
            <a:ext cx="6877486" cy="5258067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/>
              <a:t>GIT metadata is stored in the </a:t>
            </a:r>
            <a:r>
              <a:rPr lang="en-US" sz="1300" b="1" dirty="0" smtClean="0"/>
              <a:t>.</a:t>
            </a:r>
            <a:r>
              <a:rPr lang="en-US" sz="1300" b="1" dirty="0" err="1" smtClean="0"/>
              <a:t>git</a:t>
            </a:r>
            <a:r>
              <a:rPr lang="en-US" sz="1300" b="1" dirty="0" smtClean="0"/>
              <a:t> folder</a:t>
            </a:r>
            <a:r>
              <a:rPr lang="en-US" sz="1300" dirty="0" smtClean="0"/>
              <a:t>. 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GIT stores everything as object in its repository which is nothing but a </a:t>
            </a:r>
            <a:r>
              <a:rPr lang="en-US" sz="1300" b="1" dirty="0" smtClean="0"/>
              <a:t>tree </a:t>
            </a:r>
            <a:br>
              <a:rPr lang="en-US" sz="1300" b="1" dirty="0" smtClean="0"/>
            </a:br>
            <a:r>
              <a:rPr lang="en-US" sz="1300" b="1" dirty="0" smtClean="0"/>
              <a:t/>
            </a:r>
            <a:br>
              <a:rPr lang="en-US" sz="1300" b="1" dirty="0" smtClean="0"/>
            </a:br>
            <a:r>
              <a:rPr lang="en-US" sz="1300" b="1" dirty="0" smtClean="0"/>
              <a:t>data structure</a:t>
            </a:r>
            <a:r>
              <a:rPr lang="en-US" sz="1300" dirty="0" smtClean="0"/>
              <a:t>. </a:t>
            </a: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 smtClean="0"/>
              <a:t>This tree contains snapshots of files and directory trees, taken a </a:t>
            </a:r>
            <a:r>
              <a:rPr lang="en-US" sz="1300" b="1" dirty="0" smtClean="0"/>
              <a:t>different point </a:t>
            </a:r>
          </a:p>
          <a:p>
            <a:pPr>
              <a:lnSpc>
                <a:spcPts val="900"/>
              </a:lnSpc>
            </a:pPr>
            <a:endParaRPr lang="en-US" sz="1300" b="1" dirty="0"/>
          </a:p>
          <a:p>
            <a:pPr>
              <a:lnSpc>
                <a:spcPts val="900"/>
              </a:lnSpc>
            </a:pPr>
            <a:r>
              <a:rPr lang="en-US" sz="1300" b="1" dirty="0" smtClean="0"/>
              <a:t>of time</a:t>
            </a:r>
            <a:r>
              <a:rPr lang="en-US" sz="1300" dirty="0" smtClean="0"/>
              <a:t>.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GIT commands are basically commands to </a:t>
            </a:r>
            <a:r>
              <a:rPr lang="en-US" sz="1300" b="1" dirty="0" smtClean="0"/>
              <a:t>traverse the tree data-structure</a:t>
            </a:r>
            <a:r>
              <a:rPr lang="en-US" sz="1300" dirty="0" smtClean="0"/>
              <a:t>.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This Complete Data Structure is known as </a:t>
            </a:r>
            <a:r>
              <a:rPr lang="en-US" sz="1300" b="1" dirty="0" smtClean="0"/>
              <a:t>GIT Repository</a:t>
            </a:r>
            <a:r>
              <a:rPr lang="en-US" sz="1300" dirty="0" smtClean="0"/>
              <a:t>.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r>
              <a:rPr lang="en-US" sz="1300" dirty="0" smtClean="0"/>
              <a:t>There can be a Central Repository which resides in a servers to store the files.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 smtClean="0"/>
              <a:t>Along with the we have local copies of these repository which resides on the </a:t>
            </a:r>
          </a:p>
          <a:p>
            <a:pPr>
              <a:lnSpc>
                <a:spcPts val="900"/>
              </a:lnSpc>
            </a:pPr>
            <a:endParaRPr lang="en-US" sz="1300" dirty="0"/>
          </a:p>
          <a:p>
            <a:pPr>
              <a:lnSpc>
                <a:spcPts val="900"/>
              </a:lnSpc>
            </a:pPr>
            <a:r>
              <a:rPr lang="en-US" sz="1300" dirty="0" smtClean="0"/>
              <a:t>developers local machine. </a:t>
            </a:r>
          </a:p>
          <a:p>
            <a:pPr>
              <a:lnSpc>
                <a:spcPts val="900"/>
              </a:lnSpc>
            </a:pPr>
            <a:endParaRPr lang="en-US" sz="1300" dirty="0" smtClean="0"/>
          </a:p>
          <a:p>
            <a:pPr>
              <a:lnSpc>
                <a:spcPts val="900"/>
              </a:lnSpc>
            </a:pPr>
            <a:endParaRPr lang="en-US" sz="13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608" y="1029648"/>
            <a:ext cx="34575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91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9900" y="736688"/>
            <a:ext cx="11252200" cy="404135"/>
          </a:xfrm>
        </p:spPr>
        <p:txBody>
          <a:bodyPr/>
          <a:lstStyle/>
          <a:p>
            <a:r>
              <a:rPr lang="en-US" dirty="0"/>
              <a:t>Basic Concepts </a:t>
            </a:r>
            <a:r>
              <a:rPr lang="en-US"/>
              <a:t>of </a:t>
            </a:r>
            <a:r>
              <a:rPr lang="en-US" smtClean="0"/>
              <a:t>GIT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18308" y="1271448"/>
            <a:ext cx="8643031" cy="4920346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endParaRPr lang="en-US" sz="1300" dirty="0" smtClean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984067" y="1473659"/>
            <a:ext cx="6877486" cy="5258067"/>
          </a:xfrm>
          <a:prstGeom prst="rect">
            <a:avLst/>
          </a:prstGeom>
        </p:spPr>
        <p:txBody>
          <a:bodyPr wrap="square" lIns="0" rIns="0" rtlCol="0" anchor="t" anchorCtr="0">
            <a:normAutofit/>
          </a:bodyPr>
          <a:lstStyle/>
          <a:p>
            <a:endParaRPr lang="en-US" sz="13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40" y="1845671"/>
            <a:ext cx="2638425" cy="3771900"/>
          </a:xfrm>
          <a:prstGeom prst="rect">
            <a:avLst/>
          </a:prstGeom>
        </p:spPr>
      </p:pic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057237"/>
              </p:ext>
            </p:extLst>
          </p:nvPr>
        </p:nvGraphicFramePr>
        <p:xfrm>
          <a:off x="469900" y="1271448"/>
          <a:ext cx="8412481" cy="5242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Folders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Sub Folders</a:t>
                      </a:r>
                      <a:endParaRPr lang="en-GB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GB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Hooks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GB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This directory contains shell scripts that are invoked after the corresponding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Git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commands. For example, post-commit script.</a:t>
                      </a:r>
                    </a:p>
                  </a:txBody>
                  <a:tcPr marT="91440" marB="914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Info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-</a:t>
                      </a:r>
                      <a:endParaRPr kumimoji="0" lang="en-GB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Additional information about the repository is recorded in this directory.</a:t>
                      </a:r>
                      <a:endParaRPr kumimoji="0" lang="en-GB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T="91440" marB="914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Logs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114300" marR="0" lvl="1" indent="-1143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Heads</a:t>
                      </a:r>
                    </a:p>
                    <a:p>
                      <a:pPr marL="114300" marR="0" lvl="1" indent="-1143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Remotes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Stores the changes made to refs in repository. Records all changes made to the different branch tips and tags</a:t>
                      </a:r>
                    </a:p>
                  </a:txBody>
                  <a:tcPr marT="91440" marB="914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Objects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114300" marR="0" lvl="1" indent="-1143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Info</a:t>
                      </a:r>
                    </a:p>
                    <a:p>
                      <a:pPr marL="114300" marR="0" lvl="1" indent="-1143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Pack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Objects are stored here. Usually the pack folder contains the compressed files and Info contains additional information. </a:t>
                      </a:r>
                      <a:endParaRPr kumimoji="0" lang="en-GB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T="91440" marB="91440" horzOverflow="overflow"/>
                </a:tc>
                <a:extLst>
                  <a:ext uri="{0D108BD9-81ED-4DB2-BD59-A6C34878D82A}">
                    <a16:rowId xmlns:a16="http://schemas.microsoft.com/office/drawing/2014/main" val="2389215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Refs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114300" marR="0" lvl="1" indent="-1143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Heads</a:t>
                      </a:r>
                    </a:p>
                    <a:p>
                      <a:pPr marL="114300" marR="0" lvl="1" indent="-1143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Remote</a:t>
                      </a:r>
                    </a:p>
                    <a:p>
                      <a:pPr marL="114300" marR="0" lvl="1" indent="-1143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Tags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References are stored in subdirectories of this directory. Contains commit objects. Contains any object name. Contains commit objects of branches copied from a remote repository.</a:t>
                      </a:r>
                    </a:p>
                  </a:txBody>
                  <a:tcPr marT="91440" marB="91440" horzOverflow="overflow"/>
                </a:tc>
                <a:extLst>
                  <a:ext uri="{0D108BD9-81ED-4DB2-BD59-A6C34878D82A}">
                    <a16:rowId xmlns:a16="http://schemas.microsoft.com/office/drawing/2014/main" val="3024466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 file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1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This file holds a reference to the branch you are currently on. This tells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Git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what to use as the parent of your next commit</a:t>
                      </a:r>
                    </a:p>
                  </a:txBody>
                  <a:tcPr marT="91440" marB="91440" horzOverflow="overflow"/>
                </a:tc>
                <a:extLst>
                  <a:ext uri="{0D108BD9-81ED-4DB2-BD59-A6C34878D82A}">
                    <a16:rowId xmlns:a16="http://schemas.microsoft.com/office/drawing/2014/main" val="3475405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CONFIG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114300" marR="0" lvl="1" indent="-1143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configuration Ex: Remote, Push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Config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etc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T="91440" marB="91440" horzOverflow="overflow"/>
                </a:tc>
                <a:extLst>
                  <a:ext uri="{0D108BD9-81ED-4DB2-BD59-A6C34878D82A}">
                    <a16:rowId xmlns:a16="http://schemas.microsoft.com/office/drawing/2014/main" val="269548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Index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114300" marR="0" lvl="1" indent="-1143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T="9144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The GIT index is used as a staging area between your working directory and your repository.</a:t>
                      </a:r>
                    </a:p>
                  </a:txBody>
                  <a:tcPr marT="91440" marB="91440" horzOverflow="overflow"/>
                </a:tc>
                <a:extLst>
                  <a:ext uri="{0D108BD9-81ED-4DB2-BD59-A6C34878D82A}">
                    <a16:rowId xmlns:a16="http://schemas.microsoft.com/office/drawing/2014/main" val="122919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67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250B804-2FDB-4928-98F0-F76F4A35E307}" vid="{34B986A3-8F99-4F88-AF27-8B60A5DA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Deloitte_16_9_Onscreen_US</Template>
  <TotalTime>44373</TotalTime>
  <Words>1288</Words>
  <Application>Microsoft Office PowerPoint</Application>
  <PresentationFormat>Widescreen</PresentationFormat>
  <Paragraphs>607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Open Sans</vt:lpstr>
      <vt:lpstr>Verdana</vt:lpstr>
      <vt:lpstr>Wingdings</vt:lpstr>
      <vt:lpstr>Wingdings 2</vt:lpstr>
      <vt:lpstr>Deloitte_US_Onscreen</vt:lpstr>
      <vt:lpstr>think-cell Slide</vt:lpstr>
      <vt:lpstr>PowerPoint Presentation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  <vt:lpstr>INTRODUCTION TO GIT…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Awasthi, Anjali</dc:creator>
  <cp:lastModifiedBy>Misra, Sovan</cp:lastModifiedBy>
  <cp:revision>559</cp:revision>
  <cp:lastPrinted>2019-06-06T12:21:39Z</cp:lastPrinted>
  <dcterms:created xsi:type="dcterms:W3CDTF">2018-04-24T18:49:24Z</dcterms:created>
  <dcterms:modified xsi:type="dcterms:W3CDTF">2019-06-20T05:40:29Z</dcterms:modified>
</cp:coreProperties>
</file>