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Proxima Nova Semibold"/>
      <p:regular r:id="rId19"/>
      <p:bold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Semibold-bold.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ProximaNovaSemibold-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d0e3627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d0e3627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08b7b4d9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08b7b4d9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08b7b4d9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08b7b4d9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08b7b4d9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08b7b4d9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02bc789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02bc789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08b7b4d9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08b7b4d9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02bc789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02bc789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08b7b4d9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08b7b4d9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162854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162854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CORONARY HEART DISEASE 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3200" y="13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828575"/>
            <a:ext cx="8520600" cy="3957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Coronary Heart Disease (CHD) remains a critical global health concern, responsible for a substantial portion of cardiovascular-related morbidity and mortality.</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 This project aims to harness the power of data analysis and predictive modeling to better understand the factors associated with Ten-Year CHD risk and to build a reliable predictive model.</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CHD is a complex, multifactorial condition influenced by a myriad of genetic, lifestyle, and medical factors. Understanding the interplay between these factors can significantly improve our ability to identify individuals at heightened risk. To achieve this, we are utilizing a comprehensive dataset encompassing various demographic, medical, and lifestyle-related variables.</a:t>
            </a:r>
            <a:endParaRPr sz="170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19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68" name="Google Shape;68;p15"/>
          <p:cNvSpPr txBox="1"/>
          <p:nvPr>
            <p:ph idx="1" type="body"/>
          </p:nvPr>
        </p:nvSpPr>
        <p:spPr>
          <a:xfrm>
            <a:off x="311700" y="644275"/>
            <a:ext cx="8520600" cy="4499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D0D0D"/>
              </a:buClr>
              <a:buSzPts val="1600"/>
              <a:buFont typeface="Proxima Nova Semibold"/>
              <a:buChar char="●"/>
            </a:pPr>
            <a:r>
              <a:rPr lang="en" sz="1600">
                <a:solidFill>
                  <a:srgbClr val="0D0D0D"/>
                </a:solidFill>
                <a:latin typeface="Proxima Nova Semibold"/>
                <a:ea typeface="Proxima Nova Semibold"/>
                <a:cs typeface="Proxima Nova Semibold"/>
                <a:sym typeface="Proxima Nova Semibold"/>
              </a:rPr>
              <a:t>The dataset under investigation contains information on individuals, including features such as age, education level, gender, smoking status, and various health-related measurements (e.g., cholesterol levels, blood pressure, BMI, and glucose levels). </a:t>
            </a:r>
            <a:endParaRPr sz="1600">
              <a:solidFill>
                <a:srgbClr val="0D0D0D"/>
              </a:solidFill>
              <a:latin typeface="Proxima Nova Semibold"/>
              <a:ea typeface="Proxima Nova Semibold"/>
              <a:cs typeface="Proxima Nova Semibold"/>
              <a:sym typeface="Proxima Nova Semibold"/>
            </a:endParaRPr>
          </a:p>
          <a:p>
            <a:pPr indent="-330200" lvl="0" marL="457200" rtl="0" algn="l">
              <a:spcBef>
                <a:spcPts val="0"/>
              </a:spcBef>
              <a:spcAft>
                <a:spcPts val="0"/>
              </a:spcAft>
              <a:buClr>
                <a:srgbClr val="0D0D0D"/>
              </a:buClr>
              <a:buSzPts val="1600"/>
              <a:buFont typeface="Proxima Nova Semibold"/>
              <a:buChar char="●"/>
            </a:pPr>
            <a:r>
              <a:rPr lang="en" sz="1600">
                <a:solidFill>
                  <a:srgbClr val="0D0D0D"/>
                </a:solidFill>
                <a:latin typeface="Proxima Nova Semibold"/>
                <a:ea typeface="Proxima Nova Semibold"/>
                <a:cs typeface="Proxima Nova Semibold"/>
                <a:sym typeface="Proxima Nova Semibold"/>
              </a:rPr>
              <a:t>The dataset also includes a crucial target variable, "TenYearCHD," which indicates whether an individual is at risk of developing CHD within the next ten years (1 for at risk, 0 for not at risk).</a:t>
            </a:r>
            <a:endParaRPr sz="1600">
              <a:solidFill>
                <a:srgbClr val="0D0D0D"/>
              </a:solidFill>
              <a:latin typeface="Proxima Nova Semibold"/>
              <a:ea typeface="Proxima Nova Semibold"/>
              <a:cs typeface="Proxima Nova Semibold"/>
              <a:sym typeface="Proxima Nova Semibold"/>
            </a:endParaRPr>
          </a:p>
          <a:p>
            <a:pPr indent="-330200" lvl="0" marL="457200" rtl="0" algn="l">
              <a:spcBef>
                <a:spcPts val="0"/>
              </a:spcBef>
              <a:spcAft>
                <a:spcPts val="0"/>
              </a:spcAft>
              <a:buClr>
                <a:srgbClr val="0D0D0D"/>
              </a:buClr>
              <a:buSzPts val="1600"/>
              <a:buFont typeface="Proxima Nova Semibold"/>
              <a:buChar char="●"/>
            </a:pPr>
            <a:r>
              <a:rPr lang="en" sz="1600">
                <a:solidFill>
                  <a:srgbClr val="0D0D0D"/>
                </a:solidFill>
                <a:latin typeface="Proxima Nova Semibold"/>
                <a:ea typeface="Proxima Nova Semibold"/>
                <a:cs typeface="Proxima Nova Semibold"/>
                <a:sym typeface="Proxima Nova Semibold"/>
              </a:rPr>
              <a:t>The dataset contains 3390 records for 16 attributes.</a:t>
            </a:r>
            <a:endParaRPr sz="1600">
              <a:solidFill>
                <a:srgbClr val="0D0D0D"/>
              </a:solidFill>
              <a:latin typeface="Proxima Nova Semibold"/>
              <a:ea typeface="Proxima Nova Semibold"/>
              <a:cs typeface="Proxima Nova Semibold"/>
              <a:sym typeface="Proxima Nova Semibold"/>
            </a:endParaRPr>
          </a:p>
          <a:p>
            <a:pPr indent="-330200" lvl="0" marL="457200" rtl="0" algn="l">
              <a:spcBef>
                <a:spcPts val="0"/>
              </a:spcBef>
              <a:spcAft>
                <a:spcPts val="0"/>
              </a:spcAft>
              <a:buClr>
                <a:srgbClr val="0D0D0D"/>
              </a:buClr>
              <a:buSzPts val="1600"/>
              <a:buFont typeface="Proxima Nova Semibold"/>
              <a:buChar char="●"/>
            </a:pPr>
            <a:r>
              <a:rPr lang="en" sz="1600">
                <a:solidFill>
                  <a:srgbClr val="0D0D0D"/>
                </a:solidFill>
                <a:latin typeface="Proxima Nova Semibold"/>
                <a:ea typeface="Proxima Nova Semibold"/>
                <a:cs typeface="Proxima Nova Semibold"/>
                <a:sym typeface="Proxima Nova Semibold"/>
              </a:rPr>
              <a:t>The dataset contains null values and most the the </a:t>
            </a:r>
            <a:r>
              <a:rPr lang="en" sz="1600">
                <a:solidFill>
                  <a:srgbClr val="0D0D0D"/>
                </a:solidFill>
                <a:latin typeface="Proxima Nova Semibold"/>
                <a:ea typeface="Proxima Nova Semibold"/>
                <a:cs typeface="Proxima Nova Semibold"/>
                <a:sym typeface="Proxima Nova Semibold"/>
              </a:rPr>
              <a:t>variables are highly imbalanced including the target variable.</a:t>
            </a:r>
            <a:endParaRPr sz="1600">
              <a:solidFill>
                <a:srgbClr val="0D0D0D"/>
              </a:solidFill>
              <a:latin typeface="Proxima Nova Semibold"/>
              <a:ea typeface="Proxima Nova Semibold"/>
              <a:cs typeface="Proxima Nova Semibold"/>
              <a:sym typeface="Proxima Nova Semibold"/>
            </a:endParaRPr>
          </a:p>
          <a:p>
            <a:pPr indent="-330200" lvl="0" marL="457200" rtl="0" algn="l">
              <a:spcBef>
                <a:spcPts val="0"/>
              </a:spcBef>
              <a:spcAft>
                <a:spcPts val="0"/>
              </a:spcAft>
              <a:buClr>
                <a:srgbClr val="0D0D0D"/>
              </a:buClr>
              <a:buSzPts val="1600"/>
              <a:buFont typeface="Proxima Nova Semibold"/>
              <a:buChar char="●"/>
            </a:pPr>
            <a:r>
              <a:rPr lang="en" sz="1600">
                <a:solidFill>
                  <a:srgbClr val="0D0D0D"/>
                </a:solidFill>
                <a:latin typeface="Proxima Nova Semibold"/>
                <a:ea typeface="Proxima Nova Semibold"/>
                <a:cs typeface="Proxima Nova Semibold"/>
                <a:sym typeface="Proxima Nova Semibold"/>
              </a:rPr>
              <a:t>We impute these null values by using mode for categorical variables and KNN imouter for continuous variables.</a:t>
            </a:r>
            <a:endParaRPr sz="1600">
              <a:solidFill>
                <a:srgbClr val="0D0D0D"/>
              </a:solidFill>
              <a:latin typeface="Proxima Nova Semibold"/>
              <a:ea typeface="Proxima Nova Semibold"/>
              <a:cs typeface="Proxima Nova Semibold"/>
              <a:sym typeface="Proxima Nova Semibold"/>
            </a:endParaRPr>
          </a:p>
          <a:p>
            <a:pPr indent="-330200" lvl="0" marL="457200" rtl="0" algn="l">
              <a:spcBef>
                <a:spcPts val="0"/>
              </a:spcBef>
              <a:spcAft>
                <a:spcPts val="0"/>
              </a:spcAft>
              <a:buClr>
                <a:srgbClr val="0D0D0D"/>
              </a:buClr>
              <a:buSzPts val="1600"/>
              <a:buFont typeface="Proxima Nova Semibold"/>
              <a:buChar char="●"/>
            </a:pPr>
            <a:r>
              <a:rPr lang="en" sz="1600">
                <a:solidFill>
                  <a:srgbClr val="0D0D0D"/>
                </a:solidFill>
                <a:latin typeface="Proxima Nova Semibold"/>
                <a:ea typeface="Proxima Nova Semibold"/>
                <a:cs typeface="Proxima Nova Semibold"/>
                <a:sym typeface="Proxima Nova Semibold"/>
              </a:rPr>
              <a:t>The dataset is divided into subgroup of for variables such as- demographic,behavioural,medical,etc.</a:t>
            </a:r>
            <a:r>
              <a:rPr lang="en" sz="1600">
                <a:solidFill>
                  <a:srgbClr val="0D0D0D"/>
                </a:solidFill>
                <a:latin typeface="Proxima Nova Semibold"/>
                <a:ea typeface="Proxima Nova Semibold"/>
                <a:cs typeface="Proxima Nova Semibold"/>
                <a:sym typeface="Proxima Nova Semibold"/>
              </a:rPr>
              <a:t> </a:t>
            </a:r>
            <a:endParaRPr sz="1600">
              <a:solidFill>
                <a:srgbClr val="0D0D0D"/>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60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2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a:t>
            </a:r>
            <a:endParaRPr/>
          </a:p>
        </p:txBody>
      </p:sp>
      <p:sp>
        <p:nvSpPr>
          <p:cNvPr id="74" name="Google Shape;74;p16"/>
          <p:cNvSpPr txBox="1"/>
          <p:nvPr>
            <p:ph idx="1" type="body"/>
          </p:nvPr>
        </p:nvSpPr>
        <p:spPr>
          <a:xfrm>
            <a:off x="311700" y="863550"/>
            <a:ext cx="8832300" cy="45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D0D0D"/>
                </a:solidFill>
              </a:rPr>
              <a:t>DEMOGRAPHIC:</a:t>
            </a:r>
            <a:endParaRPr b="1" sz="1700">
              <a:solidFill>
                <a:srgbClr val="0D0D0D"/>
              </a:solidFill>
            </a:endParaRPr>
          </a:p>
          <a:p>
            <a:pPr indent="-336550" lvl="0" marL="457200" rtl="0" algn="l">
              <a:spcBef>
                <a:spcPts val="120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Female participants are slightly higher(56.7%) than male participants</a:t>
            </a:r>
            <a:r>
              <a:rPr lang="en" sz="1700">
                <a:solidFill>
                  <a:srgbClr val="0D0D0D"/>
                </a:solidFill>
                <a:latin typeface="Proxima Nova Semibold"/>
                <a:ea typeface="Proxima Nova Semibold"/>
                <a:cs typeface="Proxima Nova Semibold"/>
                <a:sym typeface="Proxima Nova Semibold"/>
              </a:rPr>
              <a:t>(43.2%).Majority of them are </a:t>
            </a:r>
            <a:r>
              <a:rPr lang="en" sz="1700">
                <a:solidFill>
                  <a:srgbClr val="0D0D0D"/>
                </a:solidFill>
                <a:latin typeface="Proxima Nova Semibold"/>
                <a:ea typeface="Proxima Nova Semibold"/>
                <a:cs typeface="Proxima Nova Semibold"/>
                <a:sym typeface="Proxima Nova Semibold"/>
              </a:rPr>
              <a:t> higher secondary followed by graduation ,post graduation then phd.</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Average age of participants is 50 years old. Youngest and oldest participants are 32 and 70 years,which indicates most of the </a:t>
            </a:r>
            <a:r>
              <a:rPr lang="en" sz="1700">
                <a:solidFill>
                  <a:srgbClr val="0D0D0D"/>
                </a:solidFill>
                <a:latin typeface="Proxima Nova Semibold"/>
                <a:ea typeface="Proxima Nova Semibold"/>
                <a:cs typeface="Proxima Nova Semibold"/>
                <a:sym typeface="Proxima Nova Semibold"/>
              </a:rPr>
              <a:t>participants</a:t>
            </a:r>
            <a:r>
              <a:rPr lang="en" sz="1700">
                <a:solidFill>
                  <a:srgbClr val="0D0D0D"/>
                </a:solidFill>
                <a:latin typeface="Proxima Nova Semibold"/>
                <a:ea typeface="Proxima Nova Semibold"/>
                <a:cs typeface="Proxima Nova Semibold"/>
                <a:sym typeface="Proxima Nova Semibold"/>
              </a:rPr>
              <a:t> are </a:t>
            </a:r>
            <a:r>
              <a:rPr lang="en" sz="1700">
                <a:solidFill>
                  <a:srgbClr val="0D0D0D"/>
                </a:solidFill>
                <a:latin typeface="Proxima Nova Semibold"/>
                <a:ea typeface="Proxima Nova Semibold"/>
                <a:cs typeface="Proxima Nova Semibold"/>
                <a:sym typeface="Proxima Nova Semibold"/>
              </a:rPr>
              <a:t>senior</a:t>
            </a:r>
            <a:r>
              <a:rPr lang="en" sz="1700">
                <a:solidFill>
                  <a:srgbClr val="0D0D0D"/>
                </a:solidFill>
                <a:latin typeface="Proxima Nova Semibold"/>
                <a:ea typeface="Proxima Nova Semibold"/>
                <a:cs typeface="Proxima Nova Semibold"/>
                <a:sym typeface="Proxima Nova Semibold"/>
              </a:rPr>
              <a:t> citizens.</a:t>
            </a:r>
            <a:endParaRPr sz="1700">
              <a:solidFill>
                <a:srgbClr val="0D0D0D"/>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b="1" lang="en" sz="1700">
                <a:solidFill>
                  <a:srgbClr val="0D0D0D"/>
                </a:solidFill>
              </a:rPr>
              <a:t>BEHAVIOURAL</a:t>
            </a:r>
            <a:r>
              <a:rPr lang="en" sz="1700">
                <a:solidFill>
                  <a:srgbClr val="0D0D0D"/>
                </a:solidFill>
                <a:latin typeface="Proxima Nova Semibold"/>
                <a:ea typeface="Proxima Nova Semibold"/>
                <a:cs typeface="Proxima Nova Semibold"/>
                <a:sym typeface="Proxima Nova Semibold"/>
              </a:rPr>
              <a:t>:</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120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The number of smokers and non smokers is almost same at 50.2% and 49.8% respectively.</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Half the observation do not smoke </a:t>
            </a:r>
            <a:r>
              <a:rPr lang="en" sz="1700">
                <a:solidFill>
                  <a:srgbClr val="0D0D0D"/>
                </a:solidFill>
                <a:latin typeface="Proxima Nova Semibold"/>
                <a:ea typeface="Proxima Nova Semibold"/>
                <a:cs typeface="Proxima Nova Semibold"/>
                <a:sym typeface="Proxima Nova Semibold"/>
              </a:rPr>
              <a:t>cigarettes but 25% of the population are heavy smokers who smoke 20+ a day.</a:t>
            </a:r>
            <a:r>
              <a:rPr lang="en" sz="1700">
                <a:solidFill>
                  <a:srgbClr val="0D0D0D"/>
                </a:solidFill>
                <a:latin typeface="Proxima Nova Semibold"/>
                <a:ea typeface="Proxima Nova Semibold"/>
                <a:cs typeface="Proxima Nova Semibold"/>
                <a:sym typeface="Proxima Nova Semibold"/>
              </a:rPr>
              <a:t>  </a:t>
            </a:r>
            <a:endParaRPr sz="1700">
              <a:solidFill>
                <a:srgbClr val="0D0D0D"/>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b="1" sz="1700">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0" y="0"/>
            <a:ext cx="9144000" cy="404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D0D0D"/>
                </a:solidFill>
                <a:latin typeface="Proxima Nova"/>
                <a:ea typeface="Proxima Nova"/>
                <a:cs typeface="Proxima Nova"/>
                <a:sym typeface="Proxima Nova"/>
              </a:rPr>
              <a:t>CLINICAL:</a:t>
            </a:r>
            <a:endParaRPr b="1" sz="1700">
              <a:solidFill>
                <a:srgbClr val="0D0D0D"/>
              </a:solidFill>
              <a:latin typeface="Proxima Nova"/>
              <a:ea typeface="Proxima Nova"/>
              <a:cs typeface="Proxima Nova"/>
              <a:sym typeface="Proxima Nova"/>
            </a:endParaRPr>
          </a:p>
          <a:p>
            <a:pPr indent="-336550" lvl="0" marL="457200" rtl="0" algn="l">
              <a:lnSpc>
                <a:spcPct val="150000"/>
              </a:lnSpc>
              <a:spcBef>
                <a:spcPts val="120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2.9% of the people are taking bp medication which means they already suffer from hypertension.</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0.6% people had previously suffered from a stroke.</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31.5% of the people already suffer from hypertension.</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2.5% people suffer from diabetes.</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The average </a:t>
            </a:r>
            <a:r>
              <a:rPr lang="en" sz="1700">
                <a:solidFill>
                  <a:srgbClr val="0D0D0D"/>
                </a:solidFill>
                <a:latin typeface="Proxima Nova Semibold"/>
                <a:ea typeface="Proxima Nova Semibold"/>
                <a:cs typeface="Proxima Nova Semibold"/>
                <a:sym typeface="Proxima Nova Semibold"/>
              </a:rPr>
              <a:t>cholesterol</a:t>
            </a:r>
            <a:r>
              <a:rPr lang="en" sz="1700">
                <a:solidFill>
                  <a:srgbClr val="0D0D0D"/>
                </a:solidFill>
                <a:latin typeface="Proxima Nova Semibold"/>
                <a:ea typeface="Proxima Nova Semibold"/>
                <a:cs typeface="Proxima Nova Semibold"/>
                <a:sym typeface="Proxima Nova Semibold"/>
              </a:rPr>
              <a:t> level is 237 which is ‘</a:t>
            </a:r>
            <a:r>
              <a:rPr lang="en" sz="1700">
                <a:solidFill>
                  <a:srgbClr val="0D0D0D"/>
                </a:solidFill>
                <a:latin typeface="Proxima Nova Semibold"/>
                <a:ea typeface="Proxima Nova Semibold"/>
                <a:cs typeface="Proxima Nova Semibold"/>
                <a:sym typeface="Proxima Nova Semibold"/>
              </a:rPr>
              <a:t>borderline</a:t>
            </a:r>
            <a:r>
              <a:rPr lang="en" sz="1700">
                <a:solidFill>
                  <a:srgbClr val="0D0D0D"/>
                </a:solidFill>
                <a:latin typeface="Proxima Nova Semibold"/>
                <a:ea typeface="Proxima Nova Semibold"/>
                <a:cs typeface="Proxima Nova Semibold"/>
                <a:sym typeface="Proxima Nova Semibold"/>
              </a:rPr>
              <a:t> high’.</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The </a:t>
            </a:r>
            <a:r>
              <a:rPr lang="en" sz="1700">
                <a:solidFill>
                  <a:srgbClr val="0D0D0D"/>
                </a:solidFill>
                <a:latin typeface="Proxima Nova Semibold"/>
                <a:ea typeface="Proxima Nova Semibold"/>
                <a:cs typeface="Proxima Nova Semibold"/>
                <a:sym typeface="Proxima Nova Semibold"/>
              </a:rPr>
              <a:t>average</a:t>
            </a:r>
            <a:r>
              <a:rPr lang="en" sz="1700">
                <a:solidFill>
                  <a:srgbClr val="0D0D0D"/>
                </a:solidFill>
                <a:latin typeface="Proxima Nova Semibold"/>
                <a:ea typeface="Proxima Nova Semibold"/>
                <a:cs typeface="Proxima Nova Semibold"/>
                <a:sym typeface="Proxima Nova Semibold"/>
              </a:rPr>
              <a:t> BMI is 25.79 which is considered ‘overweight’.</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Average systolic bp is high which can contribute to hypertension.</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50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Average diastolic bp,heart rate and glucose are within the normal ranges.</a:t>
            </a:r>
            <a:endParaRPr sz="170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2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85" name="Google Shape;85;p18"/>
          <p:cNvSpPr txBox="1"/>
          <p:nvPr>
            <p:ph idx="1" type="body"/>
          </p:nvPr>
        </p:nvSpPr>
        <p:spPr>
          <a:xfrm>
            <a:off x="311700" y="782875"/>
            <a:ext cx="8520600" cy="4049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Due to the extreme imbalance of data, we will do most of our eda on the basis of proportions graph.</a:t>
            </a:r>
            <a:endParaRPr sz="1700">
              <a:solidFill>
                <a:srgbClr val="0D0D0D"/>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b="1" lang="en" sz="1700">
                <a:solidFill>
                  <a:srgbClr val="0D0D0D"/>
                </a:solidFill>
              </a:rPr>
              <a:t>DEMOGRAPHIC:</a:t>
            </a:r>
            <a:endParaRPr b="1" sz="1700">
              <a:solidFill>
                <a:srgbClr val="0D0D0D"/>
              </a:solidFill>
            </a:endParaRPr>
          </a:p>
          <a:p>
            <a:pPr indent="-336550" lvl="0" marL="457200" rtl="0" algn="l">
              <a:spcBef>
                <a:spcPts val="120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Even though there are more number of females than males we see that males are at higher risk(18.5%) of getting CHD than females(12.4%).</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We see that elderly people are more prone to getting CHD.</a:t>
            </a:r>
            <a:endParaRPr sz="1700">
              <a:solidFill>
                <a:srgbClr val="0D0D0D"/>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b="1" lang="en" sz="1700">
                <a:solidFill>
                  <a:srgbClr val="0D0D0D"/>
                </a:solidFill>
              </a:rPr>
              <a:t>BEHAVIOURAL:</a:t>
            </a:r>
            <a:endParaRPr b="1" sz="1700">
              <a:solidFill>
                <a:srgbClr val="0D0D0D"/>
              </a:solidFill>
            </a:endParaRPr>
          </a:p>
          <a:p>
            <a:pPr indent="-336550" lvl="0" marL="457200" rtl="0" algn="l">
              <a:spcBef>
                <a:spcPts val="120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People who smoke are at 4% more risk of getting CHD than people who dont smoke.</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In the distribution and proportions graph there is not much association between the number of cigarette and CHD.</a:t>
            </a:r>
            <a:endParaRPr sz="170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0" y="0"/>
            <a:ext cx="9076500" cy="496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D0D0D"/>
                </a:solidFill>
                <a:latin typeface="Proxima Nova"/>
                <a:ea typeface="Proxima Nova"/>
                <a:cs typeface="Proxima Nova"/>
                <a:sym typeface="Proxima Nova"/>
              </a:rPr>
              <a:t>CLINICAL:</a:t>
            </a:r>
            <a:endParaRPr b="1" sz="1700">
              <a:solidFill>
                <a:srgbClr val="0D0D0D"/>
              </a:solidFill>
              <a:latin typeface="Proxima Nova"/>
              <a:ea typeface="Proxima Nova"/>
              <a:cs typeface="Proxima Nova"/>
              <a:sym typeface="Proxima Nova"/>
            </a:endParaRPr>
          </a:p>
          <a:p>
            <a:pPr indent="-336550" lvl="0" marL="457200" rtl="0" algn="l">
              <a:lnSpc>
                <a:spcPct val="115000"/>
              </a:lnSpc>
              <a:spcBef>
                <a:spcPts val="120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People who previously had a stroke are 3 times more likely to develop CHD rather than people who did not have stroke.</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People with hypertension, higher systolic and diastolic blood pressure tend to be prone to CHD, reason why we see people taking bp meds are prone to CHD.</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People with high glucose levels(a sign of diabetes) and people suffering from diabetes are 2 times more likely to suffer from CHD rather than people with normal glucose levels and no diabetes.</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People with high levels of cholesterol tend to be obese, that's why we can observe that people with high cholesterol and high BMI have higher chances of getting CHD.But we also observe that people who are underweight are more likely to develop CHD than obese people, this is due to the fact that generally old people tend to be underweight, so this category might be comprising of elderly people.</a:t>
            </a:r>
            <a:endParaRPr sz="1700">
              <a:solidFill>
                <a:srgbClr val="0D0D0D"/>
              </a:solidFill>
              <a:latin typeface="Proxima Nova Semibold"/>
              <a:ea typeface="Proxima Nova Semibold"/>
              <a:cs typeface="Proxima Nova Semibold"/>
              <a:sym typeface="Proxima Nova Semibold"/>
            </a:endParaRPr>
          </a:p>
          <a:p>
            <a:pPr indent="-336550" lvl="0" marL="457200" rtl="0" algn="l">
              <a:lnSpc>
                <a:spcPct val="115000"/>
              </a:lnSpc>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Same goes for heart rate, higher the heart rate higher the chances of developing CHD.</a:t>
            </a:r>
            <a:endParaRPr sz="1700">
              <a:solidFill>
                <a:srgbClr val="0D0D0D"/>
              </a:solidFill>
              <a:latin typeface="Proxima Nova Semibold"/>
              <a:ea typeface="Proxima Nova Semibold"/>
              <a:cs typeface="Proxima Nova Semibold"/>
              <a:sym typeface="Proxima Nova Semibold"/>
            </a:endParaRPr>
          </a:p>
          <a:p>
            <a:pPr indent="0" lvl="0" marL="457200" rtl="0" algn="l">
              <a:lnSpc>
                <a:spcPct val="115000"/>
              </a:lnSpc>
              <a:spcBef>
                <a:spcPts val="1200"/>
              </a:spcBef>
              <a:spcAft>
                <a:spcPts val="1200"/>
              </a:spcAft>
              <a:buNone/>
            </a:pPr>
            <a:r>
              <a:t/>
            </a:r>
            <a:endParaRPr sz="170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121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96" name="Google Shape;96;p20"/>
          <p:cNvSpPr txBox="1"/>
          <p:nvPr>
            <p:ph idx="1" type="body"/>
          </p:nvPr>
        </p:nvSpPr>
        <p:spPr>
          <a:xfrm>
            <a:off x="311700" y="863550"/>
            <a:ext cx="8520600" cy="4045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We will use a ensemble model as its prone to outliers and ensemble learners due to the </a:t>
            </a:r>
            <a:r>
              <a:rPr lang="en" sz="1700">
                <a:solidFill>
                  <a:srgbClr val="0D0D0D"/>
                </a:solidFill>
                <a:latin typeface="Proxima Nova Semibold"/>
                <a:ea typeface="Proxima Nova Semibold"/>
                <a:cs typeface="Proxima Nova Semibold"/>
                <a:sym typeface="Proxima Nova Semibold"/>
              </a:rPr>
              <a:t>presence</a:t>
            </a:r>
            <a:r>
              <a:rPr lang="en" sz="1700">
                <a:solidFill>
                  <a:srgbClr val="0D0D0D"/>
                </a:solidFill>
                <a:latin typeface="Proxima Nova Semibold"/>
                <a:ea typeface="Proxima Nova Semibold"/>
                <a:cs typeface="Proxima Nova Semibold"/>
                <a:sym typeface="Proxima Nova Semibold"/>
              </a:rPr>
              <a:t> of many learners give us a generalised result, so we are using RandomForestClassifier model.</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We simply split the data into train and test set train the model and print the classification score, we observe that the precision,recall,f1 score for the majority class is very good but for the minority class its very bad. The recall is 0.04.</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This is due to the reason that the target class is highly imbalanced,so the model is getting biased to the majority class and is unable to predict is someone has CHD.</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So we undersample the data and train the model using hyperparameter tuning which gives us better recall on the minority class with a tradeoff from the majority class score.</a:t>
            </a:r>
            <a:endParaRPr sz="1700">
              <a:solidFill>
                <a:srgbClr val="0D0D0D"/>
              </a:solidFill>
              <a:latin typeface="Proxima Nova Semibold"/>
              <a:ea typeface="Proxima Nova Semibold"/>
              <a:cs typeface="Proxima Nova Semibold"/>
              <a:sym typeface="Proxima Nova Semibold"/>
            </a:endParaRPr>
          </a:p>
          <a:p>
            <a:pPr indent="-336550" lvl="0" marL="457200" rtl="0" algn="l">
              <a:spcBef>
                <a:spcPts val="0"/>
              </a:spcBef>
              <a:spcAft>
                <a:spcPts val="0"/>
              </a:spcAft>
              <a:buClr>
                <a:srgbClr val="0D0D0D"/>
              </a:buClr>
              <a:buSzPts val="1700"/>
              <a:buFont typeface="Proxima Nova Semibold"/>
              <a:buChar char="●"/>
            </a:pPr>
            <a:r>
              <a:rPr lang="en" sz="1700">
                <a:solidFill>
                  <a:srgbClr val="0D0D0D"/>
                </a:solidFill>
                <a:latin typeface="Proxima Nova Semibold"/>
                <a:ea typeface="Proxima Nova Semibold"/>
                <a:cs typeface="Proxima Nova Semibold"/>
                <a:sym typeface="Proxima Nova Semibold"/>
              </a:rPr>
              <a:t>We have also done feature engineering by converting many continuous variables to categorical form which gave slightly better results.</a:t>
            </a:r>
            <a:endParaRPr sz="170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10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2" name="Google Shape;102;p21"/>
          <p:cNvSpPr txBox="1"/>
          <p:nvPr>
            <p:ph idx="1" type="body"/>
          </p:nvPr>
        </p:nvSpPr>
        <p:spPr>
          <a:xfrm>
            <a:off x="311700" y="782375"/>
            <a:ext cx="8520600" cy="4127100"/>
          </a:xfrm>
          <a:prstGeom prst="rect">
            <a:avLst/>
          </a:prstGeom>
        </p:spPr>
        <p:txBody>
          <a:bodyPr anchorCtr="0" anchor="t" bIns="91425" lIns="91425" spcFirstLastPara="1" rIns="91425" wrap="square" tIns="91425">
            <a:noAutofit/>
          </a:bodyPr>
          <a:lstStyle/>
          <a:p>
            <a:pPr indent="-344170" lvl="0" marL="457200" rtl="0" algn="l">
              <a:lnSpc>
                <a:spcPct val="95000"/>
              </a:lnSpc>
              <a:spcBef>
                <a:spcPts val="0"/>
              </a:spcBef>
              <a:spcAft>
                <a:spcPts val="0"/>
              </a:spcAft>
              <a:buClr>
                <a:srgbClr val="0D0D0D"/>
              </a:buClr>
              <a:buSzPts val="1820"/>
              <a:buFont typeface="Proxima Nova Semibold"/>
              <a:buChar char="●"/>
            </a:pPr>
            <a:r>
              <a:rPr lang="en" sz="1820">
                <a:solidFill>
                  <a:srgbClr val="0D0D0D"/>
                </a:solidFill>
                <a:latin typeface="Proxima Nova Semibold"/>
                <a:ea typeface="Proxima Nova Semibold"/>
                <a:cs typeface="Proxima Nova Semibold"/>
                <a:sym typeface="Proxima Nova Semibold"/>
              </a:rPr>
              <a:t>While the recall for minority class increased after undersampling it came in with a decrease in the accuracy of majority class, depending on our requirement we can tune these values.</a:t>
            </a:r>
            <a:endParaRPr sz="1820">
              <a:solidFill>
                <a:srgbClr val="0D0D0D"/>
              </a:solidFill>
              <a:latin typeface="Proxima Nova Semibold"/>
              <a:ea typeface="Proxima Nova Semibold"/>
              <a:cs typeface="Proxima Nova Semibold"/>
              <a:sym typeface="Proxima Nova Semibold"/>
            </a:endParaRPr>
          </a:p>
          <a:p>
            <a:pPr indent="-344170" lvl="0" marL="457200" rtl="0" algn="l">
              <a:lnSpc>
                <a:spcPct val="95000"/>
              </a:lnSpc>
              <a:spcBef>
                <a:spcPts val="0"/>
              </a:spcBef>
              <a:spcAft>
                <a:spcPts val="0"/>
              </a:spcAft>
              <a:buClr>
                <a:srgbClr val="0D0D0D"/>
              </a:buClr>
              <a:buSzPts val="1820"/>
              <a:buFont typeface="Proxima Nova Semibold"/>
              <a:buChar char="●"/>
            </a:pPr>
            <a:r>
              <a:rPr lang="en" sz="1820">
                <a:solidFill>
                  <a:srgbClr val="0D0D0D"/>
                </a:solidFill>
                <a:latin typeface="Proxima Nova Semibold"/>
                <a:ea typeface="Proxima Nova Semibold"/>
                <a:cs typeface="Proxima Nova Semibold"/>
                <a:sym typeface="Proxima Nova Semibold"/>
              </a:rPr>
              <a:t>Training</a:t>
            </a:r>
            <a:r>
              <a:rPr lang="en" sz="1820">
                <a:solidFill>
                  <a:srgbClr val="0D0D0D"/>
                </a:solidFill>
                <a:latin typeface="Proxima Nova Semibold"/>
                <a:ea typeface="Proxima Nova Semibold"/>
                <a:cs typeface="Proxima Nova Semibold"/>
                <a:sym typeface="Proxima Nova Semibold"/>
              </a:rPr>
              <a:t> the model on other algorithms like linear regression and svm tend to give quiet similar results.</a:t>
            </a:r>
            <a:endParaRPr sz="1820">
              <a:solidFill>
                <a:srgbClr val="0D0D0D"/>
              </a:solidFill>
              <a:latin typeface="Proxima Nova Semibold"/>
              <a:ea typeface="Proxima Nova Semibold"/>
              <a:cs typeface="Proxima Nova Semibold"/>
              <a:sym typeface="Proxima Nova Semibold"/>
            </a:endParaRPr>
          </a:p>
          <a:p>
            <a:pPr indent="-344170" lvl="0" marL="457200" rtl="0" algn="l">
              <a:lnSpc>
                <a:spcPct val="95000"/>
              </a:lnSpc>
              <a:spcBef>
                <a:spcPts val="0"/>
              </a:spcBef>
              <a:spcAft>
                <a:spcPts val="0"/>
              </a:spcAft>
              <a:buClr>
                <a:srgbClr val="0D0D0D"/>
              </a:buClr>
              <a:buSzPts val="1820"/>
              <a:buFont typeface="Proxima Nova Semibold"/>
              <a:buChar char="●"/>
            </a:pPr>
            <a:r>
              <a:rPr lang="en" sz="1820">
                <a:solidFill>
                  <a:srgbClr val="0D0D0D"/>
                </a:solidFill>
                <a:latin typeface="Proxima Nova Semibold"/>
                <a:ea typeface="Proxima Nova Semibold"/>
                <a:cs typeface="Proxima Nova Semibold"/>
                <a:sym typeface="Proxima Nova Semibold"/>
              </a:rPr>
              <a:t>Feature importance from different models tells us that age is the most important feature for predicting CHD followed by </a:t>
            </a:r>
            <a:r>
              <a:rPr lang="en" sz="1820">
                <a:solidFill>
                  <a:srgbClr val="0D0D0D"/>
                </a:solidFill>
                <a:latin typeface="Proxima Nova Semibold"/>
                <a:ea typeface="Proxima Nova Semibold"/>
                <a:cs typeface="Proxima Nova Semibold"/>
                <a:sym typeface="Proxima Nova Semibold"/>
              </a:rPr>
              <a:t>prevalent</a:t>
            </a:r>
            <a:r>
              <a:rPr lang="en" sz="1820">
                <a:solidFill>
                  <a:srgbClr val="0D0D0D"/>
                </a:solidFill>
                <a:latin typeface="Proxima Nova Semibold"/>
                <a:ea typeface="Proxima Nova Semibold"/>
                <a:cs typeface="Proxima Nova Semibold"/>
                <a:sym typeface="Proxima Nova Semibold"/>
              </a:rPr>
              <a:t> hypertension.</a:t>
            </a:r>
            <a:endParaRPr sz="1820">
              <a:solidFill>
                <a:srgbClr val="0D0D0D"/>
              </a:solidFill>
              <a:latin typeface="Proxima Nova Semibold"/>
              <a:ea typeface="Proxima Nova Semibold"/>
              <a:cs typeface="Proxima Nova Semibold"/>
              <a:sym typeface="Proxima Nova Semibold"/>
            </a:endParaRPr>
          </a:p>
          <a:p>
            <a:pPr indent="-344170" lvl="0" marL="457200" rtl="0" algn="l">
              <a:lnSpc>
                <a:spcPct val="95000"/>
              </a:lnSpc>
              <a:spcBef>
                <a:spcPts val="0"/>
              </a:spcBef>
              <a:spcAft>
                <a:spcPts val="0"/>
              </a:spcAft>
              <a:buClr>
                <a:srgbClr val="0D0D0D"/>
              </a:buClr>
              <a:buSzPts val="1820"/>
              <a:buFont typeface="Proxima Nova Semibold"/>
              <a:buChar char="●"/>
            </a:pPr>
            <a:r>
              <a:rPr lang="en" sz="1820">
                <a:solidFill>
                  <a:srgbClr val="0D0D0D"/>
                </a:solidFill>
                <a:latin typeface="Proxima Nova Semibold"/>
                <a:ea typeface="Proxima Nova Semibold"/>
                <a:cs typeface="Proxima Nova Semibold"/>
                <a:sym typeface="Proxima Nova Semibold"/>
              </a:rPr>
              <a:t>The auc score for different models is </a:t>
            </a:r>
            <a:r>
              <a:rPr lang="en" sz="1820">
                <a:solidFill>
                  <a:srgbClr val="0D0D0D"/>
                </a:solidFill>
                <a:latin typeface="Proxima Nova Semibold"/>
                <a:ea typeface="Proxima Nova Semibold"/>
                <a:cs typeface="Proxima Nova Semibold"/>
                <a:sym typeface="Proxima Nova Semibold"/>
              </a:rPr>
              <a:t>around</a:t>
            </a:r>
            <a:r>
              <a:rPr lang="en" sz="1820">
                <a:solidFill>
                  <a:srgbClr val="0D0D0D"/>
                </a:solidFill>
                <a:latin typeface="Proxima Nova Semibold"/>
                <a:ea typeface="Proxima Nova Semibold"/>
                <a:cs typeface="Proxima Nova Semibold"/>
                <a:sym typeface="Proxima Nova Semibold"/>
              </a:rPr>
              <a:t> 0.7 telling us that the model is not very good at classification.</a:t>
            </a:r>
            <a:endParaRPr sz="1820">
              <a:solidFill>
                <a:srgbClr val="0D0D0D"/>
              </a:solidFill>
              <a:latin typeface="Proxima Nova Semibold"/>
              <a:ea typeface="Proxima Nova Semibold"/>
              <a:cs typeface="Proxima Nova Semibold"/>
              <a:sym typeface="Proxima Nova Semibold"/>
            </a:endParaRPr>
          </a:p>
          <a:p>
            <a:pPr indent="-344170" lvl="0" marL="457200" rtl="0" algn="l">
              <a:lnSpc>
                <a:spcPct val="95000"/>
              </a:lnSpc>
              <a:spcBef>
                <a:spcPts val="0"/>
              </a:spcBef>
              <a:spcAft>
                <a:spcPts val="0"/>
              </a:spcAft>
              <a:buClr>
                <a:srgbClr val="0D0D0D"/>
              </a:buClr>
              <a:buSzPts val="1820"/>
              <a:buFont typeface="Proxima Nova Semibold"/>
              <a:buChar char="●"/>
            </a:pPr>
            <a:r>
              <a:rPr lang="en" sz="1820">
                <a:solidFill>
                  <a:srgbClr val="0D0D0D"/>
                </a:solidFill>
                <a:latin typeface="Proxima Nova Semibold"/>
                <a:ea typeface="Proxima Nova Semibold"/>
                <a:cs typeface="Proxima Nova Semibold"/>
                <a:sym typeface="Proxima Nova Semibold"/>
              </a:rPr>
              <a:t>We can expect an increase in accuracy of models with availability of more data.</a:t>
            </a:r>
            <a:endParaRPr sz="1820">
              <a:solidFill>
                <a:srgbClr val="0D0D0D"/>
              </a:solidFill>
              <a:latin typeface="Proxima Nova Semibold"/>
              <a:ea typeface="Proxima Nova Semibold"/>
              <a:cs typeface="Proxima Nova Semibold"/>
              <a:sym typeface="Proxima Nova Semibold"/>
            </a:endParaRPr>
          </a:p>
          <a:p>
            <a:pPr indent="0" lvl="0" marL="0" rtl="0" algn="l">
              <a:lnSpc>
                <a:spcPct val="95000"/>
              </a:lnSpc>
              <a:spcBef>
                <a:spcPts val="1200"/>
              </a:spcBef>
              <a:spcAft>
                <a:spcPts val="1200"/>
              </a:spcAft>
              <a:buSzPts val="440"/>
              <a:buNone/>
            </a:pPr>
            <a:r>
              <a:t/>
            </a:r>
            <a:endParaRPr sz="680">
              <a:solidFill>
                <a:srgbClr val="0D0D0D"/>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