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990033"/>
    <a:srgbClr val="660066"/>
    <a:srgbClr val="173A8D"/>
    <a:srgbClr val="129481"/>
    <a:srgbClr val="0F2741"/>
    <a:srgbClr val="001736"/>
    <a:srgbClr val="003374"/>
    <a:srgbClr val="C9A093"/>
    <a:srgbClr val="F1F1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0" autoAdjust="0"/>
    <p:restoredTop sz="94660"/>
  </p:normalViewPr>
  <p:slideViewPr>
    <p:cSldViewPr snapToGrid="0">
      <p:cViewPr>
        <p:scale>
          <a:sx n="75" d="100"/>
          <a:sy n="75" d="100"/>
        </p:scale>
        <p:origin x="-1104" y="-84"/>
      </p:cViewPr>
      <p:guideLst>
        <p:guide orient="horz" pos="2160"/>
        <p:guide pos="2880"/>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2DD1C9-4BB6-422A-8F34-C157EA500BD9}"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997E4-EE34-411C-9FF1-22B934EF5337}" type="slidenum">
              <a:rPr lang="en-US" smtClean="0"/>
              <a:pPr/>
              <a:t>‹#›</a:t>
            </a:fld>
            <a:endParaRPr lang="en-US"/>
          </a:p>
        </p:txBody>
      </p:sp>
    </p:spTree>
    <p:extLst>
      <p:ext uri="{BB962C8B-B14F-4D97-AF65-F5344CB8AC3E}">
        <p14:creationId xmlns:p14="http://schemas.microsoft.com/office/powerpoint/2010/main" xmlns="" val="2127411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D14EAE-26C4-46AA-AC0F-9A6E6F1BE344}" type="datetimeFigureOut">
              <a:rPr lang="ru-RU" smtClean="0"/>
              <a:pPr/>
              <a:t>21.05.2018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F1A410-AACC-4A8C-872C-2F6F51B38E55}" type="slidenum">
              <a:rPr lang="ru-RU" smtClean="0"/>
              <a:pPr/>
              <a:t>‹#›</a:t>
            </a:fld>
            <a:endParaRPr lang="ru-RU"/>
          </a:p>
        </p:txBody>
      </p:sp>
    </p:spTree>
    <p:extLst>
      <p:ext uri="{BB962C8B-B14F-4D97-AF65-F5344CB8AC3E}">
        <p14:creationId xmlns:p14="http://schemas.microsoft.com/office/powerpoint/2010/main" xmlns="" val="377200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276D07-5032-4091-9B27-1814376A5999}"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75084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40819A-00A9-401B-99DF-03B854B2A0D8}"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7127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B254C-812F-4811-B775-878E33E890E4}"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33825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29290-30AB-4717-8583-826EAFFC57A0}"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53009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FB9F3-A18D-4E74-A049-0D5B2C0916FD}"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30946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6A686B-E8FB-41CF-8B42-191F0B780262}" type="datetime1">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0187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90C256-48CE-4F78-A278-0F59AED585E6}" type="datetime1">
              <a:rPr lang="en-US" smtClean="0"/>
              <a:pPr/>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6481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9AF4CE-2BBA-4AC5-B1AB-B7DE3D4C38DD}" type="datetime1">
              <a:rPr lang="en-US" smtClean="0"/>
              <a:pPr/>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8178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B1830-6691-4D51-9322-7F520D9F9336}" type="datetime1">
              <a:rPr lang="en-US" smtClean="0"/>
              <a:pPr/>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140024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6A96A1-310C-417E-A23D-F920C538C072}" type="datetime1">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335489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A8ED6-CF67-43A8-A503-B739E13A63ED}" type="datetime1">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50863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Рисунок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645459" y="1465729"/>
            <a:ext cx="7869891" cy="47112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1316A-71A1-4F1F-8168-9EBA56193437}" type="datetime1">
              <a:rPr lang="en-US" smtClean="0"/>
              <a:pPr/>
              <a:t>5/21/2018</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8DF1E-33BB-4377-9A26-35481BA06C7C}" type="slidenum">
              <a:rPr lang="en-US" smtClean="0"/>
              <a:pPr/>
              <a:t>‹#›</a:t>
            </a:fld>
            <a:endParaRPr lang="en-US"/>
          </a:p>
        </p:txBody>
      </p:sp>
      <p:sp>
        <p:nvSpPr>
          <p:cNvPr id="2" name="Title Placeholder 1"/>
          <p:cNvSpPr>
            <a:spLocks noGrp="1"/>
          </p:cNvSpPr>
          <p:nvPr>
            <p:ph type="title"/>
          </p:nvPr>
        </p:nvSpPr>
        <p:spPr>
          <a:xfrm>
            <a:off x="658906" y="463823"/>
            <a:ext cx="7839635" cy="97789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122332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bobses.eu/wp-content/uploads/2016/02/verificare-securitate-google-2016.p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orage0.dms.mpinteractiv.ro/media/2/84/1999/14875513/1/group-sharing.p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031630" y="6463834"/>
            <a:ext cx="7643446" cy="788332"/>
          </a:xfrm>
        </p:spPr>
        <p:txBody>
          <a:bodyPr>
            <a:noAutofit/>
          </a:bodyPr>
          <a:lstStyle/>
          <a:p>
            <a:r>
              <a:rPr lang="ro-RO" sz="6600" b="1" cap="all" dirty="0">
                <a:effectLst>
                  <a:outerShdw blurRad="38100" dist="38100" dir="2700000" algn="tl">
                    <a:srgbClr val="000000">
                      <a:alpha val="43137"/>
                    </a:srgbClr>
                  </a:outerShdw>
                </a:effectLst>
                <a:latin typeface="Arial" pitchFamily="34" charset="0"/>
                <a:cs typeface="Arial" pitchFamily="34" charset="0"/>
              </a:rPr>
              <a:t>google drive</a:t>
            </a:r>
            <a:r>
              <a:rPr lang="ru-RU" sz="6600" b="1" dirty="0">
                <a:effectLst>
                  <a:outerShdw blurRad="38100" dist="38100" dir="2700000" algn="tl">
                    <a:srgbClr val="000000">
                      <a:alpha val="43137"/>
                    </a:srgbClr>
                  </a:outerShdw>
                </a:effectLst>
                <a:latin typeface="Arial" pitchFamily="34" charset="0"/>
                <a:cs typeface="Arial" pitchFamily="34" charset="0"/>
              </a:rPr>
              <a:t/>
            </a:r>
            <a:br>
              <a:rPr lang="ru-RU" sz="6600" b="1" dirty="0">
                <a:effectLst>
                  <a:outerShdw blurRad="38100" dist="38100" dir="2700000" algn="tl">
                    <a:srgbClr val="000000">
                      <a:alpha val="43137"/>
                    </a:srgbClr>
                  </a:outerShdw>
                </a:effectLst>
                <a:latin typeface="Arial" pitchFamily="34" charset="0"/>
                <a:cs typeface="Arial" pitchFamily="34" charset="0"/>
              </a:rPr>
            </a:br>
            <a:endParaRPr lang="en-US" sz="6600"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xmlns="" val="248065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ÐÐ°ÑÑÐ¸Ð½ÐºÐ¸ Ð¿Ð¾ Ð·Ð°Ð¿ÑÐ¾ÑÑ google drive bu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2883" y="2848582"/>
            <a:ext cx="7277817" cy="4009417"/>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3" name="Подзаголовок 2"/>
          <p:cNvSpPr>
            <a:spLocks noGrp="1"/>
          </p:cNvSpPr>
          <p:nvPr>
            <p:ph type="subTitle" idx="1"/>
          </p:nvPr>
        </p:nvSpPr>
        <p:spPr>
          <a:xfrm>
            <a:off x="573108" y="811369"/>
            <a:ext cx="8062174" cy="2122331"/>
          </a:xfrm>
        </p:spPr>
        <p:txBody>
          <a:bodyPr>
            <a:normAutofit fontScale="85000" lnSpcReduction="10000"/>
          </a:bodyPr>
          <a:lstStyle/>
          <a:p>
            <a:pPr algn="just"/>
            <a:r>
              <a:rPr lang="ro-RO" b="1" dirty="0">
                <a:effectLst>
                  <a:outerShdw blurRad="38100" dist="38100" dir="2700000" algn="tl">
                    <a:srgbClr val="000000">
                      <a:alpha val="43137"/>
                    </a:srgbClr>
                  </a:outerShdw>
                </a:effectLst>
              </a:rPr>
              <a:t>În principiu, din momentul în care ţi-ai făcut abonament la Google Drive, dacă nu cumva îţi ajung acei 15GB de spaţiu gratuit pe care ţi-i oferă Google, foloseşti respectiva cantitate de memorie pentru emailuri şi ataşamente primite şi trimise prin Gmail, documente din Google Docs, sincronizare fişiere cu PC-ul, backup la poze de pe un telefon sau o tabletă şi salvat conţinut de pe internet prin intermediul unei extensii de Chrome. Dacă vă încântă unul sau mai multe dintre aceste aspecte, trebuie să aveţi un pic în vedere preţurile.</a:t>
            </a:r>
            <a:endParaRPr lang="ru-RU" b="1" dirty="0">
              <a:effectLst>
                <a:outerShdw blurRad="38100" dist="38100" dir="2700000" algn="tl">
                  <a:srgbClr val="000000">
                    <a:alpha val="43137"/>
                  </a:srgbClr>
                </a:outerShdw>
              </a:effectLst>
            </a:endParaRPr>
          </a:p>
          <a:p>
            <a:pPr algn="just"/>
            <a:endParaRPr lang="ru-RU" b="1" dirty="0">
              <a:effectLst>
                <a:outerShdw blurRad="38100" dist="38100" dir="2700000" algn="tl">
                  <a:srgbClr val="000000">
                    <a:alpha val="43137"/>
                  </a:srgbClr>
                </a:outerShdw>
              </a:effectLst>
            </a:endParaRPr>
          </a:p>
        </p:txBody>
      </p:sp>
      <p:sp>
        <p:nvSpPr>
          <p:cNvPr id="2" name="Номер слайда 1"/>
          <p:cNvSpPr>
            <a:spLocks noGrp="1"/>
          </p:cNvSpPr>
          <p:nvPr>
            <p:ph type="sldNum" sz="quarter" idx="12"/>
          </p:nvPr>
        </p:nvSpPr>
        <p:spPr/>
        <p:txBody>
          <a:bodyPr/>
          <a:lstStyle/>
          <a:p>
            <a:fld id="{1FE8DF1E-33BB-4377-9A26-35481BA06C7C}" type="slidenum">
              <a:rPr lang="en-US" smtClean="0"/>
              <a:pPr/>
              <a:t>10</a:t>
            </a:fld>
            <a:endParaRPr lang="en-US"/>
          </a:p>
        </p:txBody>
      </p:sp>
      <p:pic>
        <p:nvPicPr>
          <p:cNvPr id="5"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129789234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500"/>
                                        <p:tgtEl>
                                          <p:spTgt spid="921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122363"/>
            <a:ext cx="7772400" cy="2065337"/>
          </a:xfrm>
        </p:spPr>
        <p:txBody>
          <a:bodyPr>
            <a:noAutofit/>
          </a:bodyPr>
          <a:lstStyle/>
          <a:p>
            <a:r>
              <a:rPr lang="ro-RO" sz="2400" b="1" dirty="0">
                <a:effectLst>
                  <a:outerShdw blurRad="38100" dist="38100" dir="2700000" algn="tl">
                    <a:srgbClr val="000000">
                      <a:alpha val="43137"/>
                    </a:srgbClr>
                  </a:outerShdw>
                </a:effectLst>
                <a:latin typeface="+mn-lt"/>
              </a:rPr>
              <a:t>De când au apărut serviciile de cloud, din ce în ce mai multe companii s-au aruncat să ofere pachete foarte atractive pentru utilizatorii lor. Indiferent dacă vorbim de Microsoft, Google, Apple sau altele, fiecare oferă un spațiu de stocare de bază și un model de subscripție lunară dacă vrei câte ceva în plus. </a:t>
            </a:r>
            <a:r>
              <a:rPr lang="ru-RU" sz="2400" b="1" dirty="0">
                <a:effectLst>
                  <a:outerShdw blurRad="38100" dist="38100" dir="2700000" algn="tl">
                    <a:srgbClr val="000000">
                      <a:alpha val="43137"/>
                    </a:srgbClr>
                  </a:outerShdw>
                </a:effectLst>
                <a:latin typeface="+mn-lt"/>
              </a:rPr>
              <a:t/>
            </a:r>
            <a:br>
              <a:rPr lang="ru-RU" sz="2400" b="1" dirty="0">
                <a:effectLst>
                  <a:outerShdw blurRad="38100" dist="38100" dir="2700000" algn="tl">
                    <a:srgbClr val="000000">
                      <a:alpha val="43137"/>
                    </a:srgbClr>
                  </a:outerShdw>
                </a:effectLst>
                <a:latin typeface="+mn-lt"/>
              </a:rPr>
            </a:br>
            <a:endParaRPr lang="ru-RU" sz="2400" b="1" dirty="0">
              <a:effectLst>
                <a:outerShdw blurRad="38100" dist="38100" dir="2700000" algn="tl">
                  <a:srgbClr val="000000">
                    <a:alpha val="43137"/>
                  </a:srgbClr>
                </a:outerShdw>
              </a:effectLst>
              <a:latin typeface="+mn-lt"/>
            </a:endParaRPr>
          </a:p>
        </p:txBody>
      </p:sp>
      <p:sp>
        <p:nvSpPr>
          <p:cNvPr id="3" name="Подзаголовок 2"/>
          <p:cNvSpPr>
            <a:spLocks noGrp="1"/>
          </p:cNvSpPr>
          <p:nvPr>
            <p:ph type="subTitle" idx="1"/>
          </p:nvPr>
        </p:nvSpPr>
        <p:spPr>
          <a:xfrm>
            <a:off x="711200" y="4795838"/>
            <a:ext cx="7962900" cy="1973262"/>
          </a:xfrm>
        </p:spPr>
        <p:txBody>
          <a:bodyPr>
            <a:normAutofit lnSpcReduction="10000"/>
          </a:bodyPr>
          <a:lstStyle/>
          <a:p>
            <a:r>
              <a:rPr lang="ro-RO" b="1" dirty="0">
                <a:effectLst>
                  <a:outerShdw blurRad="38100" dist="38100" dir="2700000" algn="tl">
                    <a:srgbClr val="000000">
                      <a:alpha val="43137"/>
                    </a:srgbClr>
                  </a:outerShdw>
                </a:effectLst>
              </a:rPr>
              <a:t>Google Drive este unul dintre cele mai cunoscute, asta e clar, foarte multă lume apelează la el. Însă câte fișiere sunt, de fapt, stocate în Google Drive? Răspunsul ne-a fost oferit de Prabhakar Raghavan, vice-președinte G Suite. Peste două trilioane. Adică vreo două mii de miliarde de fișiere care mai de care, de toate tipurile.</a:t>
            </a:r>
            <a:endParaRPr lang="ru-RU" b="1" dirty="0">
              <a:effectLst>
                <a:outerShdw blurRad="38100" dist="38100" dir="2700000" algn="tl">
                  <a:srgbClr val="000000">
                    <a:alpha val="43137"/>
                  </a:srgbClr>
                </a:outerShdw>
              </a:effectLst>
            </a:endParaRPr>
          </a:p>
          <a:p>
            <a:endParaRPr lang="ru-RU" dirty="0"/>
          </a:p>
        </p:txBody>
      </p:sp>
      <p:pic>
        <p:nvPicPr>
          <p:cNvPr id="2050" name="Picture 2" descr="ÐÐ°ÑÑÐ¸Ð½ÐºÐ¸ Ð¿Ð¾ Ð·Ð°Ð¿ÑÐ¾ÑÑ google drive docs 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1075" y="2532062"/>
            <a:ext cx="2524125" cy="2162176"/>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ÐÐ°ÑÑÐ¸Ð½ÐºÐ¸ Ð¿Ð¾ Ð·Ð°Ð¿ÑÐ¾ÑÑ article 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13475" y="2640013"/>
            <a:ext cx="2003425" cy="20034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Номер слайда 5"/>
          <p:cNvSpPr>
            <a:spLocks noGrp="1"/>
          </p:cNvSpPr>
          <p:nvPr>
            <p:ph type="sldNum" sz="quarter" idx="12"/>
          </p:nvPr>
        </p:nvSpPr>
        <p:spPr/>
        <p:txBody>
          <a:bodyPr/>
          <a:lstStyle/>
          <a:p>
            <a:fld id="{1FE8DF1E-33BB-4377-9A26-35481BA06C7C}" type="slidenum">
              <a:rPr lang="en-US" smtClean="0"/>
              <a:pPr/>
              <a:t>11</a:t>
            </a:fld>
            <a:endParaRPr lang="en-US"/>
          </a:p>
        </p:txBody>
      </p:sp>
      <p:pic>
        <p:nvPicPr>
          <p:cNvPr id="7" name="Picture 6" descr="ÐÐ°ÑÑÐ¸Ð½ÐºÐ¸ Ð¿Ð¾ Ð·Ð°Ð¿ÑÐ¾ÑÑ home png">
            <a:hlinkClick r:id="rId4" action="ppaction://hlinksldjump"/>
          </p:cNvPr>
          <p:cNvPicPr>
            <a:picLocks noChangeAspect="1" noChangeArrowheads="1"/>
          </p:cNvPicPr>
          <p:nvPr/>
        </p:nvPicPr>
        <p:blipFill>
          <a:blip r:embed="rId5" cstate="print"/>
          <a:srcRect/>
          <a:stretch>
            <a:fillRect/>
          </a:stretch>
        </p:blipFill>
        <p:spPr bwMode="auto">
          <a:xfrm>
            <a:off x="0" y="60706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41959759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randombar(horizontal)">
                                      <p:cBhvr>
                                        <p:cTn id="14" dur="5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randombar(horizontal)">
                                      <p:cBhvr>
                                        <p:cTn id="19" dur="500"/>
                                        <p:tgtEl>
                                          <p:spTgt spid="205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79400" y="863600"/>
            <a:ext cx="8699500" cy="2641600"/>
          </a:xfrm>
        </p:spPr>
        <p:txBody>
          <a:bodyPr>
            <a:normAutofit lnSpcReduction="10000"/>
          </a:bodyPr>
          <a:lstStyle/>
          <a:p>
            <a:r>
              <a:rPr lang="ro-RO" b="1" dirty="0">
                <a:effectLst>
                  <a:outerShdw blurRad="38100" dist="38100" dir="2700000" algn="tl">
                    <a:srgbClr val="000000">
                      <a:alpha val="43137"/>
                    </a:srgbClr>
                  </a:outerShdw>
                </a:effectLst>
              </a:rPr>
              <a:t>Numărul de utilizatori activi însă, nu se situează în jurul miliardelor. În ianuarie 2016, ultima dată când s-a măsurat această cifră, erau în jur de 800 de milioane. Cel mai probabil se va depăși pragul de un miliard de conturi active în curând. În schimb, numărul total de conturi Google Drive este undeva în jurul a câtorva miliarde. Același Raghavan a spus că Google va face ”cu siguranță” publică atingerea pragului de un miliard de utilizatori activi, atunci când acest lucru se va întâmpla.</a:t>
            </a:r>
            <a:endParaRPr lang="ru-RU" b="1" dirty="0">
              <a:effectLst>
                <a:outerShdw blurRad="38100" dist="38100" dir="2700000" algn="tl">
                  <a:srgbClr val="000000">
                    <a:alpha val="43137"/>
                  </a:srgbClr>
                </a:outerShdw>
              </a:effectLst>
            </a:endParaRPr>
          </a:p>
          <a:p>
            <a:endParaRPr lang="ru-RU" b="1" dirty="0">
              <a:effectLst>
                <a:outerShdw blurRad="38100" dist="38100" dir="2700000" algn="tl">
                  <a:srgbClr val="000000">
                    <a:alpha val="43137"/>
                  </a:srgbClr>
                </a:outerShdw>
              </a:effectLst>
            </a:endParaRPr>
          </a:p>
        </p:txBody>
      </p:sp>
      <p:sp>
        <p:nvSpPr>
          <p:cNvPr id="4" name="Номер слайда 3"/>
          <p:cNvSpPr>
            <a:spLocks noGrp="1"/>
          </p:cNvSpPr>
          <p:nvPr>
            <p:ph type="sldNum" sz="quarter" idx="12"/>
          </p:nvPr>
        </p:nvSpPr>
        <p:spPr/>
        <p:txBody>
          <a:bodyPr/>
          <a:lstStyle/>
          <a:p>
            <a:fld id="{1FE8DF1E-33BB-4377-9A26-35481BA06C7C}" type="slidenum">
              <a:rPr lang="en-US" smtClean="0"/>
              <a:pPr/>
              <a:t>12</a:t>
            </a:fld>
            <a:endParaRPr lang="en-US"/>
          </a:p>
        </p:txBody>
      </p:sp>
      <p:pic>
        <p:nvPicPr>
          <p:cNvPr id="3074" name="Picture 2" descr="ÐÐ°ÑÑÐ¸Ð½ÐºÐ¸ Ð¿Ð¾ Ð·Ð°Ð¿ÑÐ¾ÑÑ people increase 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14500" y="3175000"/>
            <a:ext cx="5990167" cy="35941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3036912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ÐÐ°ÑÑÐ¸Ð½ÐºÐ¸ Ð¿Ð¾ Ð·Ð°Ð¿ÑÐ¾ÑÑ Ð¿Ð¾Ð´Ð°ÑÐ¾Ðº 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05600" y="4572000"/>
            <a:ext cx="2438400" cy="2438400"/>
          </a:xfrm>
          <a:prstGeom prst="rect">
            <a:avLst/>
          </a:prstGeom>
          <a:noFill/>
          <a:effectLst>
            <a:outerShdw blurRad="152400" dist="317500" dir="5400000" sx="90000" sy="-19000" rotWithShape="0">
              <a:prstClr val="black">
                <a:alpha val="15000"/>
              </a:prstClr>
            </a:outerShdw>
          </a:effectLst>
          <a:extLst>
            <a:ext uri="{909E8E84-426E-40DD-AFC4-6F175D3DCCD1}">
              <a14:hiddenFill xmlns:a14="http://schemas.microsoft.com/office/drawing/2010/main" xmlns="">
                <a:solidFill>
                  <a:srgbClr val="FFFFFF"/>
                </a:solidFill>
              </a14:hiddenFill>
            </a:ext>
          </a:extLst>
        </p:spPr>
      </p:pic>
      <p:sp>
        <p:nvSpPr>
          <p:cNvPr id="3" name="Объект 2"/>
          <p:cNvSpPr>
            <a:spLocks noGrp="1"/>
          </p:cNvSpPr>
          <p:nvPr>
            <p:ph idx="1"/>
          </p:nvPr>
        </p:nvSpPr>
        <p:spPr>
          <a:xfrm>
            <a:off x="114301" y="901701"/>
            <a:ext cx="8788399" cy="4190999"/>
          </a:xfrm>
        </p:spPr>
        <p:txBody>
          <a:bodyPr>
            <a:normAutofit fontScale="92500" lnSpcReduction="10000"/>
          </a:bodyPr>
          <a:lstStyle/>
          <a:p>
            <a:pPr marL="0" indent="0">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Sunt </a:t>
            </a:r>
            <a:r>
              <a:rPr lang="ro-RO" b="1" dirty="0">
                <a:effectLst>
                  <a:outerShdw blurRad="38100" dist="38100" dir="2700000" algn="tl">
                    <a:srgbClr val="000000">
                      <a:alpha val="43137"/>
                    </a:srgbClr>
                  </a:outerShdw>
                </a:effectLst>
              </a:rPr>
              <a:t>momente când simți că cei 15 GB gratuiți oferiți de </a:t>
            </a:r>
            <a:r>
              <a:rPr lang="en-US" b="1" dirty="0" smtClean="0">
                <a:effectLst>
                  <a:outerShdw blurRad="38100" dist="38100" dir="2700000" algn="tl">
                    <a:srgbClr val="000000">
                      <a:alpha val="43137"/>
                    </a:srgbClr>
                  </a:outerShdw>
                </a:effectLst>
              </a:rPr>
              <a:t>Google</a:t>
            </a:r>
            <a:r>
              <a:rPr lang="ro-RO" b="1" dirty="0">
                <a:effectLst>
                  <a:outerShdw blurRad="38100" dist="38100" dir="2700000" algn="tl">
                    <a:srgbClr val="000000">
                      <a:alpha val="43137"/>
                    </a:srgbClr>
                  </a:outerShdw>
                </a:effectLst>
              </a:rPr>
              <a:t> nu sunt suficienți… Dacă n-ar exista Digi Storage, probabil </a:t>
            </a:r>
            <a:r>
              <a:rPr lang="en-US" b="1" dirty="0" err="1" smtClean="0">
                <a:effectLst>
                  <a:outerShdw blurRad="38100" dist="38100" dir="2700000" algn="tl">
                    <a:srgbClr val="000000">
                      <a:alpha val="43137"/>
                    </a:srgbClr>
                  </a:outerShdw>
                </a:effectLst>
              </a:rPr>
              <a:t>oricine</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ar</a:t>
            </a:r>
            <a:r>
              <a:rPr lang="ro-RO" b="1" dirty="0" smtClean="0">
                <a:effectLst>
                  <a:outerShdw blurRad="38100" dist="38100" dir="2700000" algn="tl">
                    <a:srgbClr val="000000">
                      <a:alpha val="43137"/>
                    </a:srgbClr>
                  </a:outerShdw>
                </a:effectLst>
              </a:rPr>
              <a:t> </a:t>
            </a:r>
            <a:r>
              <a:rPr lang="ro-RO" b="1" dirty="0">
                <a:effectLst>
                  <a:outerShdw blurRad="38100" dist="38100" dir="2700000" algn="tl">
                    <a:srgbClr val="000000">
                      <a:alpha val="43137"/>
                    </a:srgbClr>
                  </a:outerShdw>
                </a:effectLst>
              </a:rPr>
              <a:t>plăti pentru creșterea capacității de stocare pe serverele Google.</a:t>
            </a:r>
            <a:endParaRPr lang="ru-RU" b="1" dirty="0">
              <a:effectLst>
                <a:outerShdw blurRad="38100" dist="38100" dir="2700000" algn="tl">
                  <a:srgbClr val="000000">
                    <a:alpha val="43137"/>
                  </a:srgbClr>
                </a:outerShdw>
              </a:effectLst>
            </a:endParaRPr>
          </a:p>
          <a:p>
            <a:pPr marL="0" indent="0">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Google </a:t>
            </a:r>
            <a:r>
              <a:rPr lang="ro-RO" b="1" dirty="0">
                <a:effectLst>
                  <a:outerShdw blurRad="38100" dist="38100" dir="2700000" algn="tl">
                    <a:srgbClr val="000000">
                      <a:alpha val="43137"/>
                    </a:srgbClr>
                  </a:outerShdw>
                </a:effectLst>
              </a:rPr>
              <a:t>oferă posibilitatea măririi spațiului de stocare cu 2 GB pe viață pentru cei care răspund la câteva întrebări – chestie de 2 minute.</a:t>
            </a:r>
            <a:endParaRPr lang="ru-RU" b="1" dirty="0">
              <a:effectLst>
                <a:outerShdw blurRad="38100" dist="38100" dir="2700000" algn="tl">
                  <a:srgbClr val="000000">
                    <a:alpha val="43137"/>
                  </a:srgbClr>
                </a:outerShdw>
              </a:effectLst>
            </a:endParaRPr>
          </a:p>
          <a:p>
            <a:pPr marL="0" indent="0">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De </a:t>
            </a:r>
            <a:r>
              <a:rPr lang="ro-RO" b="1" dirty="0">
                <a:effectLst>
                  <a:outerShdw blurRad="38100" dist="38100" dir="2700000" algn="tl">
                    <a:srgbClr val="000000">
                      <a:alpha val="43137"/>
                    </a:srgbClr>
                  </a:outerShdw>
                </a:effectLst>
              </a:rPr>
              <a:t>ce face Google asta? Păi pentru că vrea să crească nivelul de conștientizare al utilizatorilor săi privitor la securitatea pe Internet: Safer Internet Day este ziua siguranței pe Internet iar Google o sărbătorește în felul său.</a:t>
            </a:r>
            <a:endParaRPr lang="ru-RU" b="1" dirty="0">
              <a:effectLst>
                <a:outerShdw blurRad="38100" dist="38100" dir="2700000" algn="tl">
                  <a:srgbClr val="000000">
                    <a:alpha val="43137"/>
                  </a:srgbClr>
                </a:outerShdw>
              </a:effectLst>
            </a:endParaRPr>
          </a:p>
          <a:p>
            <a:pPr marL="0" indent="0">
              <a:buNone/>
            </a:pPr>
            <a:endParaRPr lang="ru-RU" b="1" dirty="0">
              <a:effectLst>
                <a:outerShdw blurRad="38100" dist="38100" dir="2700000" algn="tl">
                  <a:srgbClr val="000000">
                    <a:alpha val="43137"/>
                  </a:srgbClr>
                </a:outerShdw>
              </a:effectLst>
            </a:endParaRPr>
          </a:p>
        </p:txBody>
      </p:sp>
      <p:sp>
        <p:nvSpPr>
          <p:cNvPr id="4" name="Номер слайда 3"/>
          <p:cNvSpPr>
            <a:spLocks noGrp="1"/>
          </p:cNvSpPr>
          <p:nvPr>
            <p:ph type="sldNum" sz="quarter" idx="12"/>
          </p:nvPr>
        </p:nvSpPr>
        <p:spPr/>
        <p:txBody>
          <a:bodyPr/>
          <a:lstStyle/>
          <a:p>
            <a:fld id="{1FE8DF1E-33BB-4377-9A26-35481BA06C7C}" type="slidenum">
              <a:rPr lang="en-US" smtClean="0"/>
              <a:pPr/>
              <a:t>13</a:t>
            </a:fld>
            <a:endParaRPr lang="en-US"/>
          </a:p>
        </p:txBody>
      </p:sp>
      <p:pic>
        <p:nvPicPr>
          <p:cNvPr id="1030" name="Picture 6" descr="ÐÐ¾ÑÐ¾Ð¶ÐµÐµ Ð¸Ð·Ð¾Ð±ÑÐ°Ð¶ÐµÐ½Ð¸Ðµ"/>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622800" y="4708320"/>
            <a:ext cx="2260600" cy="2902683"/>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4381500" y="5308600"/>
            <a:ext cx="2324100" cy="1446550"/>
          </a:xfrm>
          <a:prstGeom prst="rect">
            <a:avLst/>
          </a:prstGeom>
          <a:noFill/>
        </p:spPr>
        <p:txBody>
          <a:bodyPr wrap="square" rtlCol="0">
            <a:spAutoFit/>
          </a:bodyPr>
          <a:lstStyle/>
          <a:p>
            <a:r>
              <a:rPr lang="en-US" sz="4400" b="1" dirty="0" smtClean="0">
                <a:solidFill>
                  <a:srgbClr val="FF0000"/>
                </a:solidFill>
                <a:effectLst>
                  <a:outerShdw blurRad="38100" dist="38100" dir="2700000" algn="tl">
                    <a:srgbClr val="000000">
                      <a:alpha val="43137"/>
                    </a:srgbClr>
                  </a:outerShdw>
                </a:effectLst>
              </a:rPr>
              <a:t>+2 </a:t>
            </a:r>
            <a:r>
              <a:rPr lang="en-US" sz="4400" b="1" dirty="0" smtClean="0">
                <a:solidFill>
                  <a:srgbClr val="FF0000"/>
                </a:solidFill>
                <a:effectLst>
                  <a:outerShdw blurRad="60007" dist="200025" dir="15000000" sy="30000" kx="-1800000" algn="bl" rotWithShape="0">
                    <a:prstClr val="black">
                      <a:alpha val="32000"/>
                    </a:prstClr>
                  </a:outerShdw>
                </a:effectLst>
              </a:rPr>
              <a:t>GB</a:t>
            </a:r>
          </a:p>
          <a:p>
            <a:endParaRPr lang="ru-RU" sz="4400" b="1" dirty="0">
              <a:solidFill>
                <a:srgbClr val="FF0000"/>
              </a:solidFill>
              <a:effectLst>
                <a:outerShdw blurRad="38100" dist="38100" dir="2700000" algn="tl">
                  <a:srgbClr val="000000">
                    <a:alpha val="43137"/>
                  </a:srgbClr>
                </a:outerShdw>
              </a:effectLst>
            </a:endParaRPr>
          </a:p>
        </p:txBody>
      </p:sp>
      <p:pic>
        <p:nvPicPr>
          <p:cNvPr id="7" name="Picture 6" descr="ÐÐ°ÑÑÐ¸Ð½ÐºÐ¸ Ð¿Ð¾ Ð·Ð°Ð¿ÑÐ¾ÑÑ home png">
            <a:hlinkClick r:id="rId4" action="ppaction://hlinksldjump"/>
          </p:cNvPr>
          <p:cNvPicPr>
            <a:picLocks noChangeAspect="1" noChangeArrowheads="1"/>
          </p:cNvPicPr>
          <p:nvPr/>
        </p:nvPicPr>
        <p:blipFill>
          <a:blip r:embed="rId5"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2964960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fade">
                                      <p:cBhvr>
                                        <p:cTn id="35" dur="1000"/>
                                        <p:tgtEl>
                                          <p:spTgt spid="1030"/>
                                        </p:tgtEl>
                                      </p:cBhvr>
                                    </p:animEffect>
                                    <p:anim calcmode="lin" valueType="num">
                                      <p:cBhvr>
                                        <p:cTn id="36" dur="1000" fill="hold"/>
                                        <p:tgtEl>
                                          <p:spTgt spid="1030"/>
                                        </p:tgtEl>
                                        <p:attrNameLst>
                                          <p:attrName>ppt_x</p:attrName>
                                        </p:attrNameLst>
                                      </p:cBhvr>
                                      <p:tavLst>
                                        <p:tav tm="0">
                                          <p:val>
                                            <p:strVal val="#ppt_x"/>
                                          </p:val>
                                        </p:tav>
                                        <p:tav tm="100000">
                                          <p:val>
                                            <p:strVal val="#ppt_x"/>
                                          </p:val>
                                        </p:tav>
                                      </p:tavLst>
                                    </p:anim>
                                    <p:anim calcmode="lin" valueType="num">
                                      <p:cBhvr>
                                        <p:cTn id="37"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wipe(down)">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5459" y="850900"/>
            <a:ext cx="4971751" cy="6007100"/>
          </a:xfrm>
        </p:spPr>
        <p:txBody>
          <a:bodyPr>
            <a:normAutofit fontScale="85000" lnSpcReduction="20000"/>
          </a:bodyPr>
          <a:lstStyle/>
          <a:p>
            <a:pPr marL="0" indent="0">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Pentru </a:t>
            </a:r>
            <a:r>
              <a:rPr lang="ro-RO" b="1" dirty="0">
                <a:effectLst>
                  <a:outerShdw blurRad="38100" dist="38100" dir="2700000" algn="tl">
                    <a:srgbClr val="000000">
                      <a:alpha val="43137"/>
                    </a:srgbClr>
                  </a:outerShdw>
                </a:effectLst>
              </a:rPr>
              <a:t>a beneficia de cei 2 GB spațiu de </a:t>
            </a:r>
            <a:r>
              <a:rPr lang="en-US" b="1" dirty="0" err="1" smtClean="0">
                <a:effectLst>
                  <a:outerShdw blurRad="38100" dist="38100" dir="2700000" algn="tl">
                    <a:srgbClr val="000000">
                      <a:alpha val="43137"/>
                    </a:srgbClr>
                  </a:outerShdw>
                </a:effectLst>
              </a:rPr>
              <a:t>stocare</a:t>
            </a:r>
            <a:r>
              <a:rPr lang="ro-RO" b="1" dirty="0">
                <a:effectLst>
                  <a:outerShdw blurRad="38100" dist="38100" dir="2700000" algn="tl">
                    <a:srgbClr val="000000">
                      <a:alpha val="43137"/>
                    </a:srgbClr>
                  </a:outerShdw>
                </a:effectLst>
              </a:rPr>
              <a:t> suplimentar pe viață, accesați </a:t>
            </a:r>
            <a:r>
              <a:rPr lang="en-US" b="1" dirty="0" smtClean="0">
                <a:effectLst>
                  <a:outerShdw blurRad="38100" dist="38100" dir="2700000" algn="tl">
                    <a:srgbClr val="000000">
                      <a:alpha val="43137"/>
                    </a:srgbClr>
                  </a:outerShdw>
                </a:effectLst>
              </a:rPr>
              <a:t>Google Security Checkup</a:t>
            </a:r>
            <a:r>
              <a:rPr lang="ro-RO" b="1" dirty="0">
                <a:effectLst>
                  <a:outerShdw blurRad="38100" dist="38100" dir="2700000" algn="tl">
                    <a:srgbClr val="000000">
                      <a:alpha val="43137"/>
                    </a:srgbClr>
                  </a:outerShdw>
                </a:effectLst>
              </a:rPr>
              <a:t> și asigurați-vă că numărul de telefon și adresa de e-mail alternativă au rămas neschimbate. Atât! Dacă vreți, verificați validitatea întrebărilor de securitate și asigurați-vă că dispozitivele conectate la contul vostru Google mai sunt în posesia voastră</a:t>
            </a:r>
            <a:r>
              <a:rPr lang="ro-RO"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a:p>
            <a:pPr marL="0" indent="0">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Verificați </a:t>
            </a:r>
            <a:r>
              <a:rPr lang="ro-RO" b="1" dirty="0">
                <a:effectLst>
                  <a:outerShdw blurRad="38100" dist="38100" dir="2700000" algn="tl">
                    <a:srgbClr val="000000">
                      <a:alpha val="43137"/>
                    </a:srgbClr>
                  </a:outerShdw>
                </a:effectLst>
              </a:rPr>
              <a:t>și permisiunile acordate unor aplicații, de-a lungul timpului, la contul vostru Google: eliminați aplicațiile pe care nu le mai folosiți sau care vi se par suspecte.</a:t>
            </a:r>
            <a:endParaRPr lang="ru-RU" b="1" dirty="0">
              <a:effectLst>
                <a:outerShdw blurRad="38100" dist="38100" dir="2700000" algn="tl">
                  <a:srgbClr val="000000">
                    <a:alpha val="43137"/>
                  </a:srgbClr>
                </a:outerShdw>
              </a:effectLst>
            </a:endParaRPr>
          </a:p>
          <a:p>
            <a:pPr marL="0" indent="0">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Cei </a:t>
            </a:r>
            <a:r>
              <a:rPr lang="ro-RO" b="1" dirty="0">
                <a:effectLst>
                  <a:outerShdw blurRad="38100" dist="38100" dir="2700000" algn="tl">
                    <a:srgbClr val="000000">
                      <a:alpha val="43137"/>
                    </a:srgbClr>
                  </a:outerShdw>
                </a:effectLst>
              </a:rPr>
              <a:t>de la Google au făcut aceeași chestie și anul trecut; nu-i nicio problemă dacă ați luat 2 GB în 2015 și alți 2 în 2016.</a:t>
            </a:r>
            <a:endParaRPr lang="ru-RU" b="1" dirty="0">
              <a:effectLst>
                <a:outerShdw blurRad="38100" dist="38100" dir="2700000" algn="tl">
                  <a:srgbClr val="000000">
                    <a:alpha val="43137"/>
                  </a:srgbClr>
                </a:outerShdw>
              </a:effectLst>
            </a:endParaRPr>
          </a:p>
        </p:txBody>
      </p:sp>
      <p:sp>
        <p:nvSpPr>
          <p:cNvPr id="4" name="Номер слайда 3"/>
          <p:cNvSpPr>
            <a:spLocks noGrp="1"/>
          </p:cNvSpPr>
          <p:nvPr>
            <p:ph type="sldNum" sz="quarter" idx="12"/>
          </p:nvPr>
        </p:nvSpPr>
        <p:spPr/>
        <p:txBody>
          <a:bodyPr/>
          <a:lstStyle/>
          <a:p>
            <a:fld id="{1FE8DF1E-33BB-4377-9A26-35481BA06C7C}" type="slidenum">
              <a:rPr lang="en-US" smtClean="0"/>
              <a:pPr/>
              <a:t>14</a:t>
            </a:fld>
            <a:endParaRPr lang="en-US"/>
          </a:p>
        </p:txBody>
      </p:sp>
      <p:pic>
        <p:nvPicPr>
          <p:cNvPr id="5" name="Рисунок 4" descr="verificare-securitate-google-2016">
            <a:hlinkClick r:id="rId2"/>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17210" y="1054101"/>
            <a:ext cx="3437890" cy="5309234"/>
          </a:xfrm>
          <a:prstGeom prst="rect">
            <a:avLst/>
          </a:prstGeom>
          <a:noFill/>
          <a:ln>
            <a:noFill/>
          </a:ln>
          <a:effectLst>
            <a:softEdge rad="317500"/>
          </a:effectLst>
        </p:spPr>
      </p:pic>
      <p:pic>
        <p:nvPicPr>
          <p:cNvPr id="6" name="Picture 6" descr="ÐÐ°ÑÑÐ¸Ð½ÐºÐ¸ Ð¿Ð¾ Ð·Ð°Ð¿ÑÐ¾ÑÑ home png">
            <a:hlinkClick r:id="rId4" action="ppaction://hlinksldjump"/>
          </p:cNvPr>
          <p:cNvPicPr>
            <a:picLocks noChangeAspect="1" noChangeArrowheads="1"/>
          </p:cNvPicPr>
          <p:nvPr/>
        </p:nvPicPr>
        <p:blipFill>
          <a:blip r:embed="rId5"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2648133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9400" y="997223"/>
            <a:ext cx="9171641" cy="977899"/>
          </a:xfrm>
        </p:spPr>
        <p:txBody>
          <a:bodyPr>
            <a:noAutofit/>
          </a:bodyPr>
          <a:lstStyle/>
          <a:p>
            <a:r>
              <a:rPr lang="ro-RO" sz="4800" b="1" dirty="0">
                <a:effectLst>
                  <a:outerShdw blurRad="38100" dist="38100" dir="2700000" algn="tl">
                    <a:srgbClr val="000000">
                      <a:alpha val="43137"/>
                    </a:srgbClr>
                  </a:outerShdw>
                </a:effectLst>
              </a:rPr>
              <a:t>Funcții noi în aplicația Google Drive pentru mobil</a:t>
            </a:r>
            <a:endParaRPr lang="ru-RU" sz="4800" b="1"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727541" y="2349499"/>
            <a:ext cx="7869891" cy="1638301"/>
          </a:xfrm>
        </p:spPr>
        <p:txBody>
          <a:bodyPr/>
          <a:lstStyle/>
          <a:p>
            <a:pPr marL="0" indent="0">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Aplicaţia </a:t>
            </a:r>
            <a:r>
              <a:rPr lang="ro-RO" b="1" dirty="0">
                <a:effectLst>
                  <a:outerShdw blurRad="38100" dist="38100" dir="2700000" algn="tl">
                    <a:srgbClr val="000000">
                      <a:alpha val="43137"/>
                    </a:srgbClr>
                  </a:outerShdw>
                </a:effectLst>
              </a:rPr>
              <a:t>Google Drive este pe cale să primească o funcţie nouă, care s-ar putea dovedi folositoare studenţilor şi angajaţilor care lucrează împreună la diferite proiecte.</a:t>
            </a:r>
            <a:endParaRPr lang="ru-RU" b="1" dirty="0">
              <a:effectLst>
                <a:outerShdw blurRad="38100" dist="38100" dir="2700000" algn="tl">
                  <a:srgbClr val="000000">
                    <a:alpha val="43137"/>
                  </a:srgbClr>
                </a:outerShdw>
              </a:effectLst>
            </a:endParaRPr>
          </a:p>
        </p:txBody>
      </p:sp>
      <p:sp>
        <p:nvSpPr>
          <p:cNvPr id="4" name="Номер слайда 3"/>
          <p:cNvSpPr>
            <a:spLocks noGrp="1"/>
          </p:cNvSpPr>
          <p:nvPr>
            <p:ph type="sldNum" sz="quarter" idx="12"/>
          </p:nvPr>
        </p:nvSpPr>
        <p:spPr/>
        <p:txBody>
          <a:bodyPr/>
          <a:lstStyle/>
          <a:p>
            <a:fld id="{1FE8DF1E-33BB-4377-9A26-35481BA06C7C}" type="slidenum">
              <a:rPr lang="en-US" smtClean="0"/>
              <a:pPr/>
              <a:t>15</a:t>
            </a:fld>
            <a:endParaRPr lang="en-US"/>
          </a:p>
        </p:txBody>
      </p:sp>
      <p:pic>
        <p:nvPicPr>
          <p:cNvPr id="2050" name="Picture 2" descr="ÐÐ°ÑÑÐ¸Ð½ÐºÐ¸ Ð¿Ð¾ Ð·Ð°Ð¿ÑÐ¾ÑÑ students 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01874" y="3848100"/>
            <a:ext cx="4619625" cy="2857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421875623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wipe(down)">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Google introduce funcţia Group Sharing în aplicaţia Drive pentru mobil">
            <a:hlinkClick r:id="rId2" tgtFrame="&quot;_blank&quo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2605" y="4003040"/>
            <a:ext cx="5939790" cy="2854960"/>
          </a:xfrm>
          <a:prstGeom prst="rect">
            <a:avLst/>
          </a:prstGeom>
          <a:noFill/>
          <a:ln>
            <a:noFill/>
          </a:ln>
        </p:spPr>
      </p:pic>
      <p:sp>
        <p:nvSpPr>
          <p:cNvPr id="3" name="Объект 2"/>
          <p:cNvSpPr>
            <a:spLocks noGrp="1"/>
          </p:cNvSpPr>
          <p:nvPr>
            <p:ph idx="1"/>
          </p:nvPr>
        </p:nvSpPr>
        <p:spPr>
          <a:xfrm>
            <a:off x="152400" y="945029"/>
            <a:ext cx="8877300" cy="4020671"/>
          </a:xfrm>
        </p:spPr>
        <p:txBody>
          <a:bodyPr>
            <a:normAutofit/>
          </a:bodyPr>
          <a:lstStyle/>
          <a:p>
            <a:pPr marL="0" indent="0">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Actualizată </a:t>
            </a:r>
            <a:r>
              <a:rPr lang="ro-RO" b="1" dirty="0">
                <a:effectLst>
                  <a:outerShdw blurRad="38100" dist="38100" dir="2700000" algn="tl">
                    <a:srgbClr val="000000">
                      <a:alpha val="43137"/>
                    </a:srgbClr>
                  </a:outerShdw>
                </a:effectLst>
              </a:rPr>
              <a:t>la ultima versiune, aplicaţia Google Drive va putea emite notificări imediat ce un participant a distribuie un nou document sau colecţie de fişiere. Utilizatorii pot activa notificările pentru a inspecta imediat link-ul trimis, indiferent dacă persoana aflată la celălalt capăt foloseşte un telefon cu Android sau cu </a:t>
            </a:r>
            <a:r>
              <a:rPr lang="ro-RO" b="1" dirty="0" err="1">
                <a:effectLst>
                  <a:outerShdw blurRad="38100" dist="38100" dir="2700000" algn="tl">
                    <a:srgbClr val="000000">
                      <a:alpha val="43137"/>
                    </a:srgbClr>
                  </a:outerShdw>
                </a:effectLst>
              </a:rPr>
              <a:t>iOS</a:t>
            </a:r>
            <a:r>
              <a:rPr lang="ro-RO"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a:p>
            <a:pPr marL="0" indent="0">
              <a:buNone/>
            </a:pPr>
            <a:r>
              <a:rPr lang="ro-RO" b="1" dirty="0">
                <a:effectLst>
                  <a:outerShdw blurRad="38100" dist="38100" dir="2700000" algn="tl">
                    <a:srgbClr val="000000">
                      <a:alpha val="43137"/>
                    </a:srgbClr>
                  </a:outerShdw>
                </a:effectLst>
              </a:rPr>
              <a:t>O parte din funcţiile pregătite sunt prezente deja în ultima versiune Google Drive, restul urmând să fie adăugate în zilele următoare.</a:t>
            </a:r>
            <a:endParaRPr lang="ru-RU" b="1" dirty="0">
              <a:effectLst>
                <a:outerShdw blurRad="38100" dist="38100" dir="2700000" algn="tl">
                  <a:srgbClr val="000000">
                    <a:alpha val="43137"/>
                  </a:srgbClr>
                </a:outerShdw>
              </a:effectLst>
            </a:endParaRPr>
          </a:p>
        </p:txBody>
      </p:sp>
      <p:sp>
        <p:nvSpPr>
          <p:cNvPr id="4" name="Номер слайда 3"/>
          <p:cNvSpPr>
            <a:spLocks noGrp="1"/>
          </p:cNvSpPr>
          <p:nvPr>
            <p:ph type="sldNum" sz="quarter" idx="12"/>
          </p:nvPr>
        </p:nvSpPr>
        <p:spPr/>
        <p:txBody>
          <a:bodyPr/>
          <a:lstStyle/>
          <a:p>
            <a:fld id="{1FE8DF1E-33BB-4377-9A26-35481BA06C7C}" type="slidenum">
              <a:rPr lang="en-US" smtClean="0"/>
              <a:pPr/>
              <a:t>16</a:t>
            </a:fld>
            <a:endParaRPr lang="en-US"/>
          </a:p>
        </p:txBody>
      </p:sp>
      <p:pic>
        <p:nvPicPr>
          <p:cNvPr id="6" name="Picture 6" descr="ÐÐ°ÑÑÐ¸Ð½ÐºÐ¸ Ð¿Ð¾ Ð·Ð°Ð¿ÑÐ¾ÑÑ home png">
            <a:hlinkClick r:id="rId4" action="ppaction://hlinksldjump"/>
          </p:cNvPr>
          <p:cNvPicPr>
            <a:picLocks noChangeAspect="1" noChangeArrowheads="1"/>
          </p:cNvPicPr>
          <p:nvPr/>
        </p:nvPicPr>
        <p:blipFill>
          <a:blip r:embed="rId5"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305030326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06" y="997223"/>
            <a:ext cx="7839635" cy="977899"/>
          </a:xfrm>
        </p:spPr>
        <p:txBody>
          <a:bodyPr>
            <a:normAutofit/>
          </a:bodyPr>
          <a:lstStyle/>
          <a:p>
            <a:pPr algn="ctr"/>
            <a:r>
              <a:rPr lang="en-US" sz="4800" b="1" dirty="0" smtClean="0"/>
              <a:t>CONCLUZII</a:t>
            </a:r>
            <a:endParaRPr lang="en-GB" sz="4800" b="1" dirty="0"/>
          </a:p>
        </p:txBody>
      </p:sp>
      <p:sp>
        <p:nvSpPr>
          <p:cNvPr id="4" name="Slide Number Placeholder 3"/>
          <p:cNvSpPr>
            <a:spLocks noGrp="1"/>
          </p:cNvSpPr>
          <p:nvPr>
            <p:ph type="sldNum" sz="quarter" idx="12"/>
          </p:nvPr>
        </p:nvSpPr>
        <p:spPr/>
        <p:txBody>
          <a:bodyPr/>
          <a:lstStyle/>
          <a:p>
            <a:fld id="{1FE8DF1E-33BB-4377-9A26-35481BA06C7C}" type="slidenum">
              <a:rPr lang="en-US" smtClean="0"/>
              <a:pPr/>
              <a:t>17</a:t>
            </a:fld>
            <a:endParaRPr lang="en-US"/>
          </a:p>
        </p:txBody>
      </p:sp>
      <p:pic>
        <p:nvPicPr>
          <p:cNvPr id="1034" name="Picture 10" descr="ÐÐ°ÑÑÐ¸Ð½ÐºÐ¸ Ð¿Ð¾ Ð·Ð°Ð¿ÑÐ¾ÑÑ Ð²ÑÐ²Ð¾Ð´ png"/>
          <p:cNvPicPr>
            <a:picLocks noChangeAspect="1" noChangeArrowheads="1"/>
          </p:cNvPicPr>
          <p:nvPr/>
        </p:nvPicPr>
        <p:blipFill>
          <a:blip r:embed="rId2" cstate="print"/>
          <a:srcRect/>
          <a:stretch>
            <a:fillRect/>
          </a:stretch>
        </p:blipFill>
        <p:spPr bwMode="auto">
          <a:xfrm>
            <a:off x="2327276" y="1990255"/>
            <a:ext cx="4733924" cy="4867745"/>
          </a:xfrm>
          <a:prstGeom prst="rect">
            <a:avLst/>
          </a:prstGeom>
          <a:noFill/>
        </p:spPr>
      </p:pic>
      <p:pic>
        <p:nvPicPr>
          <p:cNvPr id="10"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fade">
                                      <p:cBhvr>
                                        <p:cTn id="12" dur="2000"/>
                                        <p:tgtEl>
                                          <p:spTgt spid="10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5659" y="952499"/>
            <a:ext cx="4002741" cy="5905501"/>
          </a:xfrm>
        </p:spPr>
        <p:txBody>
          <a:bodyPr>
            <a:normAutofit fontScale="92500" lnSpcReduction="20000"/>
          </a:bodyPr>
          <a:lstStyle/>
          <a:p>
            <a:pPr>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În primul rând toate facilităţile şi serviciile oferite de Google nu pot fi accesate </a:t>
            </a:r>
            <a:r>
              <a:rPr lang="ro-RO" b="1" dirty="0" err="1" smtClean="0">
                <a:effectLst>
                  <a:outerShdw blurRad="38100" dist="38100" dir="2700000" algn="tl">
                    <a:srgbClr val="000000">
                      <a:alpha val="43137"/>
                    </a:srgbClr>
                  </a:outerShdw>
                </a:effectLst>
              </a:rPr>
              <a:t>dacât</a:t>
            </a:r>
            <a:r>
              <a:rPr lang="ro-RO" b="1" dirty="0" smtClean="0">
                <a:effectLst>
                  <a:outerShdw blurRad="38100" dist="38100" dir="2700000" algn="tl">
                    <a:srgbClr val="000000">
                      <a:alpha val="43137"/>
                    </a:srgbClr>
                  </a:outerShdw>
                </a:effectLst>
              </a:rPr>
              <a:t> dacă utilizatorul are creat un cont Google. Prin urmare, utilizatorul ce nu are creat un cont Google, trebuie să-şi creeze cont sub Google, şi astfel beneficiază de toate serviciile Google, de exemplu: </a:t>
            </a:r>
            <a:r>
              <a:rPr lang="ro-RO" b="1" dirty="0" err="1" smtClean="0">
                <a:effectLst>
                  <a:outerShdw blurRad="38100" dist="38100" dir="2700000" algn="tl">
                    <a:srgbClr val="000000">
                      <a:alpha val="43137"/>
                    </a:srgbClr>
                  </a:outerShdw>
                </a:effectLst>
              </a:rPr>
              <a:t>Gmail</a:t>
            </a:r>
            <a:r>
              <a:rPr lang="ro-RO" b="1" dirty="0" smtClean="0">
                <a:effectLst>
                  <a:outerShdw blurRad="38100" dist="38100" dir="2700000" algn="tl">
                    <a:srgbClr val="000000">
                      <a:alpha val="43137"/>
                    </a:srgbClr>
                  </a:outerShdw>
                </a:effectLst>
              </a:rPr>
              <a:t> (serviciul e-mail), crearea unui Blog (</a:t>
            </a:r>
            <a:r>
              <a:rPr lang="ro-RO" b="1" dirty="0" err="1" smtClean="0">
                <a:effectLst>
                  <a:outerShdw blurRad="38100" dist="38100" dir="2700000" algn="tl">
                    <a:srgbClr val="000000">
                      <a:alpha val="43137"/>
                    </a:srgbClr>
                  </a:outerShdw>
                </a:effectLst>
              </a:rPr>
              <a:t>Blogger</a:t>
            </a:r>
            <a:r>
              <a:rPr lang="ro-RO" b="1" dirty="0" smtClean="0">
                <a:effectLst>
                  <a:outerShdw blurRad="38100" dist="38100" dir="2700000" algn="tl">
                    <a:srgbClr val="000000">
                      <a:alpha val="43137"/>
                    </a:srgbClr>
                  </a:outerShdw>
                </a:effectLst>
              </a:rPr>
              <a:t>), crearea unui site (</a:t>
            </a:r>
            <a:r>
              <a:rPr lang="ro-RO" b="1" dirty="0" err="1" smtClean="0">
                <a:effectLst>
                  <a:outerShdw blurRad="38100" dist="38100" dir="2700000" algn="tl">
                    <a:srgbClr val="000000">
                      <a:alpha val="43137"/>
                    </a:srgbClr>
                  </a:outerShdw>
                </a:effectLst>
              </a:rPr>
              <a:t>Sites</a:t>
            </a:r>
            <a:r>
              <a:rPr lang="ro-RO" b="1" dirty="0" smtClean="0">
                <a:effectLst>
                  <a:outerShdw blurRad="38100" dist="38100" dir="2700000" algn="tl">
                    <a:srgbClr val="000000">
                      <a:alpha val="43137"/>
                    </a:srgbClr>
                  </a:outerShdw>
                </a:effectLst>
              </a:rPr>
              <a:t>), creare şi stocarea de documente (</a:t>
            </a:r>
            <a:r>
              <a:rPr lang="ro-RO" b="1" dirty="0" err="1" smtClean="0">
                <a:effectLst>
                  <a:outerShdw blurRad="38100" dist="38100" dir="2700000" algn="tl">
                    <a:srgbClr val="000000">
                      <a:alpha val="43137"/>
                    </a:srgbClr>
                  </a:outerShdw>
                </a:effectLst>
              </a:rPr>
              <a:t>Docs</a:t>
            </a:r>
            <a:r>
              <a:rPr lang="ro-RO" b="1" dirty="0" smtClean="0">
                <a:effectLst>
                  <a:outerShdw blurRad="38100" dist="38100" dir="2700000" algn="tl">
                    <a:srgbClr val="000000">
                      <a:alpha val="43137"/>
                    </a:srgbClr>
                  </a:outerShdw>
                </a:effectLst>
              </a:rPr>
              <a:t> şi Drive), crearea de formulare şi </a:t>
            </a:r>
            <a:r>
              <a:rPr lang="ro-RO" b="1" dirty="0" err="1" smtClean="0">
                <a:effectLst>
                  <a:outerShdw blurRad="38100" dist="38100" dir="2700000" algn="tl">
                    <a:srgbClr val="000000">
                      <a:alpha val="43137"/>
                    </a:srgbClr>
                  </a:outerShdw>
                </a:effectLst>
              </a:rPr>
              <a:t>chestionere</a:t>
            </a:r>
            <a:r>
              <a:rPr lang="ro-RO" b="1" dirty="0" smtClean="0">
                <a:effectLst>
                  <a:outerShdw blurRad="38100" dist="38100" dir="2700000" algn="tl">
                    <a:srgbClr val="000000">
                      <a:alpha val="43137"/>
                    </a:srgbClr>
                  </a:outerShdw>
                </a:effectLst>
              </a:rPr>
              <a:t> (Drive), etc. </a:t>
            </a:r>
            <a:endParaRPr lang="en-GB" b="1" dirty="0" smtClean="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1FE8DF1E-33BB-4377-9A26-35481BA06C7C}" type="slidenum">
              <a:rPr lang="en-US" smtClean="0"/>
              <a:pPr/>
              <a:t>18</a:t>
            </a:fld>
            <a:endParaRPr lang="en-US"/>
          </a:p>
        </p:txBody>
      </p:sp>
      <p:pic>
        <p:nvPicPr>
          <p:cNvPr id="31746" name="Picture 2" descr="ÐÐ°ÑÑÐ¸Ð½ÐºÐ¸ Ð¿Ð¾ Ð·Ð°Ð¿ÑÐ¾ÑÑ user png"/>
          <p:cNvPicPr>
            <a:picLocks noChangeAspect="1" noChangeArrowheads="1"/>
          </p:cNvPicPr>
          <p:nvPr/>
        </p:nvPicPr>
        <p:blipFill>
          <a:blip r:embed="rId2" cstate="print"/>
          <a:srcRect/>
          <a:stretch>
            <a:fillRect/>
          </a:stretch>
        </p:blipFill>
        <p:spPr bwMode="auto">
          <a:xfrm>
            <a:off x="1082674" y="990599"/>
            <a:ext cx="2905125" cy="2905125"/>
          </a:xfrm>
          <a:prstGeom prst="rect">
            <a:avLst/>
          </a:prstGeom>
          <a:noFill/>
        </p:spPr>
      </p:pic>
      <p:sp>
        <p:nvSpPr>
          <p:cNvPr id="31748" name="AutoShape 4" descr="ÐÐ°ÑÑÐ¸Ð½ÐºÐ¸ Ð¿Ð¾ Ð·Ð°Ð¿ÑÐ¾ÑÑ home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1750"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20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750"/>
                                        </p:tgtEl>
                                        <p:attrNameLst>
                                          <p:attrName>style.visibility</p:attrName>
                                        </p:attrNameLst>
                                      </p:cBhvr>
                                      <p:to>
                                        <p:strVal val="visible"/>
                                      </p:to>
                                    </p:set>
                                    <p:anim calcmode="lin" valueType="num">
                                      <p:cBhvr additive="base">
                                        <p:cTn id="17" dur="500" fill="hold"/>
                                        <p:tgtEl>
                                          <p:spTgt spid="31750"/>
                                        </p:tgtEl>
                                        <p:attrNameLst>
                                          <p:attrName>ppt_x</p:attrName>
                                        </p:attrNameLst>
                                      </p:cBhvr>
                                      <p:tavLst>
                                        <p:tav tm="0">
                                          <p:val>
                                            <p:strVal val="#ppt_x"/>
                                          </p:val>
                                        </p:tav>
                                        <p:tav tm="100000">
                                          <p:val>
                                            <p:strVal val="#ppt_x"/>
                                          </p:val>
                                        </p:tav>
                                      </p:tavLst>
                                    </p:anim>
                                    <p:anim calcmode="lin" valueType="num">
                                      <p:cBhvr additive="base">
                                        <p:cTn id="18" dur="500" fill="hold"/>
                                        <p:tgtEl>
                                          <p:spTgt spid="31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9459" y="952500"/>
            <a:ext cx="3926541" cy="5237163"/>
          </a:xfrm>
        </p:spPr>
        <p:txBody>
          <a:bodyPr>
            <a:normAutofit fontScale="85000" lnSpcReduction="10000"/>
          </a:bodyPr>
          <a:lstStyle/>
          <a:p>
            <a:pPr>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În al doilea rând Google Drive este o un serviciu complex pentru crearea, stocarea și trimiterea documentelor pe mail. Cu ajutorul său poți crea documente online (tip text, prezentare, foaie de calcul, newsletter </a:t>
            </a:r>
            <a:r>
              <a:rPr lang="ro-RO" b="1" dirty="0" err="1" smtClean="0">
                <a:effectLst>
                  <a:outerShdw blurRad="38100" dist="38100" dir="2700000" algn="tl">
                    <a:srgbClr val="000000">
                      <a:alpha val="43137"/>
                    </a:srgbClr>
                  </a:outerShdw>
                </a:effectLst>
              </a:rPr>
              <a:t>etc</a:t>
            </a:r>
            <a:r>
              <a:rPr lang="ro-RO" b="1" dirty="0" smtClean="0">
                <a:effectLst>
                  <a:outerShdw blurRad="38100" dist="38100" dir="2700000" algn="tl">
                    <a:srgbClr val="000000">
                      <a:alpha val="43137"/>
                    </a:srgbClr>
                  </a:outerShdw>
                </a:effectLst>
              </a:rPr>
              <a:t>), dar și formulare și </a:t>
            </a:r>
            <a:r>
              <a:rPr lang="ro-RO" b="1" dirty="0" err="1" smtClean="0">
                <a:effectLst>
                  <a:outerShdw blurRad="38100" dist="38100" dir="2700000" algn="tl">
                    <a:srgbClr val="000000">
                      <a:alpha val="43137"/>
                    </a:srgbClr>
                  </a:outerShdw>
                </a:effectLst>
              </a:rPr>
              <a:t>chesitonare</a:t>
            </a:r>
            <a:r>
              <a:rPr lang="ro-RO" b="1" dirty="0" smtClean="0">
                <a:effectLst>
                  <a:outerShdw blurRad="38100" dist="38100" dir="2700000" algn="tl">
                    <a:srgbClr val="000000">
                      <a:alpha val="43137"/>
                    </a:srgbClr>
                  </a:outerShdw>
                </a:effectLst>
              </a:rPr>
              <a:t>. Aplicația Google Drive este disponibila pentru PC/Mac, </a:t>
            </a:r>
            <a:r>
              <a:rPr lang="ro-RO" b="1" dirty="0" err="1" smtClean="0">
                <a:effectLst>
                  <a:outerShdw blurRad="38100" dist="38100" dir="2700000" algn="tl">
                    <a:srgbClr val="000000">
                      <a:alpha val="43137"/>
                    </a:srgbClr>
                  </a:outerShdw>
                </a:effectLst>
              </a:rPr>
              <a:t>Chrome</a:t>
            </a:r>
            <a:r>
              <a:rPr lang="ro-RO" b="1" dirty="0" smtClean="0">
                <a:effectLst>
                  <a:outerShdw blurRad="38100" dist="38100" dir="2700000" algn="tl">
                    <a:srgbClr val="000000">
                      <a:alpha val="43137"/>
                    </a:srgbClr>
                  </a:outerShdw>
                </a:effectLst>
              </a:rPr>
              <a:t> OS, </a:t>
            </a:r>
            <a:r>
              <a:rPr lang="ro-RO" b="1" dirty="0" err="1" smtClean="0">
                <a:effectLst>
                  <a:outerShdw blurRad="38100" dist="38100" dir="2700000" algn="tl">
                    <a:srgbClr val="000000">
                      <a:alpha val="43137"/>
                    </a:srgbClr>
                  </a:outerShdw>
                </a:effectLst>
              </a:rPr>
              <a:t>iphone</a:t>
            </a:r>
            <a:r>
              <a:rPr lang="ro-RO" b="1" dirty="0" smtClean="0">
                <a:effectLst>
                  <a:outerShdw blurRad="38100" dist="38100" dir="2700000" algn="tl">
                    <a:srgbClr val="000000">
                      <a:alpha val="43137"/>
                    </a:srgbClr>
                  </a:outerShdw>
                </a:effectLst>
              </a:rPr>
              <a:t>/</a:t>
            </a:r>
            <a:r>
              <a:rPr lang="ro-RO" b="1" dirty="0" err="1" smtClean="0">
                <a:effectLst>
                  <a:outerShdw blurRad="38100" dist="38100" dir="2700000" algn="tl">
                    <a:srgbClr val="000000">
                      <a:alpha val="43137"/>
                    </a:srgbClr>
                  </a:outerShdw>
                </a:effectLst>
              </a:rPr>
              <a:t>iPad</a:t>
            </a:r>
            <a:r>
              <a:rPr lang="ro-RO" b="1" dirty="0" smtClean="0">
                <a:effectLst>
                  <a:outerShdw blurRad="38100" dist="38100" dir="2700000" algn="tl">
                    <a:srgbClr val="000000">
                      <a:alpha val="43137"/>
                    </a:srgbClr>
                  </a:outerShdw>
                </a:effectLst>
              </a:rPr>
              <a:t>, dar și pentru dispozitivele care folosesc sistemul de operare</a:t>
            </a: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Android.</a:t>
            </a:r>
            <a:endParaRPr lang="en-GB"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1FE8DF1E-33BB-4377-9A26-35481BA06C7C}" type="slidenum">
              <a:rPr lang="en-US" smtClean="0"/>
              <a:pPr/>
              <a:t>19</a:t>
            </a:fld>
            <a:endParaRPr lang="en-US"/>
          </a:p>
        </p:txBody>
      </p:sp>
      <p:pic>
        <p:nvPicPr>
          <p:cNvPr id="32770" name="Picture 2" descr="ÐÐ°ÑÑÐ¸Ð½ÐºÐ¸ Ð¿Ð¾ Ð·Ð°Ð¿ÑÐ¾ÑÑ file mail png"/>
          <p:cNvPicPr>
            <a:picLocks noChangeAspect="1" noChangeArrowheads="1"/>
          </p:cNvPicPr>
          <p:nvPr/>
        </p:nvPicPr>
        <p:blipFill>
          <a:blip r:embed="rId2" cstate="print"/>
          <a:srcRect/>
          <a:stretch>
            <a:fillRect/>
          </a:stretch>
        </p:blipFill>
        <p:spPr bwMode="auto">
          <a:xfrm>
            <a:off x="622300" y="760413"/>
            <a:ext cx="3151187" cy="3151188"/>
          </a:xfrm>
          <a:prstGeom prst="rect">
            <a:avLst/>
          </a:prstGeom>
          <a:noFill/>
        </p:spPr>
      </p:pic>
      <p:pic>
        <p:nvPicPr>
          <p:cNvPr id="7"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20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506" y="768623"/>
            <a:ext cx="7839635" cy="806177"/>
          </a:xfrm>
        </p:spPr>
        <p:txBody>
          <a:bodyPr>
            <a:normAutofit/>
          </a:bodyPr>
          <a:lstStyle/>
          <a:p>
            <a:pPr algn="ctr"/>
            <a:r>
              <a:rPr lang="en-US" sz="4400" b="1" dirty="0" smtClean="0">
                <a:effectLst>
                  <a:outerShdw blurRad="38100" dist="38100" dir="2700000" algn="tl">
                    <a:srgbClr val="000000">
                      <a:alpha val="43137"/>
                    </a:srgbClr>
                  </a:outerShdw>
                </a:effectLst>
              </a:rPr>
              <a:t>CUPRINS</a:t>
            </a:r>
            <a:endParaRPr lang="en-GB"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58159" y="1465729"/>
            <a:ext cx="7869891" cy="3195171"/>
          </a:xfrm>
          <a:ln>
            <a:noFill/>
          </a:ln>
        </p:spPr>
        <p:txBody>
          <a:bodyPr>
            <a:normAutofit/>
          </a:bodyPr>
          <a:lstStyle/>
          <a:p>
            <a:r>
              <a:rPr lang="en-US" dirty="0" smtClean="0">
                <a:effectLst>
                  <a:outerShdw blurRad="38100" dist="38100" dir="2700000" algn="tl">
                    <a:srgbClr val="000000">
                      <a:alpha val="43137"/>
                    </a:srgbClr>
                  </a:outerShdw>
                </a:effectLst>
                <a:latin typeface="Calibri body"/>
              </a:rPr>
              <a:t>CARACTERISTICI GENERALE</a:t>
            </a:r>
          </a:p>
          <a:p>
            <a:pPr lvl="1"/>
            <a:r>
              <a:rPr lang="ro-RO" sz="1800" cap="all" dirty="0" smtClean="0">
                <a:latin typeface="Calibri body"/>
              </a:rPr>
              <a:t>Ce reprezintă Google Drive?</a:t>
            </a:r>
            <a:endParaRPr lang="en-US" sz="1800" cap="all" dirty="0" smtClean="0">
              <a:latin typeface="Calibri body"/>
            </a:endParaRPr>
          </a:p>
          <a:p>
            <a:pPr lvl="1"/>
            <a:r>
              <a:rPr lang="ro-RO" sz="1800" cap="all" dirty="0" smtClean="0">
                <a:latin typeface="Calibri body"/>
                <a:ea typeface="Batang" pitchFamily="18" charset="-127"/>
                <a:cs typeface="Arial" pitchFamily="34" charset="0"/>
              </a:rPr>
              <a:t>Trăsături generale</a:t>
            </a:r>
            <a:endParaRPr lang="en-US" sz="1800" dirty="0" smtClean="0">
              <a:latin typeface="Calibri body"/>
            </a:endParaRPr>
          </a:p>
          <a:p>
            <a:r>
              <a:rPr lang="ro-RO" cap="all" dirty="0" smtClean="0">
                <a:effectLst>
                  <a:outerShdw blurRad="38100" dist="38100" dir="2700000" algn="tl">
                    <a:srgbClr val="000000">
                      <a:alpha val="43137"/>
                    </a:srgbClr>
                  </a:outerShdw>
                </a:effectLst>
                <a:latin typeface="Calibri body"/>
              </a:rPr>
              <a:t>Cum funcționează?</a:t>
            </a:r>
            <a:endParaRPr lang="en-US" cap="all" dirty="0" smtClean="0">
              <a:effectLst>
                <a:outerShdw blurRad="38100" dist="38100" dir="2700000" algn="tl">
                  <a:srgbClr val="000000">
                    <a:alpha val="43137"/>
                  </a:srgbClr>
                </a:outerShdw>
              </a:effectLst>
              <a:latin typeface="Calibri body"/>
            </a:endParaRPr>
          </a:p>
          <a:p>
            <a:r>
              <a:rPr lang="ro-RO" cap="all" dirty="0" smtClean="0">
                <a:effectLst>
                  <a:outerShdw blurRad="38100" dist="38100" dir="2700000" algn="tl">
                    <a:srgbClr val="000000">
                      <a:alpha val="43137"/>
                    </a:srgbClr>
                  </a:outerShdw>
                </a:effectLst>
                <a:latin typeface="Calibri body"/>
              </a:rPr>
              <a:t>Funcții noi în aplicația Google Drive</a:t>
            </a:r>
            <a:r>
              <a:rPr lang="en-US" cap="all" dirty="0" smtClean="0">
                <a:effectLst>
                  <a:outerShdw blurRad="38100" dist="38100" dir="2700000" algn="tl">
                    <a:srgbClr val="000000">
                      <a:alpha val="43137"/>
                    </a:srgbClr>
                  </a:outerShdw>
                </a:effectLst>
                <a:latin typeface="Calibri body"/>
              </a:rPr>
              <a:t> </a:t>
            </a:r>
            <a:r>
              <a:rPr lang="ro-RO" cap="all" dirty="0" smtClean="0">
                <a:effectLst>
                  <a:outerShdw blurRad="38100" dist="38100" dir="2700000" algn="tl">
                    <a:srgbClr val="000000">
                      <a:alpha val="43137"/>
                    </a:srgbClr>
                  </a:outerShdw>
                </a:effectLst>
                <a:latin typeface="Calibri body"/>
              </a:rPr>
              <a:t>pentru</a:t>
            </a:r>
            <a:r>
              <a:rPr lang="en-US" cap="all" dirty="0" smtClean="0">
                <a:effectLst>
                  <a:outerShdw blurRad="38100" dist="38100" dir="2700000" algn="tl">
                    <a:srgbClr val="000000">
                      <a:alpha val="43137"/>
                    </a:srgbClr>
                  </a:outerShdw>
                </a:effectLst>
                <a:latin typeface="Calibri body"/>
              </a:rPr>
              <a:t> </a:t>
            </a:r>
            <a:r>
              <a:rPr lang="ro-RO" cap="all" dirty="0" smtClean="0">
                <a:effectLst>
                  <a:outerShdw blurRad="38100" dist="38100" dir="2700000" algn="tl">
                    <a:srgbClr val="000000">
                      <a:alpha val="43137"/>
                    </a:srgbClr>
                  </a:outerShdw>
                </a:effectLst>
                <a:latin typeface="Calibri body"/>
              </a:rPr>
              <a:t>mobil</a:t>
            </a:r>
            <a:endParaRPr lang="en-US" cap="all" dirty="0" smtClean="0">
              <a:effectLst>
                <a:outerShdw blurRad="38100" dist="38100" dir="2700000" algn="tl">
                  <a:srgbClr val="000000">
                    <a:alpha val="43137"/>
                  </a:srgbClr>
                </a:outerShdw>
              </a:effectLst>
              <a:latin typeface="Calibri body"/>
            </a:endParaRPr>
          </a:p>
          <a:p>
            <a:r>
              <a:rPr lang="en-US" dirty="0" smtClean="0">
                <a:effectLst>
                  <a:outerShdw blurRad="38100" dist="38100" dir="2700000" algn="tl">
                    <a:srgbClr val="000000">
                      <a:alpha val="43137"/>
                    </a:srgbClr>
                  </a:outerShdw>
                </a:effectLst>
                <a:latin typeface="Calibri body"/>
              </a:rPr>
              <a:t>CONCLUZII</a:t>
            </a:r>
            <a:endParaRPr lang="en-GB" dirty="0">
              <a:effectLst>
                <a:outerShdw blurRad="38100" dist="38100" dir="2700000" algn="tl">
                  <a:srgbClr val="000000">
                    <a:alpha val="43137"/>
                  </a:srgbClr>
                </a:outerShdw>
              </a:effectLst>
              <a:latin typeface="Calibri body"/>
            </a:endParaRPr>
          </a:p>
        </p:txBody>
      </p:sp>
      <p:sp>
        <p:nvSpPr>
          <p:cNvPr id="4" name="Slide Number Placeholder 3"/>
          <p:cNvSpPr>
            <a:spLocks noGrp="1"/>
          </p:cNvSpPr>
          <p:nvPr>
            <p:ph type="sldNum" sz="quarter" idx="12"/>
          </p:nvPr>
        </p:nvSpPr>
        <p:spPr/>
        <p:txBody>
          <a:bodyPr/>
          <a:lstStyle/>
          <a:p>
            <a:fld id="{1FE8DF1E-33BB-4377-9A26-35481BA06C7C}" type="slidenum">
              <a:rPr lang="en-US" smtClean="0"/>
              <a:pPr/>
              <a:t>2</a:t>
            </a:fld>
            <a:endParaRPr lang="en-US"/>
          </a:p>
        </p:txBody>
      </p:sp>
      <p:sp>
        <p:nvSpPr>
          <p:cNvPr id="5" name="Rectangle 4">
            <a:hlinkClick r:id="rId2" action="ppaction://hlinksldjump"/>
          </p:cNvPr>
          <p:cNvSpPr/>
          <p:nvPr/>
        </p:nvSpPr>
        <p:spPr>
          <a:xfrm>
            <a:off x="736600" y="1498600"/>
            <a:ext cx="5054600"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hlinkClick r:id="rId3" action="ppaction://hlinksldjump"/>
          </p:cNvPr>
          <p:cNvSpPr/>
          <p:nvPr/>
        </p:nvSpPr>
        <p:spPr>
          <a:xfrm>
            <a:off x="1117600" y="1917700"/>
            <a:ext cx="3848100" cy="2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hlinkClick r:id="rId4" action="ppaction://hlinksldjump"/>
          </p:cNvPr>
          <p:cNvSpPr/>
          <p:nvPr/>
        </p:nvSpPr>
        <p:spPr>
          <a:xfrm>
            <a:off x="1079500" y="2120900"/>
            <a:ext cx="2654300" cy="33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hlinkClick r:id="rId5" action="ppaction://hlinksldjump"/>
          </p:cNvPr>
          <p:cNvSpPr/>
          <p:nvPr/>
        </p:nvSpPr>
        <p:spPr>
          <a:xfrm>
            <a:off x="698500" y="2781300"/>
            <a:ext cx="4102100" cy="39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hlinkClick r:id="rId6" action="ppaction://hlinksldjump"/>
          </p:cNvPr>
          <p:cNvSpPr/>
          <p:nvPr/>
        </p:nvSpPr>
        <p:spPr>
          <a:xfrm>
            <a:off x="673100" y="3263900"/>
            <a:ext cx="74803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hlinkClick r:id="rId7" action="ppaction://hlinksldjump"/>
          </p:cNvPr>
          <p:cNvSpPr/>
          <p:nvPr/>
        </p:nvSpPr>
        <p:spPr>
          <a:xfrm>
            <a:off x="711200" y="4165600"/>
            <a:ext cx="1739900" cy="39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2000"/>
                                        <p:tgtEl>
                                          <p:spTgt spid="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2000"/>
                                        <p:tgtEl>
                                          <p:spTgt spid="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2000"/>
                                        <p:tgtEl>
                                          <p:spTgt spid="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2000"/>
                                        <p:tgtEl>
                                          <p:spTgt spid="3">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20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5"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6459" y="1016000"/>
            <a:ext cx="4129741" cy="5580063"/>
          </a:xfrm>
        </p:spPr>
        <p:txBody>
          <a:bodyPr>
            <a:normAutofit fontScale="77500" lnSpcReduction="20000"/>
          </a:bodyPr>
          <a:lstStyle/>
          <a:p>
            <a:pPr>
              <a:buNone/>
            </a:pPr>
            <a:r>
              <a:rPr lang="en-US" b="1" dirty="0" smtClean="0">
                <a:effectLst>
                  <a:outerShdw blurRad="38100" dist="38100" dir="2700000" algn="tl">
                    <a:srgbClr val="000000">
                      <a:alpha val="43137"/>
                    </a:srgbClr>
                  </a:outerShdw>
                </a:effectLst>
              </a:rPr>
              <a:t>		</a:t>
            </a:r>
            <a:r>
              <a:rPr lang="ro-RO" b="1" dirty="0" smtClean="0">
                <a:effectLst>
                  <a:outerShdw blurRad="38100" dist="38100" dir="2700000" algn="tl">
                    <a:srgbClr val="000000">
                      <a:alpha val="43137"/>
                    </a:srgbClr>
                  </a:outerShdw>
                </a:effectLst>
              </a:rPr>
              <a:t>Ceea ce m-a impresionat pe mine foarte mult la acest serviciu este căutarea foarte avansată. Imaginați-va ca aveți mii de fotografii în cont. Căutarea unei fotografii ar fi un calvar. Ei bine, pur și simplu scrieți în căsuța de căutare din Google Drive denumirea obiectului, locului sau subiectului pe care îl conține fotografia dorită de voi și Google Drive o va </a:t>
            </a:r>
            <a:r>
              <a:rPr lang="ro-RO" b="1" dirty="0" err="1" smtClean="0">
                <a:effectLst>
                  <a:outerShdw blurRad="38100" dist="38100" dir="2700000" algn="tl">
                    <a:srgbClr val="000000">
                      <a:alpha val="43137"/>
                    </a:srgbClr>
                  </a:outerShdw>
                </a:effectLst>
              </a:rPr>
              <a:t>gasi</a:t>
            </a:r>
            <a:r>
              <a:rPr lang="ro-RO" b="1" dirty="0" smtClean="0">
                <a:effectLst>
                  <a:outerShdw blurRad="38100" dist="38100" dir="2700000" algn="tl">
                    <a:srgbClr val="000000">
                      <a:alpha val="43137"/>
                    </a:srgbClr>
                  </a:outerShdw>
                </a:effectLst>
              </a:rPr>
              <a:t>. De exemplu, ne aducem aminte ca avem o poza în care am fotografiat un tigru, scriem în căsuța de căutare cuvântul „tigru”, apăsăm </a:t>
            </a:r>
            <a:r>
              <a:rPr lang="ro-RO" b="1" dirty="0" err="1" smtClean="0">
                <a:effectLst>
                  <a:outerShdw blurRad="38100" dist="38100" dir="2700000" algn="tl">
                    <a:srgbClr val="000000">
                      <a:alpha val="43137"/>
                    </a:srgbClr>
                  </a:outerShdw>
                </a:effectLst>
              </a:rPr>
              <a:t>enter</a:t>
            </a:r>
            <a:r>
              <a:rPr lang="ro-RO" b="1" dirty="0" smtClean="0">
                <a:effectLst>
                  <a:outerShdw blurRad="38100" dist="38100" dir="2700000" algn="tl">
                    <a:srgbClr val="000000">
                      <a:alpha val="43137"/>
                    </a:srgbClr>
                  </a:outerShdw>
                </a:effectLst>
              </a:rPr>
              <a:t> și </a:t>
            </a:r>
            <a:r>
              <a:rPr lang="ro-RO" b="1" dirty="0" err="1" smtClean="0">
                <a:effectLst>
                  <a:outerShdw blurRad="38100" dist="38100" dir="2700000" algn="tl">
                    <a:srgbClr val="000000">
                      <a:alpha val="43137"/>
                    </a:srgbClr>
                  </a:outerShdw>
                </a:effectLst>
              </a:rPr>
              <a:t>voila</a:t>
            </a:r>
            <a:r>
              <a:rPr lang="ro-RO" b="1" dirty="0" smtClean="0">
                <a:effectLst>
                  <a:outerShdw blurRad="38100" dist="38100" dir="2700000" algn="tl">
                    <a:srgbClr val="000000">
                      <a:alpha val="43137"/>
                    </a:srgbClr>
                  </a:outerShdw>
                </a:effectLst>
              </a:rPr>
              <a:t>! Aceasta va fi găsită imediat chiar daca în denumirea ei nu se află cuvântul tigru.</a:t>
            </a:r>
            <a:endParaRPr lang="en-GB"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1FE8DF1E-33BB-4377-9A26-35481BA06C7C}" type="slidenum">
              <a:rPr lang="en-US" smtClean="0"/>
              <a:pPr/>
              <a:t>20</a:t>
            </a:fld>
            <a:endParaRPr lang="en-US"/>
          </a:p>
        </p:txBody>
      </p:sp>
      <p:pic>
        <p:nvPicPr>
          <p:cNvPr id="33794" name="Picture 2" descr="ÐÐ°ÑÑÐ¸Ð½ÐºÐ¸ Ð¿Ð¾ Ð·Ð°Ð¿ÑÐ¾ÑÑ search png"/>
          <p:cNvPicPr>
            <a:picLocks noChangeAspect="1" noChangeArrowheads="1"/>
          </p:cNvPicPr>
          <p:nvPr/>
        </p:nvPicPr>
        <p:blipFill>
          <a:blip r:embed="rId2" cstate="print"/>
          <a:srcRect/>
          <a:stretch>
            <a:fillRect/>
          </a:stretch>
        </p:blipFill>
        <p:spPr bwMode="auto">
          <a:xfrm>
            <a:off x="765175" y="889000"/>
            <a:ext cx="3810000" cy="3810000"/>
          </a:xfrm>
          <a:prstGeom prst="rect">
            <a:avLst/>
          </a:prstGeom>
          <a:noFill/>
        </p:spPr>
      </p:pic>
      <p:pic>
        <p:nvPicPr>
          <p:cNvPr id="6"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fade">
                                      <p:cBhvr>
                                        <p:cTn id="7" dur="20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97121" y="1456715"/>
            <a:ext cx="6858000" cy="1655762"/>
          </a:xfrm>
        </p:spPr>
        <p:txBody>
          <a:bodyPr>
            <a:noAutofit/>
          </a:bodyPr>
          <a:lstStyle/>
          <a:p>
            <a:r>
              <a:rPr lang="ro-RO" sz="6000" b="1" cap="all" dirty="0">
                <a:effectLst>
                  <a:outerShdw blurRad="38100" dist="38100" dir="2700000" algn="tl">
                    <a:srgbClr val="000000">
                      <a:alpha val="43137"/>
                    </a:srgbClr>
                  </a:outerShdw>
                </a:effectLst>
              </a:rPr>
              <a:t>Caracteristici </a:t>
            </a:r>
            <a:r>
              <a:rPr lang="ro-RO" sz="6000" b="1" cap="all" dirty="0" smtClean="0">
                <a:effectLst>
                  <a:outerShdw blurRad="38100" dist="38100" dir="2700000" algn="tl">
                    <a:srgbClr val="000000">
                      <a:alpha val="43137"/>
                    </a:srgbClr>
                  </a:outerShdw>
                </a:effectLst>
              </a:rPr>
              <a:t>gen</a:t>
            </a:r>
            <a:r>
              <a:rPr lang="en-US" sz="6000" b="1" cap="all" dirty="0" smtClean="0">
                <a:effectLst>
                  <a:outerShdw blurRad="38100" dist="38100" dir="2700000" algn="tl">
                    <a:srgbClr val="000000">
                      <a:alpha val="43137"/>
                    </a:srgbClr>
                  </a:outerShdw>
                </a:effectLst>
              </a:rPr>
              <a:t>e</a:t>
            </a:r>
            <a:r>
              <a:rPr lang="ro-RO" sz="6000" b="1" cap="all" dirty="0" smtClean="0">
                <a:effectLst>
                  <a:outerShdw blurRad="38100" dist="38100" dir="2700000" algn="tl">
                    <a:srgbClr val="000000">
                      <a:alpha val="43137"/>
                    </a:srgbClr>
                  </a:outerShdw>
                </a:effectLst>
              </a:rPr>
              <a:t>rale</a:t>
            </a:r>
            <a:endParaRPr lang="ru-RU" sz="6000" b="1" cap="all" dirty="0">
              <a:effectLst>
                <a:outerShdw blurRad="38100" dist="38100" dir="2700000" algn="tl">
                  <a:srgbClr val="000000">
                    <a:alpha val="43137"/>
                  </a:srgbClr>
                </a:outerShdw>
              </a:effectLst>
            </a:endParaRPr>
          </a:p>
          <a:p>
            <a:endParaRPr lang="ru-RU" sz="6000" dirty="0">
              <a:effectLst>
                <a:outerShdw blurRad="38100" dist="38100" dir="2700000" algn="tl">
                  <a:srgbClr val="000000">
                    <a:alpha val="43137"/>
                  </a:srgbClr>
                </a:outerShdw>
              </a:effectLst>
            </a:endParaRPr>
          </a:p>
        </p:txBody>
      </p:sp>
      <p:pic>
        <p:nvPicPr>
          <p:cNvPr id="1028" name="Picture 4" descr="ÐÐ°ÑÑÐ¸Ð½ÐºÐ¸ Ð¿Ð¾ Ð·Ð°Ð¿ÑÐ¾ÑÑ google drive 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2313" y="3696554"/>
            <a:ext cx="5495925" cy="2886076"/>
          </a:xfrm>
          <a:prstGeom prst="rect">
            <a:avLst/>
          </a:prstGeom>
          <a:noFill/>
          <a:effectLst>
            <a:innerShdw blurRad="63500" dist="50800" dir="2700000">
              <a:prstClr val="black">
                <a:alpha val="50000"/>
              </a:prstClr>
            </a:innerShdw>
          </a:effectLst>
          <a:extLst>
            <a:ext uri="{909E8E84-426E-40DD-AFC4-6F175D3DCCD1}">
              <a14:hiddenFill xmlns:a14="http://schemas.microsoft.com/office/drawing/2010/main" xmlns="">
                <a:solidFill>
                  <a:srgbClr val="FFFFFF"/>
                </a:solidFill>
              </a14:hiddenFill>
            </a:ext>
          </a:extLst>
        </p:spPr>
      </p:pic>
      <p:sp>
        <p:nvSpPr>
          <p:cNvPr id="2" name="Номер слайда 1"/>
          <p:cNvSpPr>
            <a:spLocks noGrp="1"/>
          </p:cNvSpPr>
          <p:nvPr>
            <p:ph type="sldNum" sz="quarter" idx="12"/>
          </p:nvPr>
        </p:nvSpPr>
        <p:spPr/>
        <p:txBody>
          <a:bodyPr/>
          <a:lstStyle/>
          <a:p>
            <a:fld id="{1FE8DF1E-33BB-4377-9A26-35481BA06C7C}" type="slidenum">
              <a:rPr lang="en-US" smtClean="0"/>
              <a:pPr/>
              <a:t>3</a:t>
            </a:fld>
            <a:endParaRPr lang="en-US"/>
          </a:p>
        </p:txBody>
      </p:sp>
      <p:pic>
        <p:nvPicPr>
          <p:cNvPr id="5"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27483186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anim calcmode="lin" valueType="num">
                                      <p:cBhvr>
                                        <p:cTn id="13" dur="1000" fill="hold"/>
                                        <p:tgtEl>
                                          <p:spTgt spid="1028"/>
                                        </p:tgtEl>
                                        <p:attrNameLst>
                                          <p:attrName>ppt_x</p:attrName>
                                        </p:attrNameLst>
                                      </p:cBhvr>
                                      <p:tavLst>
                                        <p:tav tm="0">
                                          <p:val>
                                            <p:strVal val="#ppt_x"/>
                                          </p:val>
                                        </p:tav>
                                        <p:tav tm="100000">
                                          <p:val>
                                            <p:strVal val="#ppt_x"/>
                                          </p:val>
                                        </p:tav>
                                      </p:tavLst>
                                    </p:anim>
                                    <p:anim calcmode="lin" valueType="num">
                                      <p:cBhvr>
                                        <p:cTn id="1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94619"/>
            <a:ext cx="9017223" cy="976893"/>
          </a:xfrm>
        </p:spPr>
        <p:txBody>
          <a:bodyPr>
            <a:normAutofit fontScale="90000"/>
          </a:bodyPr>
          <a:lstStyle/>
          <a:p>
            <a:r>
              <a:rPr lang="ro-RO" sz="5000" b="1" cap="all" dirty="0">
                <a:effectLst>
                  <a:outerShdw blurRad="38100" dist="38100" dir="2700000" algn="tl">
                    <a:srgbClr val="000000">
                      <a:alpha val="43137"/>
                    </a:srgbClr>
                  </a:outerShdw>
                </a:effectLst>
              </a:rPr>
              <a:t>Ce reprezintă Google Drive?</a:t>
            </a:r>
            <a:endParaRPr lang="ru-RU" sz="5000" b="1" cap="all" dirty="0">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795315" y="2155960"/>
            <a:ext cx="7744630" cy="2206087"/>
          </a:xfrm>
        </p:spPr>
        <p:txBody>
          <a:bodyPr>
            <a:normAutofit/>
          </a:bodyPr>
          <a:lstStyle/>
          <a:p>
            <a:pPr>
              <a:lnSpc>
                <a:spcPct val="110000"/>
              </a:lnSpc>
            </a:pPr>
            <a:r>
              <a:rPr lang="ro-RO" sz="1800" b="1" dirty="0">
                <a:effectLst>
                  <a:outerShdw blurRad="38100" dist="38100" dir="2700000" algn="tl">
                    <a:srgbClr val="000000">
                      <a:alpha val="43137"/>
                    </a:srgbClr>
                  </a:outerShdw>
                </a:effectLst>
              </a:rPr>
              <a:t>Disc Google (en. Google Drive) este un serviciu de stocare online a fișierelor. Prima data el a fost prezentat publicului pe data de 24 aprilie 2012, de către Corporația </a:t>
            </a:r>
            <a:r>
              <a:rPr lang="en-US" sz="1800" b="1" dirty="0" smtClean="0">
                <a:effectLst>
                  <a:outerShdw blurRad="38100" dist="38100" dir="2700000" algn="tl">
                    <a:srgbClr val="000000">
                      <a:alpha val="43137"/>
                    </a:srgbClr>
                  </a:outerShdw>
                </a:effectLst>
              </a:rPr>
              <a:t>Google</a:t>
            </a:r>
            <a:r>
              <a:rPr lang="ro-RO" sz="1800" b="1" dirty="0" smtClean="0">
                <a:effectLst>
                  <a:outerShdw blurRad="38100" dist="38100" dir="2700000" algn="tl">
                    <a:srgbClr val="000000">
                      <a:alpha val="43137"/>
                    </a:srgbClr>
                  </a:outerShdw>
                </a:effectLst>
              </a:rPr>
              <a:t>. </a:t>
            </a:r>
            <a:r>
              <a:rPr lang="ro-RO" sz="1800" b="1" dirty="0">
                <a:effectLst>
                  <a:outerShdw blurRad="38100" dist="38100" dir="2700000" algn="tl">
                    <a:srgbClr val="000000">
                      <a:alpha val="43137"/>
                    </a:srgbClr>
                  </a:outerShdw>
                </a:effectLst>
              </a:rPr>
              <a:t>Disc Google este o extensie a Google Docs, și odată ce este activată, link-ul de la Google Docs (docs.google.com) este înlocuit cu cel de la Disc Google (drive.google.com).</a:t>
            </a:r>
            <a:endParaRPr lang="ru-RU" sz="1800" b="1" dirty="0">
              <a:effectLst>
                <a:outerShdw blurRad="38100" dist="38100" dir="2700000" algn="tl">
                  <a:srgbClr val="000000">
                    <a:alpha val="43137"/>
                  </a:srgbClr>
                </a:outerShdw>
              </a:effectLst>
            </a:endParaRPr>
          </a:p>
          <a:p>
            <a:endParaRPr lang="ru-RU" sz="1800" b="1"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5155" y="3532612"/>
            <a:ext cx="7753081" cy="27992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Номер слайда 3"/>
          <p:cNvSpPr>
            <a:spLocks noGrp="1"/>
          </p:cNvSpPr>
          <p:nvPr>
            <p:ph type="sldNum" sz="quarter" idx="12"/>
          </p:nvPr>
        </p:nvSpPr>
        <p:spPr/>
        <p:txBody>
          <a:bodyPr/>
          <a:lstStyle/>
          <a:p>
            <a:fld id="{1FE8DF1E-33BB-4377-9A26-35481BA06C7C}" type="slidenum">
              <a:rPr lang="en-US" smtClean="0"/>
              <a:pPr/>
              <a:t>4</a:t>
            </a:fld>
            <a:endParaRPr lang="en-US"/>
          </a:p>
        </p:txBody>
      </p:sp>
      <p:pic>
        <p:nvPicPr>
          <p:cNvPr id="6"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7300178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64766" y="914402"/>
            <a:ext cx="8129791" cy="2279560"/>
          </a:xfrm>
        </p:spPr>
        <p:txBody>
          <a:bodyPr>
            <a:normAutofit/>
          </a:bodyPr>
          <a:lstStyle/>
          <a:p>
            <a:r>
              <a:rPr lang="ro-RO" b="1" dirty="0" smtClean="0">
                <a:effectLst>
                  <a:outerShdw blurRad="38100" dist="38100" dir="2700000" algn="tl">
                    <a:srgbClr val="000000">
                      <a:alpha val="43137"/>
                    </a:srgbClr>
                  </a:outerShdw>
                </a:effectLst>
              </a:rPr>
              <a:t>Disc </a:t>
            </a:r>
            <a:r>
              <a:rPr lang="ro-RO" b="1" dirty="0">
                <a:effectLst>
                  <a:outerShdw blurRad="38100" dist="38100" dir="2700000" algn="tl">
                    <a:srgbClr val="000000">
                      <a:alpha val="43137"/>
                    </a:srgbClr>
                  </a:outerShdw>
                </a:effectLst>
              </a:rPr>
              <a:t>Google va fi o parte integrată a browserului web destinat </a:t>
            </a:r>
            <a:r>
              <a:rPr lang="en-US" b="1" dirty="0" smtClean="0">
                <a:effectLst>
                  <a:outerShdw blurRad="38100" dist="38100" dir="2700000" algn="tl">
                    <a:srgbClr val="000000">
                      <a:alpha val="43137"/>
                    </a:srgbClr>
                  </a:outerShdw>
                </a:effectLst>
              </a:rPr>
              <a:t>Linux</a:t>
            </a:r>
            <a:r>
              <a:rPr lang="ro-RO"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Google Chrome OS </a:t>
            </a:r>
            <a:r>
              <a:rPr lang="ro-RO" b="1" dirty="0" smtClean="0">
                <a:effectLst>
                  <a:outerShdw blurRad="38100" dist="38100" dir="2700000" algn="tl">
                    <a:srgbClr val="000000">
                      <a:alpha val="43137"/>
                    </a:srgbClr>
                  </a:outerShdw>
                </a:effectLst>
              </a:rPr>
              <a:t>începând </a:t>
            </a:r>
            <a:r>
              <a:rPr lang="ro-RO" b="1" dirty="0">
                <a:effectLst>
                  <a:outerShdw blurRad="38100" dist="38100" dir="2700000" algn="tl">
                    <a:srgbClr val="000000">
                      <a:alpha val="43137"/>
                    </a:srgbClr>
                  </a:outerShdw>
                </a:effectLst>
              </a:rPr>
              <a:t>cu versiunea 20. Zvonuri despre Disc Google au circulat încă din </a:t>
            </a:r>
            <a:r>
              <a:rPr lang="en-US" b="1" dirty="0" err="1" smtClean="0">
                <a:effectLst>
                  <a:outerShdw blurRad="38100" dist="38100" dir="2700000" algn="tl">
                    <a:srgbClr val="000000">
                      <a:alpha val="43137"/>
                    </a:srgbClr>
                  </a:outerShdw>
                </a:effectLst>
              </a:rPr>
              <a:t>martie</a:t>
            </a:r>
            <a:r>
              <a:rPr lang="en-US" b="1" dirty="0" smtClean="0">
                <a:effectLst>
                  <a:outerShdw blurRad="38100" dist="38100" dir="2700000" algn="tl">
                    <a:srgbClr val="000000">
                      <a:alpha val="43137"/>
                    </a:srgbClr>
                  </a:outerShdw>
                </a:effectLst>
              </a:rPr>
              <a:t> 2006</a:t>
            </a:r>
            <a:r>
              <a:rPr lang="ro-RO" b="1" dirty="0" smtClean="0">
                <a:effectLst>
                  <a:outerShdw blurRad="38100" dist="38100" dir="2700000" algn="tl">
                    <a:srgbClr val="000000">
                      <a:alpha val="43137"/>
                    </a:srgbClr>
                  </a:outerShdw>
                </a:effectLst>
              </a:rPr>
              <a:t>.</a:t>
            </a:r>
            <a:endParaRPr lang="ru-RU" b="1" dirty="0">
              <a:effectLst>
                <a:outerShdw blurRad="38100" dist="38100" dir="2700000" algn="tl">
                  <a:srgbClr val="000000">
                    <a:alpha val="43137"/>
                  </a:srgbClr>
                </a:outerShdw>
              </a:effectLst>
            </a:endParaRPr>
          </a:p>
          <a:p>
            <a:endParaRPr lang="ru-RU" b="1"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rotWithShape="1">
          <a:blip r:embed="rId2" cstate="print">
            <a:extLst/>
          </a:blip>
          <a:srcRect l="22826" t="6966" r="25368" b="13647"/>
          <a:stretch/>
        </p:blipFill>
        <p:spPr bwMode="auto">
          <a:xfrm>
            <a:off x="1956249" y="1458118"/>
            <a:ext cx="5127129" cy="49104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
        <p:nvSpPr>
          <p:cNvPr id="2" name="Номер слайда 1"/>
          <p:cNvSpPr>
            <a:spLocks noGrp="1"/>
          </p:cNvSpPr>
          <p:nvPr>
            <p:ph type="sldNum" sz="quarter" idx="12"/>
          </p:nvPr>
        </p:nvSpPr>
        <p:spPr/>
        <p:txBody>
          <a:bodyPr/>
          <a:lstStyle/>
          <a:p>
            <a:fld id="{1FE8DF1E-33BB-4377-9A26-35481BA06C7C}" type="slidenum">
              <a:rPr lang="en-US" smtClean="0"/>
              <a:pPr/>
              <a:t>5</a:t>
            </a:fld>
            <a:endParaRPr lang="en-US"/>
          </a:p>
        </p:txBody>
      </p:sp>
      <p:pic>
        <p:nvPicPr>
          <p:cNvPr id="5"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237791312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ÐÐ°ÑÑÐ¸Ð½ÐºÐ¸ Ð¿Ð¾ Ð·Ð°Ð¿ÑÐ¾ÑÑ google drive sign in 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3031" y="0"/>
            <a:ext cx="9091455" cy="336989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ctrTitle"/>
          </p:nvPr>
        </p:nvSpPr>
        <p:spPr>
          <a:xfrm>
            <a:off x="926764" y="2122521"/>
            <a:ext cx="10225823" cy="1620837"/>
          </a:xfrm>
        </p:spPr>
        <p:txBody>
          <a:bodyPr>
            <a:normAutofit/>
          </a:bodyPr>
          <a:lstStyle/>
          <a:p>
            <a:pPr lvl="0"/>
            <a:r>
              <a:rPr lang="ro-RO" sz="4000" cap="all" dirty="0">
                <a:solidFill>
                  <a:schemeClr val="bg1">
                    <a:lumMod val="50000"/>
                  </a:schemeClr>
                </a:solidFill>
                <a:effectLst>
                  <a:outerShdw blurRad="50800" dist="38100" dir="2700000" algn="tl" rotWithShape="0">
                    <a:schemeClr val="bg2">
                      <a:lumMod val="75000"/>
                      <a:alpha val="40000"/>
                    </a:schemeClr>
                  </a:outerShdw>
                </a:effectLst>
                <a:latin typeface="Arial" pitchFamily="34" charset="0"/>
                <a:ea typeface="Batang" pitchFamily="18" charset="-127"/>
                <a:cs typeface="Arial" pitchFamily="34" charset="0"/>
              </a:rPr>
              <a:t>Trăsături generale</a:t>
            </a:r>
            <a:r>
              <a:rPr lang="ru-RU" sz="4000" cap="all" dirty="0">
                <a:solidFill>
                  <a:schemeClr val="bg1">
                    <a:lumMod val="50000"/>
                  </a:schemeClr>
                </a:solidFill>
                <a:effectLst>
                  <a:outerShdw blurRad="50800" dist="38100" dir="2700000" algn="tl" rotWithShape="0">
                    <a:schemeClr val="bg2">
                      <a:lumMod val="75000"/>
                      <a:alpha val="40000"/>
                    </a:schemeClr>
                  </a:outerShdw>
                </a:effectLst>
                <a:latin typeface="Arial" pitchFamily="34" charset="0"/>
                <a:ea typeface="Batang" pitchFamily="18" charset="-127"/>
                <a:cs typeface="Arial" pitchFamily="34" charset="0"/>
              </a:rPr>
              <a:t/>
            </a:r>
            <a:br>
              <a:rPr lang="ru-RU" sz="4000" cap="all" dirty="0">
                <a:solidFill>
                  <a:schemeClr val="bg1">
                    <a:lumMod val="50000"/>
                  </a:schemeClr>
                </a:solidFill>
                <a:effectLst>
                  <a:outerShdw blurRad="50800" dist="38100" dir="2700000" algn="tl" rotWithShape="0">
                    <a:schemeClr val="bg2">
                      <a:lumMod val="75000"/>
                      <a:alpha val="40000"/>
                    </a:schemeClr>
                  </a:outerShdw>
                </a:effectLst>
                <a:latin typeface="Arial" pitchFamily="34" charset="0"/>
                <a:ea typeface="Batang" pitchFamily="18" charset="-127"/>
                <a:cs typeface="Arial" pitchFamily="34" charset="0"/>
              </a:rPr>
            </a:br>
            <a:endParaRPr lang="ru-RU" sz="4000" cap="all" dirty="0">
              <a:solidFill>
                <a:schemeClr val="bg1">
                  <a:lumMod val="50000"/>
                </a:schemeClr>
              </a:solidFill>
              <a:effectLst>
                <a:outerShdw blurRad="50800" dist="38100" dir="2700000" algn="tl" rotWithShape="0">
                  <a:schemeClr val="bg2">
                    <a:lumMod val="75000"/>
                    <a:alpha val="40000"/>
                  </a:schemeClr>
                </a:outerShdw>
              </a:effectLst>
              <a:latin typeface="Arial" pitchFamily="34" charset="0"/>
              <a:ea typeface="Batang" pitchFamily="18" charset="-127"/>
              <a:cs typeface="Arial" pitchFamily="34" charset="0"/>
            </a:endParaRPr>
          </a:p>
        </p:txBody>
      </p:sp>
      <p:sp>
        <p:nvSpPr>
          <p:cNvPr id="3" name="Подзаголовок 2"/>
          <p:cNvSpPr>
            <a:spLocks noGrp="1"/>
          </p:cNvSpPr>
          <p:nvPr>
            <p:ph type="subTitle" idx="1"/>
          </p:nvPr>
        </p:nvSpPr>
        <p:spPr>
          <a:xfrm>
            <a:off x="115910" y="3692189"/>
            <a:ext cx="8872514" cy="2463911"/>
          </a:xfrm>
        </p:spPr>
        <p:txBody>
          <a:bodyPr>
            <a:normAutofit/>
          </a:bodyPr>
          <a:lstStyle/>
          <a:p>
            <a:r>
              <a:rPr lang="vi-VN" sz="2800" b="1" dirty="0">
                <a:effectLst>
                  <a:outerShdw blurRad="50800" dist="38100" dir="2700000" algn="tl" rotWithShape="0">
                    <a:schemeClr val="bg2">
                      <a:lumMod val="75000"/>
                      <a:alpha val="40000"/>
                    </a:schemeClr>
                  </a:outerShdw>
                </a:effectLst>
                <a:latin typeface="Calibri body"/>
                <a:cs typeface="Arial" pitchFamily="34" charset="0"/>
              </a:rPr>
              <a:t>Drive, așa cum este de așteptat, se va integra curând în tot ecosistemul Google și vom putea, de exemplu, atașa în Gmail documentele găzduite în acesta, partaja fotografii din Google Disc în Google+, etc.</a:t>
            </a:r>
          </a:p>
          <a:p>
            <a:endParaRPr lang="ru-RU" sz="2800" b="1" dirty="0">
              <a:effectLst>
                <a:outerShdw blurRad="50800" dist="38100" dir="2700000" algn="tl" rotWithShape="0">
                  <a:schemeClr val="bg2">
                    <a:lumMod val="75000"/>
                    <a:alpha val="40000"/>
                  </a:schemeClr>
                </a:outerShdw>
              </a:effectLst>
              <a:latin typeface="Calibri body"/>
              <a:cs typeface="Arial" pitchFamily="34" charset="0"/>
            </a:endParaRPr>
          </a:p>
        </p:txBody>
      </p:sp>
      <p:sp>
        <p:nvSpPr>
          <p:cNvPr id="4" name="Номер слайда 3"/>
          <p:cNvSpPr>
            <a:spLocks noGrp="1"/>
          </p:cNvSpPr>
          <p:nvPr>
            <p:ph type="sldNum" sz="quarter" idx="12"/>
          </p:nvPr>
        </p:nvSpPr>
        <p:spPr/>
        <p:txBody>
          <a:bodyPr/>
          <a:lstStyle/>
          <a:p>
            <a:fld id="{1FE8DF1E-33BB-4377-9A26-35481BA06C7C}" type="slidenum">
              <a:rPr lang="en-US" smtClean="0"/>
              <a:pPr/>
              <a:t>6</a:t>
            </a:fld>
            <a:endParaRPr lang="en-US"/>
          </a:p>
        </p:txBody>
      </p:sp>
      <p:pic>
        <p:nvPicPr>
          <p:cNvPr id="6"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31916816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fade">
                                      <p:cBhvr>
                                        <p:cTn id="7" dur="2000"/>
                                        <p:tgtEl>
                                          <p:spTgt spid="4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911181" y="978795"/>
            <a:ext cx="7524482" cy="2141112"/>
          </a:xfrm>
        </p:spPr>
        <p:txBody>
          <a:bodyPr>
            <a:normAutofit/>
          </a:bodyPr>
          <a:lstStyle/>
          <a:p>
            <a:pPr algn="just"/>
            <a:r>
              <a:rPr lang="vi-VN" dirty="0">
                <a:effectLst>
                  <a:outerShdw blurRad="38100" dist="38100" dir="2700000" algn="tl">
                    <a:srgbClr val="000000">
                      <a:alpha val="43137"/>
                    </a:srgbClr>
                  </a:outerShdw>
                </a:effectLst>
                <a:latin typeface="Calibri body"/>
              </a:rPr>
              <a:t>Din punct de vedere al securității și fiabilității, Google ne asigură că Drive va avea un uptime 99,9% iar datele găzduite în el vor fi cifrate. La toate astea se mai adaugă și suportul tehnic 24h din 24!</a:t>
            </a:r>
            <a:endParaRPr lang="ru-RU" dirty="0">
              <a:effectLst>
                <a:outerShdw blurRad="38100" dist="38100" dir="2700000" algn="tl">
                  <a:srgbClr val="000000">
                    <a:alpha val="43137"/>
                  </a:srgbClr>
                </a:outerShdw>
              </a:effectLst>
              <a:latin typeface="Calibri body"/>
            </a:endParaRPr>
          </a:p>
        </p:txBody>
      </p:sp>
      <p:pic>
        <p:nvPicPr>
          <p:cNvPr id="6150" name="Picture 6" descr="ÐÐ°ÑÑÐ¸Ð½ÐºÐ¸ Ð¿Ð¾ Ð·Ð°Ð¿ÑÐ¾ÑÑ cloud lock 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7064" y="2852021"/>
            <a:ext cx="4820854" cy="3201049"/>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xmlns="">
                <a:solidFill>
                  <a:srgbClr val="FFFFFF"/>
                </a:solidFill>
              </a14:hiddenFill>
            </a:ext>
          </a:extLst>
        </p:spPr>
      </p:pic>
      <p:sp>
        <p:nvSpPr>
          <p:cNvPr id="2" name="Номер слайда 1"/>
          <p:cNvSpPr>
            <a:spLocks noGrp="1"/>
          </p:cNvSpPr>
          <p:nvPr>
            <p:ph type="sldNum" sz="quarter" idx="12"/>
          </p:nvPr>
        </p:nvSpPr>
        <p:spPr/>
        <p:txBody>
          <a:bodyPr/>
          <a:lstStyle/>
          <a:p>
            <a:fld id="{1FE8DF1E-33BB-4377-9A26-35481BA06C7C}" type="slidenum">
              <a:rPr lang="en-US" smtClean="0"/>
              <a:pPr/>
              <a:t>7</a:t>
            </a:fld>
            <a:endParaRPr lang="en-US"/>
          </a:p>
        </p:txBody>
      </p:sp>
      <p:pic>
        <p:nvPicPr>
          <p:cNvPr id="5"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25393207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150"/>
                                        </p:tgtEl>
                                        <p:attrNameLst>
                                          <p:attrName>style.visibility</p:attrName>
                                        </p:attrNameLst>
                                      </p:cBhvr>
                                      <p:to>
                                        <p:strVal val="visible"/>
                                      </p:to>
                                    </p:set>
                                    <p:animEffect transition="in" filter="barn(inVertical)">
                                      <p:cBhvr>
                                        <p:cTn id="14" dur="500"/>
                                        <p:tgtEl>
                                          <p:spTgt spid="615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ÐÐ°ÑÑÐ¸Ð½ÐºÐ¸ Ð¿Ð¾ Ð·Ð°Ð¿ÑÐ¾ÑÑ google driv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5154" y="647164"/>
            <a:ext cx="8281115" cy="6210836"/>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1485900" y="1095247"/>
            <a:ext cx="6333818" cy="977899"/>
          </a:xfrm>
        </p:spPr>
        <p:txBody>
          <a:bodyPr>
            <a:normAutofit fontScale="90000"/>
          </a:bodyPr>
          <a:lstStyle/>
          <a:p>
            <a:pPr algn="ctr"/>
            <a:r>
              <a:rPr lang="ro-RO" sz="6000" b="1" cap="all" dirty="0">
                <a:effectLst>
                  <a:outerShdw blurRad="38100" dist="38100" dir="2700000" algn="tl">
                    <a:srgbClr val="000000">
                      <a:alpha val="43137"/>
                    </a:srgbClr>
                  </a:outerShdw>
                </a:effectLst>
              </a:rPr>
              <a:t>Cum funcționează?</a:t>
            </a:r>
            <a:endParaRPr lang="ru-RU" sz="6000" b="1" cap="all" dirty="0">
              <a:effectLst>
                <a:outerShdw blurRad="38100" dist="38100" dir="2700000" algn="tl">
                  <a:srgbClr val="000000">
                    <a:alpha val="43137"/>
                  </a:srgbClr>
                </a:outerShdw>
              </a:effectLst>
            </a:endParaRPr>
          </a:p>
        </p:txBody>
      </p:sp>
      <p:sp>
        <p:nvSpPr>
          <p:cNvPr id="3" name="Номер слайда 2"/>
          <p:cNvSpPr>
            <a:spLocks noGrp="1"/>
          </p:cNvSpPr>
          <p:nvPr>
            <p:ph type="sldNum" sz="quarter" idx="12"/>
          </p:nvPr>
        </p:nvSpPr>
        <p:spPr/>
        <p:txBody>
          <a:bodyPr/>
          <a:lstStyle/>
          <a:p>
            <a:fld id="{1FE8DF1E-33BB-4377-9A26-35481BA06C7C}" type="slidenum">
              <a:rPr lang="en-US" smtClean="0"/>
              <a:pPr/>
              <a:t>8</a:t>
            </a:fld>
            <a:endParaRPr lang="en-US"/>
          </a:p>
        </p:txBody>
      </p:sp>
      <p:pic>
        <p:nvPicPr>
          <p:cNvPr id="5"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802916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2"/>
                                        </p:tgtEl>
                                        <p:attrNameLst>
                                          <p:attrName>style.visibility</p:attrName>
                                        </p:attrNameLst>
                                      </p:cBhvr>
                                      <p:to>
                                        <p:strVal val="visible"/>
                                      </p:to>
                                    </p:set>
                                    <p:animEffect transition="in" filter="fade">
                                      <p:cBhvr>
                                        <p:cTn id="14" dur="1000"/>
                                        <p:tgtEl>
                                          <p:spTgt spid="7172"/>
                                        </p:tgtEl>
                                      </p:cBhvr>
                                    </p:animEffect>
                                    <p:anim calcmode="lin" valueType="num">
                                      <p:cBhvr>
                                        <p:cTn id="15" dur="1000" fill="hold"/>
                                        <p:tgtEl>
                                          <p:spTgt spid="7172"/>
                                        </p:tgtEl>
                                        <p:attrNameLst>
                                          <p:attrName>ppt_x</p:attrName>
                                        </p:attrNameLst>
                                      </p:cBhvr>
                                      <p:tavLst>
                                        <p:tav tm="0">
                                          <p:val>
                                            <p:strVal val="#ppt_x"/>
                                          </p:val>
                                        </p:tav>
                                        <p:tav tm="100000">
                                          <p:val>
                                            <p:strVal val="#ppt_x"/>
                                          </p:val>
                                        </p:tav>
                                      </p:tavLst>
                                    </p:anim>
                                    <p:anim calcmode="lin" valueType="num">
                                      <p:cBhvr>
                                        <p:cTn id="16" dur="1000" fill="hold"/>
                                        <p:tgtEl>
                                          <p:spTgt spid="717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813480" y="1004552"/>
            <a:ext cx="4201732" cy="6147270"/>
          </a:xfrm>
        </p:spPr>
        <p:txBody>
          <a:bodyPr>
            <a:normAutofit/>
          </a:bodyPr>
          <a:lstStyle/>
          <a:p>
            <a:r>
              <a:rPr lang="ro-RO" sz="2800" b="1" dirty="0">
                <a:effectLst>
                  <a:outerShdw blurRad="38100" dist="38100" dir="2700000" algn="tl">
                    <a:srgbClr val="000000">
                      <a:alpha val="43137"/>
                    </a:srgbClr>
                  </a:outerShdw>
                </a:effectLst>
              </a:rPr>
              <a:t>Google Drive este un serviciu accesibil pentru oricine. Ca să vă puteți folosi de serviciile Google Drive aveți nevoie de un cont. Dacă aveţi însă un cont pe Gmail îl folosiţi deja, iar dacă aţi fost vreodată încântaţi de partajarea fişierelor prin Google Docs, acel serviciu este ancorat tot în Google Drive. </a:t>
            </a:r>
            <a:endParaRPr lang="ru-RU" sz="2800" b="1" dirty="0">
              <a:effectLst>
                <a:outerShdw blurRad="38100" dist="38100" dir="2700000" algn="tl">
                  <a:srgbClr val="000000">
                    <a:alpha val="43137"/>
                  </a:srgbClr>
                </a:outerShdw>
              </a:effectLst>
            </a:endParaRPr>
          </a:p>
          <a:p>
            <a:endParaRPr lang="ru-RU" sz="2000" b="1" dirty="0">
              <a:effectLst>
                <a:outerShdw blurRad="38100" dist="38100" dir="2700000" algn="tl">
                  <a:srgbClr val="000000">
                    <a:alpha val="43137"/>
                  </a:srgbClr>
                </a:outerShdw>
              </a:effectLst>
            </a:endParaRPr>
          </a:p>
        </p:txBody>
      </p:sp>
      <p:pic>
        <p:nvPicPr>
          <p:cNvPr id="8194" name="Picture 2" descr="ÐÐ°ÑÑÐ¸Ð½ÐºÐ¸ Ð¿Ð¾ Ð·Ð°Ð¿ÑÐ¾ÑÑ google drive sign in 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3540" y="1004552"/>
            <a:ext cx="4618760" cy="526746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Номер слайда 1"/>
          <p:cNvSpPr>
            <a:spLocks noGrp="1"/>
          </p:cNvSpPr>
          <p:nvPr>
            <p:ph type="sldNum" sz="quarter" idx="12"/>
          </p:nvPr>
        </p:nvSpPr>
        <p:spPr/>
        <p:txBody>
          <a:bodyPr/>
          <a:lstStyle/>
          <a:p>
            <a:fld id="{1FE8DF1E-33BB-4377-9A26-35481BA06C7C}" type="slidenum">
              <a:rPr lang="en-US" smtClean="0"/>
              <a:pPr/>
              <a:t>9</a:t>
            </a:fld>
            <a:endParaRPr lang="en-US"/>
          </a:p>
        </p:txBody>
      </p:sp>
      <p:pic>
        <p:nvPicPr>
          <p:cNvPr id="5" name="Picture 6" descr="ÐÐ°ÑÑÐ¸Ð½ÐºÐ¸ Ð¿Ð¾ Ð·Ð°Ð¿ÑÐ¾ÑÑ home png">
            <a:hlinkClick r:id="rId3" action="ppaction://hlinksldjump"/>
          </p:cNvPr>
          <p:cNvPicPr>
            <a:picLocks noChangeAspect="1" noChangeArrowheads="1"/>
          </p:cNvPicPr>
          <p:nvPr/>
        </p:nvPicPr>
        <p:blipFill>
          <a:blip r:embed="rId4" cstate="print"/>
          <a:srcRect/>
          <a:stretch>
            <a:fillRect/>
          </a:stretch>
        </p:blipFill>
        <p:spPr bwMode="auto">
          <a:xfrm>
            <a:off x="0" y="6057900"/>
            <a:ext cx="787400" cy="787400"/>
          </a:xfrm>
          <a:prstGeom prst="rect">
            <a:avLst/>
          </a:prstGeom>
          <a:noFill/>
          <a:effectLst>
            <a:outerShdw blurRad="114300" dist="63500" dir="2700000" algn="tl" rotWithShape="0">
              <a:prstClr val="black">
                <a:alpha val="44000"/>
              </a:prstClr>
            </a:outerShdw>
          </a:effectLst>
        </p:spPr>
      </p:pic>
    </p:spTree>
    <p:extLst>
      <p:ext uri="{BB962C8B-B14F-4D97-AF65-F5344CB8AC3E}">
        <p14:creationId xmlns:p14="http://schemas.microsoft.com/office/powerpoint/2010/main" xmlns="" val="20389103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3144</TotalTime>
  <Words>543</Words>
  <Application>Microsoft Office PowerPoint</Application>
  <PresentationFormat>On-screen Show (4:3)</PresentationFormat>
  <Paragraphs>55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google drive </vt:lpstr>
      <vt:lpstr>CUPRINS</vt:lpstr>
      <vt:lpstr>Slide 3</vt:lpstr>
      <vt:lpstr>Ce reprezintă Google Drive?</vt:lpstr>
      <vt:lpstr>Slide 5</vt:lpstr>
      <vt:lpstr>Trăsături generale </vt:lpstr>
      <vt:lpstr>Slide 7</vt:lpstr>
      <vt:lpstr>Cum funcționează?</vt:lpstr>
      <vt:lpstr>Slide 9</vt:lpstr>
      <vt:lpstr>Slide 10</vt:lpstr>
      <vt:lpstr>De când au apărut serviciile de cloud, din ce în ce mai multe companii s-au aruncat să ofere pachete foarte atractive pentru utilizatorii lor. Indiferent dacă vorbim de Microsoft, Google, Apple sau altele, fiecare oferă un spațiu de stocare de bază și un model de subscripție lunară dacă vrei câte ceva în plus.  </vt:lpstr>
      <vt:lpstr>Slide 12</vt:lpstr>
      <vt:lpstr>Slide 13</vt:lpstr>
      <vt:lpstr>Slide 14</vt:lpstr>
      <vt:lpstr>Funcții noi în aplicația Google Drive pentru mobil</vt:lpstr>
      <vt:lpstr>Slide 16</vt:lpstr>
      <vt:lpstr>CONCLUZII</vt:lpstr>
      <vt:lpstr>Slide 18</vt:lpstr>
      <vt:lpstr>Slide 19</vt:lpstr>
      <vt:lpstr>Slide 20</vt:lpstr>
    </vt:vector>
  </TitlesOfParts>
  <Company>PJSC "New Engineering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Markasian, Pavel (KIEVH)</dc:creator>
  <cp:lastModifiedBy>user</cp:lastModifiedBy>
  <cp:revision>103</cp:revision>
  <dcterms:created xsi:type="dcterms:W3CDTF">2016-11-18T14:12:19Z</dcterms:created>
  <dcterms:modified xsi:type="dcterms:W3CDTF">2018-05-21T10:42:05Z</dcterms:modified>
</cp:coreProperties>
</file>