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15" r:id="rId5"/>
    <p:sldId id="547" r:id="rId6"/>
    <p:sldId id="548" r:id="rId7"/>
    <p:sldId id="549" r:id="rId8"/>
    <p:sldId id="550" r:id="rId9"/>
    <p:sldId id="552" r:id="rId10"/>
    <p:sldId id="551" r:id="rId11"/>
    <p:sldId id="553" r:id="rId12"/>
    <p:sldId id="554" r:id="rId13"/>
    <p:sldId id="562" r:id="rId14"/>
    <p:sldId id="563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4" r:id="rId23"/>
    <p:sldId id="38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inheimer-Hoepermans, Sabine" initials="W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EBE7"/>
    <a:srgbClr val="E67386"/>
    <a:srgbClr val="FFFFE7"/>
    <a:srgbClr val="FFFFFF"/>
    <a:srgbClr val="FFD9B2"/>
    <a:srgbClr val="FFAA99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77045" autoAdjust="0"/>
  </p:normalViewPr>
  <p:slideViewPr>
    <p:cSldViewPr snapToGrid="0">
      <p:cViewPr>
        <p:scale>
          <a:sx n="101" d="100"/>
          <a:sy n="101" d="100"/>
        </p:scale>
        <p:origin x="-2094" y="-41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9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11/15/2017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52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 Ice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ice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ice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ice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web_testing_tools" TargetMode="External"/><Relationship Id="rId2" Type="http://schemas.openxmlformats.org/officeDocument/2006/relationships/hyperlink" Target="https://en.wikipedia.org/wiki/Comparison_of_GUI_testing_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lpingtesters.com/12-popular-api-testing-tool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Test Automation - 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Sova</a:t>
            </a:r>
          </a:p>
          <a:p>
            <a:r>
              <a:rPr lang="en-US" dirty="0" smtClean="0"/>
              <a:t>August 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658800" y="2779200"/>
            <a:ext cx="527744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framework</a:t>
            </a:r>
            <a:r>
              <a:rPr lang="en-US" dirty="0" smtClean="0"/>
              <a:t> – features A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Mandatory </a:t>
            </a:r>
            <a:r>
              <a:rPr lang="en-US" b="1" dirty="0" smtClean="0">
                <a:solidFill>
                  <a:schemeClr val="accent1"/>
                </a:solidFill>
              </a:rPr>
              <a:t>features (add picture): 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dirty="0"/>
              <a:t>identification (repository)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Wrappers for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Synchronization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Verifications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/>
              <a:t>structure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Reporting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architecture (reuse existing third party </a:t>
            </a:r>
            <a:r>
              <a:rPr lang="en-US" dirty="0" smtClean="0"/>
              <a:t>libraries)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framework</a:t>
            </a:r>
            <a:r>
              <a:rPr lang="en-US" dirty="0" smtClean="0"/>
              <a:t> – features B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Nice to have features: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 language </a:t>
            </a:r>
            <a:r>
              <a:rPr lang="en-US" dirty="0"/>
              <a:t>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Version </a:t>
            </a:r>
            <a:r>
              <a:rPr lang="en-US" dirty="0"/>
              <a:t>control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Parallel execution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/>
              <a:t>to test management </a:t>
            </a:r>
            <a:r>
              <a:rPr lang="en-US" dirty="0" smtClean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at least one more feature that can be viable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</a:t>
            </a:r>
            <a:r>
              <a:rPr lang="en-US" dirty="0" smtClean="0"/>
              <a:t>types - history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Ordered according complexity: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script </a:t>
            </a:r>
            <a:r>
              <a:rPr lang="en-US" dirty="0" smtClean="0"/>
              <a:t>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Modular framework (test script modularity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library architecture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Keyword driven framework (table driven)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driven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Hybrid framework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describe framework types listed above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script framework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test is represented by one </a:t>
            </a:r>
            <a:r>
              <a:rPr lang="en-US" dirty="0" smtClean="0"/>
              <a:t>standalone test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Record </a:t>
            </a:r>
            <a:r>
              <a:rPr lang="en-US" dirty="0"/>
              <a:t>replay </a:t>
            </a:r>
            <a:r>
              <a:rPr lang="en-US" dirty="0" smtClean="0"/>
              <a:t>or </a:t>
            </a:r>
            <a:r>
              <a:rPr lang="en-US" dirty="0"/>
              <a:t>coded </a:t>
            </a:r>
            <a:r>
              <a:rPr lang="en-US" dirty="0" smtClean="0"/>
              <a:t>approach</a:t>
            </a:r>
            <a:endParaRPr lang="en-US" dirty="0"/>
          </a:p>
          <a:p>
            <a:pPr>
              <a:spcBef>
                <a:spcPts val="1200"/>
              </a:spcBef>
            </a:pPr>
            <a:endParaRPr lang="en-GB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Maintenance points:</a:t>
            </a:r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reusability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Everything defined directly in test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maintenance cost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at least one advantage of this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 framework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scripts </a:t>
            </a:r>
            <a:r>
              <a:rPr lang="en-US" dirty="0" smtClean="0"/>
              <a:t>represent </a:t>
            </a:r>
            <a:r>
              <a:rPr lang="en-US" dirty="0"/>
              <a:t>modules, sections, and functions of the </a:t>
            </a:r>
            <a:r>
              <a:rPr lang="en-US" dirty="0" smtClean="0"/>
              <a:t>application-under-test are combined </a:t>
            </a:r>
            <a:r>
              <a:rPr lang="en-US" dirty="0"/>
              <a:t>to represents </a:t>
            </a:r>
            <a:r>
              <a:rPr lang="en-US" dirty="0" smtClean="0"/>
              <a:t>test</a:t>
            </a:r>
            <a:endParaRPr lang="en-US" dirty="0"/>
          </a:p>
          <a:p>
            <a:endParaRPr lang="en-GB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Maintenance points:</a:t>
            </a:r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reusability layer – module (function)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maintenance cost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Describe the key difference between Linear script and Modular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library architecture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cripts </a:t>
            </a:r>
            <a:r>
              <a:rPr lang="en-US" dirty="0"/>
              <a:t>are stored as functions and procedures inside </a:t>
            </a:r>
            <a:r>
              <a:rPr lang="en-US" dirty="0" smtClean="0"/>
              <a:t>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ests </a:t>
            </a:r>
            <a:r>
              <a:rPr lang="en-US" dirty="0"/>
              <a:t>are composed from those functions</a:t>
            </a:r>
          </a:p>
          <a:p>
            <a:endParaRPr lang="en-GB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Maintenance points:</a:t>
            </a:r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reusability layer – module (function)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files for libraries and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maintenance cost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explain the benefit gained from storing functions in separate library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driven framework (table driven)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Automated Tests looks similar to manual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Functionality is covered by reusable keywords with parameters stored in library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ests </a:t>
            </a:r>
            <a:r>
              <a:rPr lang="en-US" dirty="0"/>
              <a:t>are composed from those </a:t>
            </a:r>
            <a:r>
              <a:rPr lang="en-US" dirty="0" smtClean="0"/>
              <a:t>keywords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(html </a:t>
            </a:r>
            <a:r>
              <a:rPr lang="en-US" dirty="0" smtClean="0"/>
              <a:t>elements) are hardcoded in tests</a:t>
            </a:r>
            <a:endParaRPr lang="en-US" dirty="0"/>
          </a:p>
          <a:p>
            <a:endParaRPr lang="en-GB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Maintenance points:</a:t>
            </a:r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reusability layer –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files for libraries and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maintenance cost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explain for which type of project this framework can be used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driven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are used for both input values and output verification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input and output values are read from data files </a:t>
            </a:r>
            <a:r>
              <a:rPr lang="en-US" dirty="0" smtClean="0"/>
              <a:t>(ODBC </a:t>
            </a:r>
            <a:r>
              <a:rPr lang="en-US" dirty="0"/>
              <a:t>sources, </a:t>
            </a:r>
            <a:r>
              <a:rPr lang="en-US" dirty="0" err="1"/>
              <a:t>cvs</a:t>
            </a:r>
            <a:r>
              <a:rPr lang="en-US" dirty="0"/>
              <a:t> files, Excel </a:t>
            </a:r>
            <a:r>
              <a:rPr lang="en-US" dirty="0" smtClean="0"/>
              <a:t>files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Values are loaded </a:t>
            </a:r>
            <a:r>
              <a:rPr lang="en-US" dirty="0"/>
              <a:t>into variables in captured or manually coded </a:t>
            </a:r>
            <a:r>
              <a:rPr lang="en-US" dirty="0" smtClean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Navigation through the program, reading of the data files, and logging of test status and information are all coded in the test script</a:t>
            </a:r>
            <a:endParaRPr lang="en-US" dirty="0" smtClean="0"/>
          </a:p>
          <a:p>
            <a:endParaRPr lang="en-GB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Maintenance points:</a:t>
            </a:r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data handling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explain for which type of project this framework can be used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Combination of previous frameworks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Separate files for object repository, data, functions / keywords, wrappers,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 made reporting, </a:t>
            </a:r>
            <a:r>
              <a:rPr lang="en-US" dirty="0"/>
              <a:t>error handling, wrappers for browser events and object </a:t>
            </a:r>
            <a:r>
              <a:rPr lang="en-US" dirty="0" smtClean="0"/>
              <a:t>methods etc..</a:t>
            </a:r>
          </a:p>
          <a:p>
            <a:endParaRPr lang="en-GB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Maintenance points:</a:t>
            </a:r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layers of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maintenance costs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at least </a:t>
            </a:r>
            <a:r>
              <a:rPr lang="en-US" dirty="0" smtClean="0"/>
              <a:t>one </a:t>
            </a:r>
            <a:r>
              <a:rPr lang="en-US" dirty="0" smtClean="0"/>
              <a:t>disadvantage of this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approach for </a:t>
            </a:r>
            <a:r>
              <a:rPr lang="en-US" dirty="0" smtClean="0"/>
              <a:t>web GUI </a:t>
            </a:r>
            <a:r>
              <a:rPr lang="en-US" dirty="0"/>
              <a:t>test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Tasks checklist in proper order: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return of investment document (ROI)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technology used for system under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appropriate tool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tart analysis how you will handle following framework features:</a:t>
            </a:r>
          </a:p>
          <a:p>
            <a:pPr marL="720725" lvl="1" indent="-457200"/>
            <a:r>
              <a:rPr lang="en-US" dirty="0"/>
              <a:t>H</a:t>
            </a:r>
            <a:r>
              <a:rPr lang="en-US" dirty="0" smtClean="0"/>
              <a:t>tml object identification</a:t>
            </a:r>
          </a:p>
          <a:p>
            <a:pPr marL="720725" lvl="1" indent="-457200"/>
            <a:r>
              <a:rPr lang="en-US" dirty="0" smtClean="0"/>
              <a:t>Error handling</a:t>
            </a:r>
          </a:p>
          <a:p>
            <a:pPr marL="720725" lvl="1" indent="-457200"/>
            <a:r>
              <a:rPr lang="en-US" dirty="0" smtClean="0"/>
              <a:t>Object wrappers</a:t>
            </a:r>
          </a:p>
          <a:p>
            <a:pPr marL="720725" lvl="1" indent="-457200"/>
            <a:r>
              <a:rPr lang="en-US" dirty="0" smtClean="0"/>
              <a:t>Synchronization with application under test</a:t>
            </a:r>
          </a:p>
          <a:p>
            <a:pPr marL="720725" lvl="1" indent="-457200"/>
            <a:r>
              <a:rPr lang="en-US" dirty="0" smtClean="0"/>
              <a:t>Reusable modules / functions / keywords</a:t>
            </a:r>
          </a:p>
          <a:p>
            <a:pPr marL="720725" lvl="1" indent="-457200"/>
            <a:r>
              <a:rPr lang="en-US" dirty="0" smtClean="0"/>
              <a:t>Data handling</a:t>
            </a:r>
          </a:p>
          <a:p>
            <a:pPr marL="720725" lvl="1" indent="-457200"/>
            <a:r>
              <a:rPr lang="en-US" dirty="0" smtClean="0"/>
              <a:t>Execution</a:t>
            </a:r>
          </a:p>
          <a:p>
            <a:pPr marL="720725" lvl="1" indent="-457200"/>
            <a:r>
              <a:rPr lang="en-US" dirty="0" smtClean="0"/>
              <a:t>Reporting</a:t>
            </a:r>
          </a:p>
          <a:p>
            <a:pPr marL="720725" lvl="1" indent="-457200"/>
            <a:r>
              <a:rPr lang="en-US" dirty="0" smtClean="0"/>
              <a:t>Continuous integration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test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Where it can be used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Why to automate tests –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tests to </a:t>
            </a:r>
            <a:r>
              <a:rPr lang="en-US" dirty="0" smtClean="0"/>
              <a:t>automate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misconception about test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automation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Framework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Basic approach for web GUI test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Test Automation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1800" b="1" dirty="0">
                <a:solidFill>
                  <a:schemeClr val="accent1"/>
                </a:solidFill>
              </a:rPr>
              <a:t>Definition: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Test </a:t>
            </a:r>
            <a:r>
              <a:rPr lang="en-US" sz="1800" dirty="0"/>
              <a:t>automation is the use of special software (separate from the software being tested) to control the execution of tests and the comparison of actual outcomes with predicted outcomes </a:t>
            </a:r>
            <a:r>
              <a:rPr lang="en-US" sz="1800" dirty="0" smtClean="0"/>
              <a:t>(verifications)</a:t>
            </a:r>
            <a:endParaRPr lang="en-GB" sz="1800" b="1" dirty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endParaRPr lang="en-GB" sz="1800" b="1" dirty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1800" b="1" dirty="0">
                <a:solidFill>
                  <a:schemeClr val="accent1"/>
                </a:solidFill>
              </a:rPr>
              <a:t>Additional utilization: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/>
              <a:t>can automate some repetitive but necessary tasks in a testing process already in </a:t>
            </a:r>
            <a:r>
              <a:rPr lang="en-US" sz="1800" dirty="0" smtClean="0"/>
              <a:t>place like </a:t>
            </a:r>
            <a:r>
              <a:rPr lang="en-US" sz="1800" dirty="0"/>
              <a:t>environment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/>
              <a:t>can perform additional testing that would be difficult to do </a:t>
            </a:r>
            <a:r>
              <a:rPr lang="en-US" sz="1800" dirty="0" smtClean="0"/>
              <a:t>manually for example</a:t>
            </a:r>
            <a:r>
              <a:rPr lang="en-US" sz="1800" dirty="0"/>
              <a:t> load test, stress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1200"/>
              </a:spcBef>
            </a:pPr>
            <a:r>
              <a:rPr lang="en-GB" sz="1800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Name </a:t>
            </a:r>
            <a:r>
              <a:rPr lang="en-US" sz="1800" dirty="0"/>
              <a:t>at least 3 examples for utilizing automation in real project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can be used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nit </a:t>
            </a:r>
            <a:r>
              <a:rPr lang="en-US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</a:t>
            </a:r>
            <a:r>
              <a:rPr lang="en-US" dirty="0"/>
              <a:t>service / </a:t>
            </a:r>
            <a:r>
              <a:rPr lang="en-US" dirty="0" err="1"/>
              <a:t>api</a:t>
            </a:r>
            <a:r>
              <a:rPr lang="en-US" dirty="0"/>
              <a:t>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GUI </a:t>
            </a:r>
            <a:r>
              <a:rPr lang="en-US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Sanity, Smoke, Regression etc..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Functional test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Integration test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preparation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test </a:t>
            </a:r>
            <a:r>
              <a:rPr lang="en-US" dirty="0"/>
              <a:t>(load, stress)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Security test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to automate tests –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Faster execution than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Less human errors (it does exactly what it was coded for)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 sanity, smoke and regression (manual testers can focus on finding issues)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GB" b="1" dirty="0">
                <a:solidFill>
                  <a:schemeClr val="accent1"/>
                </a:solidFill>
              </a:rPr>
              <a:t>Additional </a:t>
            </a:r>
            <a:r>
              <a:rPr lang="en-GB" b="1" dirty="0" smtClean="0">
                <a:solidFill>
                  <a:schemeClr val="accent1"/>
                </a:solidFill>
              </a:rPr>
              <a:t>benefits:</a:t>
            </a:r>
            <a:endParaRPr lang="en-GB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Early bug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Robust reporting (makes issue debugging easier)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Higher coverage (data driven)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 data </a:t>
            </a:r>
            <a:r>
              <a:rPr lang="en-US" dirty="0" smtClean="0"/>
              <a:t>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 process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tests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Good rules to follow: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Tests that contains repetitive actions / </a:t>
            </a:r>
            <a:r>
              <a:rPr lang="en-US" dirty="0" smtClean="0"/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shorter the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type of </a:t>
            </a:r>
            <a:r>
              <a:rPr lang="en-US" dirty="0" smtClean="0"/>
              <a:t>verification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Precise action / </a:t>
            </a:r>
            <a:r>
              <a:rPr lang="en-US" dirty="0" smtClean="0"/>
              <a:t>verification </a:t>
            </a:r>
            <a:r>
              <a:rPr lang="en-US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Describe test that is not suitable for automation and explain your 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misconception about test automation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automation is here to replace manual testers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Automated </a:t>
            </a:r>
            <a:r>
              <a:rPr lang="en-US" dirty="0"/>
              <a:t>testing is better than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worth to automate everything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Quick return of investment (ROI)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Higher </a:t>
            </a:r>
            <a:r>
              <a:rPr lang="en-US" dirty="0"/>
              <a:t>rate of defect detection then in manual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automation is only record and </a:t>
            </a:r>
            <a:r>
              <a:rPr lang="en-US" dirty="0" smtClean="0"/>
              <a:t>playback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automation is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Pick and explain one misconception from the list above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1"/>
                </a:solidFill>
              </a:rPr>
              <a:t>James Bach</a:t>
            </a:r>
            <a:r>
              <a:rPr lang="en-US" b="1" dirty="0" smtClean="0">
                <a:solidFill>
                  <a:schemeClr val="accent1"/>
                </a:solidFill>
              </a:rPr>
              <a:t>: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“ </a:t>
            </a:r>
            <a:r>
              <a:rPr lang="en-US" dirty="0"/>
              <a:t>Tools don’t test. Only people test. Tools only perform actions that “help” people test. “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</a:rPr>
              <a:t>List of GUI </a:t>
            </a:r>
            <a:r>
              <a:rPr lang="en-US" b="1" dirty="0" smtClean="0">
                <a:solidFill>
                  <a:schemeClr val="accent1"/>
                </a:solidFill>
              </a:rPr>
              <a:t>testing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://en.wikipedia.org/wiki/Comparison_of_GUI_testing_tools</a:t>
            </a:r>
            <a:endParaRPr lang="en-US" dirty="0"/>
          </a:p>
          <a:p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</a:rPr>
              <a:t>List of Web testing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://en.wikipedia.org/wiki/List_of_web_testing_tools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</a:rPr>
              <a:t>List of API testing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http://www.helpingtesters.com/12-popular-api-testing-tools/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automation framework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Definition points: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Integrated </a:t>
            </a:r>
            <a:r>
              <a:rPr lang="en-US" dirty="0"/>
              <a:t>system that sets the rules of automation of a specific </a:t>
            </a:r>
            <a:r>
              <a:rPr lang="en-US" dirty="0" smtClean="0"/>
              <a:t>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Integrates </a:t>
            </a:r>
            <a:r>
              <a:rPr lang="en-US" dirty="0"/>
              <a:t>the function libraries, test data sources, object details and various reusable </a:t>
            </a:r>
            <a:r>
              <a:rPr lang="en-US" dirty="0" smtClean="0"/>
              <a:t>modules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 easier maintenance for test automation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chemeClr val="accent1"/>
                </a:solidFill>
              </a:rPr>
              <a:t>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difference between test automation tool and framework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-ice-option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7A8F5515F9D42BC32363E5F1003E0" ma:contentTypeVersion="3" ma:contentTypeDescription="Create a new document." ma:contentTypeScope="" ma:versionID="355dfe8c7798ab8c61140b90e64531ca">
  <xsd:schema xmlns:xsd="http://www.w3.org/2001/XMLSchema" xmlns:p="http://schemas.microsoft.com/office/2006/metadata/properties" xmlns:ns2="6E99507B-D7DF-492D-A2FC-572D71162300" targetNamespace="http://schemas.microsoft.com/office/2006/metadata/properties" ma:root="true" ma:fieldsID="ca781e384eb314924237ded68cac4cc8" ns2:_="">
    <xsd:import namespace="6E99507B-D7DF-492D-A2FC-572D71162300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E99507B-D7DF-492D-A2FC-572D71162300" elementFormDefault="qualified">
    <xsd:import namespace="http://schemas.microsoft.com/office/2006/documentManagement/types"/>
    <xsd:element name="Owner" ma:index="8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internalName="Status">
      <xsd:simpleType>
        <xsd:restriction base="dms:Choice">
          <xsd:enumeration value="Draft"/>
          <xsd:enumeration value="Definitive"/>
          <xsd:enumeration value="Live"/>
          <xsd:enumeration value="Superseded"/>
          <xsd:enumeration value="Inform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6E99507B-D7DF-492D-A2FC-572D71162300" xsi:nil="true"/>
    <Owner xmlns="6E99507B-D7DF-492D-A2FC-572D71162300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ED89B-3B0C-4CA1-A481-A086D023B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9507B-D7DF-492D-A2FC-572D7116230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dcmitype/"/>
    <ds:schemaRef ds:uri="http://schemas.openxmlformats.org/package/2006/metadata/core-properties"/>
    <ds:schemaRef ds:uri="6E99507B-D7DF-492D-A2FC-572D71162300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CGI-ice-option_EN</Template>
  <TotalTime>23174</TotalTime>
  <Words>981</Words>
  <Application>Microsoft Office PowerPoint</Application>
  <PresentationFormat>On-screen Show (4:3)</PresentationFormat>
  <Paragraphs>246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CGI-ice-option_EN</vt:lpstr>
      <vt:lpstr>Test Automation - Introduction</vt:lpstr>
      <vt:lpstr>About</vt:lpstr>
      <vt:lpstr>What is Test Automation</vt:lpstr>
      <vt:lpstr>Where it can be used</vt:lpstr>
      <vt:lpstr>Why to automate tests – benefits</vt:lpstr>
      <vt:lpstr>Which tests to automate</vt:lpstr>
      <vt:lpstr>Common misconception about test automation</vt:lpstr>
      <vt:lpstr>Tools</vt:lpstr>
      <vt:lpstr>Test automation framework</vt:lpstr>
      <vt:lpstr>Test automation framework – features A</vt:lpstr>
      <vt:lpstr>Test automation framework – features B</vt:lpstr>
      <vt:lpstr>Framework types - history</vt:lpstr>
      <vt:lpstr>Linear script framework</vt:lpstr>
      <vt:lpstr>Modular framework</vt:lpstr>
      <vt:lpstr>Test library architecture framework</vt:lpstr>
      <vt:lpstr>Keyword driven framework (table driven)</vt:lpstr>
      <vt:lpstr>Data driven framework</vt:lpstr>
      <vt:lpstr>Hybrid framework</vt:lpstr>
      <vt:lpstr>Basic approach for web GUI test automation</vt:lpstr>
      <vt:lpstr>Thank you!</vt:lpstr>
    </vt:vector>
  </TitlesOfParts>
  <Company>Logica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 FY2014</dc:title>
  <dc:creator>Logica</dc:creator>
  <cp:lastModifiedBy>Sova, Peter</cp:lastModifiedBy>
  <cp:revision>614</cp:revision>
  <cp:lastPrinted>2016-08-09T14:37:37Z</cp:lastPrinted>
  <dcterms:created xsi:type="dcterms:W3CDTF">2013-07-11T06:37:58Z</dcterms:created>
  <dcterms:modified xsi:type="dcterms:W3CDTF">2017-11-15T15:00:50Z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0x010100A337A8F5515F9D42BC32363E5F1003E0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Language">
    <vt:lpwstr>EN</vt:lpwstr>
  </property>
  <property fmtid="{D5CDD505-2E9C-101B-9397-08002B2CF9AE}" pid="12" name="Abstract">
    <vt:lpwstr>CGI-ice-option_EN</vt:lpwstr>
  </property>
  <property fmtid="{D5CDD505-2E9C-101B-9397-08002B2CF9AE}" pid="13" name="Published By">
    <vt:lpwstr>Stiller, Regina C55167</vt:lpwstr>
  </property>
  <property fmtid="{D5CDD505-2E9C-101B-9397-08002B2CF9AE}" pid="14" name="Owner Organisation">
    <vt:lpwstr>United States</vt:lpwstr>
  </property>
  <property fmtid="{D5CDD505-2E9C-101B-9397-08002B2CF9AE}" pid="15" name="c79d12643ffc4d60ab657aaa1718cc32">
    <vt:lpwstr>North America432c26d4-6fa6-4d6a-a083-35cd92b71c1e</vt:lpwstr>
  </property>
  <property fmtid="{D5CDD505-2E9C-101B-9397-08002B2CF9AE}" pid="16" name="p43f7bb208e443c9b50eb304fe6606a3">
    <vt:lpwstr/>
  </property>
  <property fmtid="{D5CDD505-2E9C-101B-9397-08002B2CF9AE}" pid="17" name="h4c66fbf292e4125b0e390af25f11c04">
    <vt:lpwstr/>
  </property>
  <property fmtid="{D5CDD505-2E9C-101B-9397-08002B2CF9AE}" pid="18" name="eafb632c3f5c40ba98242be6bbd6bb17">
    <vt:lpwstr/>
  </property>
  <property fmtid="{D5CDD505-2E9C-101B-9397-08002B2CF9AE}" pid="19" name="TaxCatchAll">
    <vt:lpwstr>36</vt:lpwstr>
  </property>
  <property fmtid="{D5CDD505-2E9C-101B-9397-08002B2CF9AE}" pid="20" name="Publication Date">
    <vt:lpwstr>2013-01-09T00:00:00+00:00</vt:lpwstr>
  </property>
  <property fmtid="{D5CDD505-2E9C-101B-9397-08002B2CF9AE}" pid="21" name="CSMeta2010Field">
    <vt:lpwstr>e3756241-2df6-41de-be5e-75b6e6bb08f6;2012-09-21 22:00:55;PENDINGCLASSIFICATION;False</vt:lpwstr>
  </property>
  <property fmtid="{D5CDD505-2E9C-101B-9397-08002B2CF9AE}" pid="22" name="BS Document Sub Type">
    <vt:lpwstr>Business Aid</vt:lpwstr>
  </property>
  <property fmtid="{D5CDD505-2E9C-101B-9397-08002B2CF9AE}" pid="23" name="Best Before Date">
    <vt:lpwstr>2018-01-09T00:00:00+00:00</vt:lpwstr>
  </property>
  <property fmtid="{D5CDD505-2E9C-101B-9397-08002B2CF9AE}" pid="24" name="External Use">
    <vt:lpwstr>No</vt:lpwstr>
  </property>
</Properties>
</file>