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7" r:id="rId1"/>
  </p:sldMasterIdLst>
  <p:notesMasterIdLst>
    <p:notesMasterId r:id="rId14"/>
  </p:notesMasterIdLst>
  <p:sldIdLst>
    <p:sldId id="256" r:id="rId2"/>
    <p:sldId id="263" r:id="rId3"/>
    <p:sldId id="264" r:id="rId4"/>
    <p:sldId id="267" r:id="rId5"/>
    <p:sldId id="268" r:id="rId6"/>
    <p:sldId id="265" r:id="rId7"/>
    <p:sldId id="271" r:id="rId8"/>
    <p:sldId id="269" r:id="rId9"/>
    <p:sldId id="270" r:id="rId10"/>
    <p:sldId id="272" r:id="rId11"/>
    <p:sldId id="273" r:id="rId12"/>
    <p:sldId id="262" r:id="rId13"/>
  </p:sldIdLst>
  <p:sldSz cx="9144000" cy="5143500" type="screen16x9"/>
  <p:notesSz cx="6858000" cy="9144000"/>
  <p:embeddedFontLst>
    <p:embeddedFont>
      <p:font typeface="Garamond" panose="02020404030301010803" pitchFamily="18" charset="0"/>
      <p:regular r:id="rId15"/>
      <p:bold r:id="rId16"/>
      <p:italic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6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1982362e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1982362e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DC9EE810-192B-478E-9373-11D5FCDA82B2}" type="datetimeFigureOut">
              <a:rPr lang="en-US" smtClean="0"/>
              <a:t>11/20/2021</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CA" smtClean="0"/>
              <a:t>‹#›</a:t>
            </a:fld>
            <a:endParaRPr lang="en-CA"/>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6269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C9EE810-192B-478E-9373-11D5FCDA82B2}"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002464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9EE810-192B-478E-9373-11D5FCDA82B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87562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9EE810-192B-478E-9373-11D5FCDA82B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77151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9EE810-192B-478E-9373-11D5FCDA82B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2450914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9EE810-192B-478E-9373-11D5FCDA82B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05627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9EE810-192B-478E-9373-11D5FCDA82B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16827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EE810-192B-478E-9373-11D5FCDA82B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574156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EE810-192B-478E-9373-11D5FCDA82B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651202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extLst>
      <p:ext uri="{BB962C8B-B14F-4D97-AF65-F5344CB8AC3E}">
        <p14:creationId xmlns:p14="http://schemas.microsoft.com/office/powerpoint/2010/main" val="933890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extLst>
      <p:ext uri="{BB962C8B-B14F-4D97-AF65-F5344CB8AC3E}">
        <p14:creationId xmlns:p14="http://schemas.microsoft.com/office/powerpoint/2010/main" val="286637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EE810-192B-478E-9373-11D5FCDA82B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510571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9EE810-192B-478E-9373-11D5FCDA82B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62403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9EE810-192B-478E-9373-11D5FCDA82B2}"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0503530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9EE810-192B-478E-9373-11D5FCDA82B2}" type="datetimeFigureOut">
              <a:rPr lang="en-US" smtClean="0"/>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14723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EE810-192B-478E-9373-11D5FCDA82B2}"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387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EE810-192B-478E-9373-11D5FCDA82B2}" type="datetimeFigureOut">
              <a:rPr lang="en-US" smtClean="0"/>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496620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C9EE810-192B-478E-9373-11D5FCDA82B2}"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44580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C9EE810-192B-478E-9373-11D5FCDA82B2}"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3231256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C9EE810-192B-478E-9373-11D5FCDA82B2}" type="datetimeFigureOut">
              <a:rPr lang="en-US" smtClean="0"/>
              <a:t>11/20/2021</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28922668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7" r:id="rId19"/>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CA" dirty="0"/>
              <a:t>COMP 472  Mini Project 2</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CA" dirty="0"/>
              <a:t>By Mateen, Sovra, and Gursimranjot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1CAA-156F-42C8-A328-02E7F5A2B6C9}"/>
              </a:ext>
            </a:extLst>
          </p:cNvPr>
          <p:cNvSpPr>
            <a:spLocks noGrp="1"/>
          </p:cNvSpPr>
          <p:nvPr>
            <p:ph type="title"/>
          </p:nvPr>
        </p:nvSpPr>
        <p:spPr/>
        <p:txBody>
          <a:bodyPr/>
          <a:lstStyle/>
          <a:p>
            <a:r>
              <a:rPr lang="en-CA" dirty="0"/>
              <a:t>Comparison e1 vs e2</a:t>
            </a:r>
            <a:endParaRPr lang="en-US" dirty="0"/>
          </a:p>
        </p:txBody>
      </p:sp>
      <p:sp>
        <p:nvSpPr>
          <p:cNvPr id="3" name="Text Placeholder 2">
            <a:extLst>
              <a:ext uri="{FF2B5EF4-FFF2-40B4-BE49-F238E27FC236}">
                <a16:creationId xmlns:a16="http://schemas.microsoft.com/office/drawing/2014/main" id="{BF85DC82-866A-4BDA-8688-F73BA6DC2045}"/>
              </a:ext>
            </a:extLst>
          </p:cNvPr>
          <p:cNvSpPr>
            <a:spLocks noGrp="1"/>
          </p:cNvSpPr>
          <p:nvPr>
            <p:ph type="body" idx="1"/>
          </p:nvPr>
        </p:nvSpPr>
        <p:spPr>
          <a:xfrm>
            <a:off x="311699" y="1389600"/>
            <a:ext cx="7933803" cy="3179400"/>
          </a:xfrm>
        </p:spPr>
        <p:txBody>
          <a:bodyPr/>
          <a:lstStyle/>
          <a:p>
            <a:r>
              <a:rPr lang="en-CA" sz="1200" dirty="0"/>
              <a:t>Due to the board size and depth issues that were discussed before, we did not get any analysis for some of the games.</a:t>
            </a:r>
          </a:p>
          <a:p>
            <a:r>
              <a:rPr lang="en-CA" sz="1200" dirty="0"/>
              <a:t>However, from the scoreboard file with all 8 games, for </a:t>
            </a:r>
            <a:r>
              <a:rPr lang="en-CA" sz="1200" dirty="0" err="1"/>
              <a:t>gameTrace</a:t>
            </a:r>
            <a:r>
              <a:rPr lang="en-CA" sz="1200" dirty="0"/>
              <a:t> 4431, we got a 50/50 for e1 and e2. This shows that at least for this dataset, though e1 was simpler and e2 was more sophisticated, they performed the same. </a:t>
            </a:r>
          </a:p>
          <a:p>
            <a:r>
              <a:rPr lang="en-CA" dirty="0"/>
              <a:t>However, it is worth noting that the average evaluation time here is 0.085seconds</a:t>
            </a:r>
            <a:endParaRPr lang="en-US" sz="1200" dirty="0"/>
          </a:p>
          <a:p>
            <a:endParaRPr lang="en-US" dirty="0"/>
          </a:p>
        </p:txBody>
      </p:sp>
      <p:pic>
        <p:nvPicPr>
          <p:cNvPr id="4" name="Picture 3">
            <a:extLst>
              <a:ext uri="{FF2B5EF4-FFF2-40B4-BE49-F238E27FC236}">
                <a16:creationId xmlns:a16="http://schemas.microsoft.com/office/drawing/2014/main" id="{9871D661-E3E4-48E1-BB29-1E96579FE0EA}"/>
              </a:ext>
            </a:extLst>
          </p:cNvPr>
          <p:cNvPicPr>
            <a:picLocks noChangeAspect="1"/>
          </p:cNvPicPr>
          <p:nvPr/>
        </p:nvPicPr>
        <p:blipFill>
          <a:blip r:embed="rId2"/>
          <a:stretch>
            <a:fillRect/>
          </a:stretch>
        </p:blipFill>
        <p:spPr>
          <a:xfrm>
            <a:off x="1637138" y="2459553"/>
            <a:ext cx="6664023" cy="2187747"/>
          </a:xfrm>
          <a:prstGeom prst="rect">
            <a:avLst/>
          </a:prstGeom>
        </p:spPr>
      </p:pic>
    </p:spTree>
    <p:extLst>
      <p:ext uri="{BB962C8B-B14F-4D97-AF65-F5344CB8AC3E}">
        <p14:creationId xmlns:p14="http://schemas.microsoft.com/office/powerpoint/2010/main" val="48198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E00C49-6B76-4F07-B635-1D3D72A6A8DD}"/>
              </a:ext>
            </a:extLst>
          </p:cNvPr>
          <p:cNvSpPr>
            <a:spLocks noGrp="1"/>
          </p:cNvSpPr>
          <p:nvPr>
            <p:ph type="body" idx="1"/>
          </p:nvPr>
        </p:nvSpPr>
        <p:spPr>
          <a:xfrm>
            <a:off x="246490" y="578567"/>
            <a:ext cx="8331368" cy="3179400"/>
          </a:xfrm>
        </p:spPr>
        <p:txBody>
          <a:bodyPr/>
          <a:lstStyle/>
          <a:p>
            <a:r>
              <a:rPr lang="en-CA" dirty="0"/>
              <a:t>However, here where the complex heuristic e2 was responsible for the wins, the average evaluation time was much longer 0.297.</a:t>
            </a:r>
          </a:p>
          <a:p>
            <a:r>
              <a:rPr lang="en-CA" dirty="0"/>
              <a:t>Overall, e2 gave a higher likelihood of wins compared to the simple heuristic e1. Though e1 was faster.</a:t>
            </a:r>
            <a:endParaRPr lang="en-US" dirty="0"/>
          </a:p>
        </p:txBody>
      </p:sp>
      <p:pic>
        <p:nvPicPr>
          <p:cNvPr id="5" name="Picture 4">
            <a:extLst>
              <a:ext uri="{FF2B5EF4-FFF2-40B4-BE49-F238E27FC236}">
                <a16:creationId xmlns:a16="http://schemas.microsoft.com/office/drawing/2014/main" id="{34149169-AAB2-4855-AD0A-36BB7EB0A189}"/>
              </a:ext>
            </a:extLst>
          </p:cNvPr>
          <p:cNvPicPr>
            <a:picLocks noChangeAspect="1"/>
          </p:cNvPicPr>
          <p:nvPr/>
        </p:nvPicPr>
        <p:blipFill>
          <a:blip r:embed="rId2"/>
          <a:stretch>
            <a:fillRect/>
          </a:stretch>
        </p:blipFill>
        <p:spPr>
          <a:xfrm>
            <a:off x="405517" y="2283781"/>
            <a:ext cx="8491993" cy="2484249"/>
          </a:xfrm>
          <a:prstGeom prst="rect">
            <a:avLst/>
          </a:prstGeom>
        </p:spPr>
      </p:pic>
    </p:spTree>
    <p:extLst>
      <p:ext uri="{BB962C8B-B14F-4D97-AF65-F5344CB8AC3E}">
        <p14:creationId xmlns:p14="http://schemas.microsoft.com/office/powerpoint/2010/main" val="63951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CA" dirty="0"/>
              <a:t>End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E6D8-6C96-430B-89A1-D0CBF55819B5}"/>
              </a:ext>
            </a:extLst>
          </p:cNvPr>
          <p:cNvSpPr>
            <a:spLocks noGrp="1"/>
          </p:cNvSpPr>
          <p:nvPr>
            <p:ph type="title"/>
          </p:nvPr>
        </p:nvSpPr>
        <p:spPr/>
        <p:txBody>
          <a:bodyPr/>
          <a:lstStyle/>
          <a:p>
            <a:r>
              <a:rPr lang="en-CA" dirty="0"/>
              <a:t>Instructions</a:t>
            </a:r>
            <a:endParaRPr lang="en-US" dirty="0"/>
          </a:p>
        </p:txBody>
      </p:sp>
      <p:sp>
        <p:nvSpPr>
          <p:cNvPr id="3" name="Text Placeholder 2">
            <a:extLst>
              <a:ext uri="{FF2B5EF4-FFF2-40B4-BE49-F238E27FC236}">
                <a16:creationId xmlns:a16="http://schemas.microsoft.com/office/drawing/2014/main" id="{D61F68A7-2E79-4099-AA43-D7A2B0EBAA93}"/>
              </a:ext>
            </a:extLst>
          </p:cNvPr>
          <p:cNvSpPr>
            <a:spLocks noGrp="1"/>
          </p:cNvSpPr>
          <p:nvPr>
            <p:ph type="body" idx="1"/>
          </p:nvPr>
        </p:nvSpPr>
        <p:spPr>
          <a:xfrm>
            <a:off x="311700" y="1389600"/>
            <a:ext cx="7933268" cy="3179400"/>
          </a:xfrm>
        </p:spPr>
        <p:txBody>
          <a:bodyPr>
            <a:normAutofit/>
          </a:bodyPr>
          <a:lstStyle/>
          <a:p>
            <a:r>
              <a:rPr lang="en-US" dirty="0"/>
              <a:t>Prepare an 8-minute presentation to </a:t>
            </a:r>
            <a:r>
              <a:rPr lang="en-US" dirty="0" err="1"/>
              <a:t>analyse</a:t>
            </a:r>
            <a:r>
              <a:rPr lang="en-US" dirty="0"/>
              <a:t> the results of your analysis (see Section 2.6. In particular, discuss the effect of the depth, the use of alpha-beta and the two heuristic(s) functions. Back-up your claims with actual data from your experiments. Prepare a few slides explaining your heuristics and presenting and </a:t>
            </a:r>
            <a:r>
              <a:rPr lang="en-US" dirty="0" err="1"/>
              <a:t>analysing</a:t>
            </a:r>
            <a:r>
              <a:rPr lang="en-US" dirty="0"/>
              <a:t> the above data. You will present these slides at the demo (see Section 4.2). The intended audience of your presentation is your </a:t>
            </a:r>
            <a:r>
              <a:rPr lang="en-US" dirty="0" err="1"/>
              <a:t>TAs.</a:t>
            </a:r>
            <a:r>
              <a:rPr lang="en-US" dirty="0"/>
              <a:t> Hence there is no need to explain the theory. Your presentation should focus on your work and analysis. Any material used for the presentation (slides, . . . ) must be uploaded on EAS before the due date</a:t>
            </a:r>
          </a:p>
        </p:txBody>
      </p:sp>
    </p:spTree>
    <p:extLst>
      <p:ext uri="{BB962C8B-B14F-4D97-AF65-F5344CB8AC3E}">
        <p14:creationId xmlns:p14="http://schemas.microsoft.com/office/powerpoint/2010/main" val="218324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27DF-38BE-4E3A-8E0D-20399A03575B}"/>
              </a:ext>
            </a:extLst>
          </p:cNvPr>
          <p:cNvSpPr>
            <a:spLocks noGrp="1"/>
          </p:cNvSpPr>
          <p:nvPr>
            <p:ph type="title"/>
          </p:nvPr>
        </p:nvSpPr>
        <p:spPr/>
        <p:txBody>
          <a:bodyPr/>
          <a:lstStyle/>
          <a:p>
            <a:r>
              <a:rPr lang="en-CA" dirty="0"/>
              <a:t>Effect of depth</a:t>
            </a:r>
            <a:endParaRPr lang="en-US" dirty="0"/>
          </a:p>
        </p:txBody>
      </p:sp>
      <p:sp>
        <p:nvSpPr>
          <p:cNvPr id="3" name="Text Placeholder 2">
            <a:extLst>
              <a:ext uri="{FF2B5EF4-FFF2-40B4-BE49-F238E27FC236}">
                <a16:creationId xmlns:a16="http://schemas.microsoft.com/office/drawing/2014/main" id="{EF50F7DB-911F-4239-A12B-0F3676D72233}"/>
              </a:ext>
            </a:extLst>
          </p:cNvPr>
          <p:cNvSpPr>
            <a:spLocks noGrp="1"/>
          </p:cNvSpPr>
          <p:nvPr>
            <p:ph type="body" idx="1"/>
          </p:nvPr>
        </p:nvSpPr>
        <p:spPr>
          <a:xfrm>
            <a:off x="311699" y="1389600"/>
            <a:ext cx="8186841" cy="3179400"/>
          </a:xfrm>
        </p:spPr>
        <p:txBody>
          <a:bodyPr>
            <a:normAutofit/>
          </a:bodyPr>
          <a:lstStyle/>
          <a:p>
            <a:r>
              <a:rPr lang="en-CA" sz="1400" dirty="0"/>
              <a:t>As we increase in depth, for either of the players, the average evaluation time increases as well as the total heuristics evaluation since there are more states to be visited the deeper, we move into the tree.</a:t>
            </a:r>
          </a:p>
          <a:p>
            <a:r>
              <a:rPr lang="en-CA" sz="1400" dirty="0"/>
              <a:t>When we have minimax with a depth of 6 for both players, there is not enough time to evaluate and we time out right away. (gameTrace-4435)</a:t>
            </a:r>
          </a:p>
          <a:p>
            <a:endParaRPr lang="en-CA" sz="1400" dirty="0"/>
          </a:p>
          <a:p>
            <a:endParaRPr lang="en-CA" sz="1400" dirty="0"/>
          </a:p>
          <a:p>
            <a:endParaRPr lang="en-CA" sz="1400" dirty="0"/>
          </a:p>
          <a:p>
            <a:pPr marL="152400" indent="0">
              <a:buNone/>
            </a:pPr>
            <a:endParaRPr lang="en-CA" sz="1400" dirty="0"/>
          </a:p>
        </p:txBody>
      </p:sp>
      <p:pic>
        <p:nvPicPr>
          <p:cNvPr id="7" name="Picture 6">
            <a:extLst>
              <a:ext uri="{FF2B5EF4-FFF2-40B4-BE49-F238E27FC236}">
                <a16:creationId xmlns:a16="http://schemas.microsoft.com/office/drawing/2014/main" id="{C0F70CF7-0057-4420-8C53-535DC068740A}"/>
              </a:ext>
            </a:extLst>
          </p:cNvPr>
          <p:cNvPicPr>
            <a:picLocks noChangeAspect="1"/>
          </p:cNvPicPr>
          <p:nvPr/>
        </p:nvPicPr>
        <p:blipFill>
          <a:blip r:embed="rId2"/>
          <a:stretch>
            <a:fillRect/>
          </a:stretch>
        </p:blipFill>
        <p:spPr>
          <a:xfrm>
            <a:off x="3426615" y="2222203"/>
            <a:ext cx="4215370" cy="2105248"/>
          </a:xfrm>
          <a:prstGeom prst="rect">
            <a:avLst/>
          </a:prstGeom>
        </p:spPr>
      </p:pic>
    </p:spTree>
    <p:extLst>
      <p:ext uri="{BB962C8B-B14F-4D97-AF65-F5344CB8AC3E}">
        <p14:creationId xmlns:p14="http://schemas.microsoft.com/office/powerpoint/2010/main" val="271216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A627B1-F869-4920-B8EA-9FCD1EC480A2}"/>
              </a:ext>
            </a:extLst>
          </p:cNvPr>
          <p:cNvSpPr>
            <a:spLocks noGrp="1"/>
          </p:cNvSpPr>
          <p:nvPr>
            <p:ph type="body" idx="1"/>
          </p:nvPr>
        </p:nvSpPr>
        <p:spPr>
          <a:xfrm>
            <a:off x="120313" y="765715"/>
            <a:ext cx="7662719" cy="3612070"/>
          </a:xfrm>
        </p:spPr>
        <p:txBody>
          <a:bodyPr/>
          <a:lstStyle/>
          <a:p>
            <a:r>
              <a:rPr lang="en-CA" sz="1200" dirty="0"/>
              <a:t>We also see the effect of depth as we increase the board size. When the board size is 4 or 5, and the depth is not too deep, we see that the game usually finishes before either player starts taking too long and timing out. Here in 4431 we were able to complete the game and get a winner</a:t>
            </a:r>
          </a:p>
          <a:p>
            <a:endParaRPr lang="en-CA" sz="1200" dirty="0"/>
          </a:p>
          <a:p>
            <a:r>
              <a:rPr lang="en-CA" sz="1200" dirty="0"/>
              <a:t>For </a:t>
            </a:r>
            <a:r>
              <a:rPr lang="en-CA" sz="1200" dirty="0" err="1"/>
              <a:t>gameTrace</a:t>
            </a:r>
            <a:r>
              <a:rPr lang="en-CA" sz="1200" dirty="0"/>
              <a:t> 4435, the game finishes early due to</a:t>
            </a:r>
          </a:p>
          <a:p>
            <a:r>
              <a:rPr lang="en-US" dirty="0"/>
              <a:t>timeout but this does not happen in 4431 since</a:t>
            </a:r>
          </a:p>
          <a:p>
            <a:r>
              <a:rPr lang="en-US" dirty="0"/>
              <a:t>we are using </a:t>
            </a:r>
            <a:r>
              <a:rPr lang="en-US" dirty="0" err="1"/>
              <a:t>alphabeta</a:t>
            </a:r>
            <a:r>
              <a:rPr lang="en-US" dirty="0"/>
              <a:t> instead of minimax</a:t>
            </a:r>
            <a:endParaRPr lang="en-CA" sz="1200" dirty="0"/>
          </a:p>
        </p:txBody>
      </p:sp>
      <p:pic>
        <p:nvPicPr>
          <p:cNvPr id="5" name="Picture 4">
            <a:extLst>
              <a:ext uri="{FF2B5EF4-FFF2-40B4-BE49-F238E27FC236}">
                <a16:creationId xmlns:a16="http://schemas.microsoft.com/office/drawing/2014/main" id="{03401B39-6C86-4697-BBEF-05EB51D3946C}"/>
              </a:ext>
            </a:extLst>
          </p:cNvPr>
          <p:cNvPicPr>
            <a:picLocks noChangeAspect="1"/>
          </p:cNvPicPr>
          <p:nvPr/>
        </p:nvPicPr>
        <p:blipFill>
          <a:blip r:embed="rId2"/>
          <a:stretch>
            <a:fillRect/>
          </a:stretch>
        </p:blipFill>
        <p:spPr>
          <a:xfrm>
            <a:off x="3774559" y="1255167"/>
            <a:ext cx="4821689" cy="3122618"/>
          </a:xfrm>
          <a:prstGeom prst="rect">
            <a:avLst/>
          </a:prstGeom>
        </p:spPr>
      </p:pic>
    </p:spTree>
    <p:extLst>
      <p:ext uri="{BB962C8B-B14F-4D97-AF65-F5344CB8AC3E}">
        <p14:creationId xmlns:p14="http://schemas.microsoft.com/office/powerpoint/2010/main" val="166842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A090E6-D634-4F8D-A3DB-C18A81CF5004}"/>
              </a:ext>
            </a:extLst>
          </p:cNvPr>
          <p:cNvSpPr>
            <a:spLocks noGrp="1"/>
          </p:cNvSpPr>
          <p:nvPr>
            <p:ph type="body" idx="1"/>
          </p:nvPr>
        </p:nvSpPr>
        <p:spPr>
          <a:xfrm>
            <a:off x="301067" y="613423"/>
            <a:ext cx="7832839" cy="3682130"/>
          </a:xfrm>
        </p:spPr>
        <p:txBody>
          <a:bodyPr/>
          <a:lstStyle/>
          <a:p>
            <a:r>
              <a:rPr lang="en-CA" sz="1200" dirty="0"/>
              <a:t>In trace 8551, when the depth for player 1 is 2 and depth for player 2 is 6, we see that even though the board eventually times out, player 1 with the depth of 2 wins since the gap is so wide and depth of 2 is much less than depth of 6. When we have a board size of 8, we see that it is just too deep for the search to conclude therefore for any value of time t either 1 or 5, we still end up running out of time</a:t>
            </a:r>
          </a:p>
          <a:p>
            <a:r>
              <a:rPr lang="en-CA" dirty="0"/>
              <a:t>gameTrace8655 										gameTrace8651</a:t>
            </a:r>
            <a:endParaRPr lang="en-US" sz="1200" dirty="0"/>
          </a:p>
          <a:p>
            <a:endParaRPr lang="en-US" dirty="0"/>
          </a:p>
        </p:txBody>
      </p:sp>
      <p:pic>
        <p:nvPicPr>
          <p:cNvPr id="5" name="Picture 4">
            <a:extLst>
              <a:ext uri="{FF2B5EF4-FFF2-40B4-BE49-F238E27FC236}">
                <a16:creationId xmlns:a16="http://schemas.microsoft.com/office/drawing/2014/main" id="{CA4D925A-7FBD-416C-A894-F134F2F89981}"/>
              </a:ext>
            </a:extLst>
          </p:cNvPr>
          <p:cNvPicPr>
            <a:picLocks noChangeAspect="1"/>
          </p:cNvPicPr>
          <p:nvPr/>
        </p:nvPicPr>
        <p:blipFill>
          <a:blip r:embed="rId2"/>
          <a:stretch>
            <a:fillRect/>
          </a:stretch>
        </p:blipFill>
        <p:spPr>
          <a:xfrm>
            <a:off x="582656" y="1711216"/>
            <a:ext cx="4069367" cy="2781651"/>
          </a:xfrm>
          <a:prstGeom prst="rect">
            <a:avLst/>
          </a:prstGeom>
        </p:spPr>
      </p:pic>
      <p:pic>
        <p:nvPicPr>
          <p:cNvPr id="7" name="Picture 6">
            <a:extLst>
              <a:ext uri="{FF2B5EF4-FFF2-40B4-BE49-F238E27FC236}">
                <a16:creationId xmlns:a16="http://schemas.microsoft.com/office/drawing/2014/main" id="{9ED48152-8C46-4AF3-8DD9-E3259185FE70}"/>
              </a:ext>
            </a:extLst>
          </p:cNvPr>
          <p:cNvPicPr>
            <a:picLocks noChangeAspect="1"/>
          </p:cNvPicPr>
          <p:nvPr/>
        </p:nvPicPr>
        <p:blipFill>
          <a:blip r:embed="rId3"/>
          <a:stretch>
            <a:fillRect/>
          </a:stretch>
        </p:blipFill>
        <p:spPr>
          <a:xfrm>
            <a:off x="4988048" y="1729821"/>
            <a:ext cx="3854885" cy="2781650"/>
          </a:xfrm>
          <a:prstGeom prst="rect">
            <a:avLst/>
          </a:prstGeom>
        </p:spPr>
      </p:pic>
    </p:spTree>
    <p:extLst>
      <p:ext uri="{BB962C8B-B14F-4D97-AF65-F5344CB8AC3E}">
        <p14:creationId xmlns:p14="http://schemas.microsoft.com/office/powerpoint/2010/main" val="180724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29AB-2897-432E-801B-B6A6E7918444}"/>
              </a:ext>
            </a:extLst>
          </p:cNvPr>
          <p:cNvSpPr>
            <a:spLocks noGrp="1"/>
          </p:cNvSpPr>
          <p:nvPr>
            <p:ph type="title"/>
          </p:nvPr>
        </p:nvSpPr>
        <p:spPr/>
        <p:txBody>
          <a:bodyPr/>
          <a:lstStyle/>
          <a:p>
            <a:r>
              <a:rPr lang="en-CA" dirty="0"/>
              <a:t>Alpha beta</a:t>
            </a:r>
            <a:endParaRPr lang="en-US" dirty="0"/>
          </a:p>
        </p:txBody>
      </p:sp>
      <p:sp>
        <p:nvSpPr>
          <p:cNvPr id="3" name="Text Placeholder 2">
            <a:extLst>
              <a:ext uri="{FF2B5EF4-FFF2-40B4-BE49-F238E27FC236}">
                <a16:creationId xmlns:a16="http://schemas.microsoft.com/office/drawing/2014/main" id="{92F33AEF-55BC-499E-99B0-88BB67B87A6C}"/>
              </a:ext>
            </a:extLst>
          </p:cNvPr>
          <p:cNvSpPr>
            <a:spLocks noGrp="1"/>
          </p:cNvSpPr>
          <p:nvPr>
            <p:ph type="body" idx="1"/>
          </p:nvPr>
        </p:nvSpPr>
        <p:spPr>
          <a:xfrm>
            <a:off x="311700" y="1389600"/>
            <a:ext cx="3441593" cy="3179400"/>
          </a:xfrm>
        </p:spPr>
        <p:txBody>
          <a:bodyPr/>
          <a:lstStyle/>
          <a:p>
            <a:pPr marL="0" lvl="0" indent="0" algn="l" rtl="0">
              <a:spcBef>
                <a:spcPts val="0"/>
              </a:spcBef>
              <a:spcAft>
                <a:spcPts val="0"/>
              </a:spcAft>
              <a:buNone/>
            </a:pPr>
            <a:r>
              <a:rPr lang="en-US" dirty="0"/>
              <a:t>Using alpha beta lowers the evaluation time and makes it possible for us to have results at a board size of 4 with time t=1 (as we see here in gameTrace4431 with average evaluation time of 0.059s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pic>
        <p:nvPicPr>
          <p:cNvPr id="5" name="Picture 4">
            <a:extLst>
              <a:ext uri="{FF2B5EF4-FFF2-40B4-BE49-F238E27FC236}">
                <a16:creationId xmlns:a16="http://schemas.microsoft.com/office/drawing/2014/main" id="{A4D19230-0A6A-45FD-B22A-4CE8769A112D}"/>
              </a:ext>
            </a:extLst>
          </p:cNvPr>
          <p:cNvPicPr>
            <a:picLocks noChangeAspect="1"/>
          </p:cNvPicPr>
          <p:nvPr/>
        </p:nvPicPr>
        <p:blipFill>
          <a:blip r:embed="rId2"/>
          <a:stretch>
            <a:fillRect/>
          </a:stretch>
        </p:blipFill>
        <p:spPr>
          <a:xfrm>
            <a:off x="3848986" y="1687694"/>
            <a:ext cx="4751075" cy="2881306"/>
          </a:xfrm>
          <a:prstGeom prst="rect">
            <a:avLst/>
          </a:prstGeom>
        </p:spPr>
      </p:pic>
    </p:spTree>
    <p:extLst>
      <p:ext uri="{BB962C8B-B14F-4D97-AF65-F5344CB8AC3E}">
        <p14:creationId xmlns:p14="http://schemas.microsoft.com/office/powerpoint/2010/main" val="81708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C353E9-CE68-4589-8C1B-8BA8D262C654}"/>
              </a:ext>
            </a:extLst>
          </p:cNvPr>
          <p:cNvSpPr>
            <a:spLocks noGrp="1"/>
          </p:cNvSpPr>
          <p:nvPr>
            <p:ph type="body" idx="1"/>
          </p:nvPr>
        </p:nvSpPr>
        <p:spPr>
          <a:xfrm>
            <a:off x="311700" y="584791"/>
            <a:ext cx="2808000" cy="3984209"/>
          </a:xfrm>
        </p:spPr>
        <p:txBody>
          <a:bodyPr/>
          <a:lstStyle/>
          <a:p>
            <a:pPr marL="0" lvl="0" indent="0" algn="l" rtl="0">
              <a:spcBef>
                <a:spcPts val="0"/>
              </a:spcBef>
              <a:spcAft>
                <a:spcPts val="0"/>
              </a:spcAft>
              <a:buNone/>
            </a:pPr>
            <a:r>
              <a:rPr lang="en-US" dirty="0"/>
              <a:t>However, for the minimax algorithm with the same board size of 4, the evaluation time is so long that it times out even given a time of t=5 which is higher than t=1 that we saw before. See here the results of gameTrace4435</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r>
              <a:rPr lang="en-US" dirty="0"/>
              <a:t>In Alpha beta we take advantage of pruning(getting rid of branches that are “dead ends”) certain branches so it is more efficient. This is shown by the comparison we made above.</a:t>
            </a:r>
          </a:p>
        </p:txBody>
      </p:sp>
      <p:pic>
        <p:nvPicPr>
          <p:cNvPr id="5" name="Picture 4">
            <a:extLst>
              <a:ext uri="{FF2B5EF4-FFF2-40B4-BE49-F238E27FC236}">
                <a16:creationId xmlns:a16="http://schemas.microsoft.com/office/drawing/2014/main" id="{690E1446-7C3E-41AA-993A-6EC719EA53F2}"/>
              </a:ext>
            </a:extLst>
          </p:cNvPr>
          <p:cNvPicPr>
            <a:picLocks noChangeAspect="1"/>
          </p:cNvPicPr>
          <p:nvPr/>
        </p:nvPicPr>
        <p:blipFill>
          <a:blip r:embed="rId2"/>
          <a:stretch>
            <a:fillRect/>
          </a:stretch>
        </p:blipFill>
        <p:spPr>
          <a:xfrm>
            <a:off x="3722296" y="640186"/>
            <a:ext cx="4604012" cy="3344023"/>
          </a:xfrm>
          <a:prstGeom prst="rect">
            <a:avLst/>
          </a:prstGeom>
        </p:spPr>
      </p:pic>
    </p:spTree>
    <p:extLst>
      <p:ext uri="{BB962C8B-B14F-4D97-AF65-F5344CB8AC3E}">
        <p14:creationId xmlns:p14="http://schemas.microsoft.com/office/powerpoint/2010/main" val="118146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2FE5-2A7B-4ADD-B2CE-E45E7E16F8F1}"/>
              </a:ext>
            </a:extLst>
          </p:cNvPr>
          <p:cNvSpPr>
            <a:spLocks noGrp="1"/>
          </p:cNvSpPr>
          <p:nvPr>
            <p:ph type="title"/>
          </p:nvPr>
        </p:nvSpPr>
        <p:spPr>
          <a:xfrm>
            <a:off x="311700" y="196650"/>
            <a:ext cx="4770663" cy="755700"/>
          </a:xfrm>
        </p:spPr>
        <p:txBody>
          <a:bodyPr>
            <a:normAutofit/>
          </a:bodyPr>
          <a:lstStyle/>
          <a:p>
            <a:r>
              <a:rPr lang="en-CA" dirty="0"/>
              <a:t>Heuristic e1 – very simple but fast</a:t>
            </a:r>
            <a:endParaRPr lang="en-US" dirty="0"/>
          </a:p>
        </p:txBody>
      </p:sp>
      <p:sp>
        <p:nvSpPr>
          <p:cNvPr id="3" name="Text Placeholder 2">
            <a:extLst>
              <a:ext uri="{FF2B5EF4-FFF2-40B4-BE49-F238E27FC236}">
                <a16:creationId xmlns:a16="http://schemas.microsoft.com/office/drawing/2014/main" id="{2E9FB200-D671-4E1B-B901-719158182C5C}"/>
              </a:ext>
            </a:extLst>
          </p:cNvPr>
          <p:cNvSpPr>
            <a:spLocks noGrp="1"/>
          </p:cNvSpPr>
          <p:nvPr>
            <p:ph type="body" idx="1"/>
          </p:nvPr>
        </p:nvSpPr>
        <p:spPr>
          <a:xfrm>
            <a:off x="311699" y="864814"/>
            <a:ext cx="7059159" cy="3179400"/>
          </a:xfrm>
        </p:spPr>
        <p:txBody>
          <a:bodyPr>
            <a:normAutofit/>
          </a:bodyPr>
          <a:lstStyle/>
          <a:p>
            <a:r>
              <a:rPr lang="en-CA" sz="1400" dirty="0"/>
              <a:t>For e1, we check the boxes adjacent to the </a:t>
            </a:r>
            <a:r>
              <a:rPr lang="en-CA" sz="1400" dirty="0" err="1"/>
              <a:t>current_state</a:t>
            </a:r>
            <a:r>
              <a:rPr lang="en-CA" sz="1400" dirty="0"/>
              <a:t>[x][y]</a:t>
            </a:r>
          </a:p>
          <a:p>
            <a:r>
              <a:rPr lang="en-CA" sz="1400" dirty="0"/>
              <a:t>Since we maximize for O, we add to the score every time the adjacent symbol is the same. </a:t>
            </a:r>
          </a:p>
          <a:p>
            <a:r>
              <a:rPr lang="en-CA" sz="1400" dirty="0"/>
              <a:t>Since we minimize for X, we subtract from the score every time the adjacent symbol is X</a:t>
            </a:r>
          </a:p>
          <a:p>
            <a:r>
              <a:rPr lang="en-CA" sz="1400" dirty="0"/>
              <a:t>Due to the board size and depth issues that were discussed before, we did not get any analysis for some of the games.</a:t>
            </a:r>
          </a:p>
        </p:txBody>
      </p:sp>
    </p:spTree>
    <p:extLst>
      <p:ext uri="{BB962C8B-B14F-4D97-AF65-F5344CB8AC3E}">
        <p14:creationId xmlns:p14="http://schemas.microsoft.com/office/powerpoint/2010/main" val="5247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995E-8716-4863-8E53-5E56A9A56D4D}"/>
              </a:ext>
            </a:extLst>
          </p:cNvPr>
          <p:cNvSpPr>
            <a:spLocks noGrp="1"/>
          </p:cNvSpPr>
          <p:nvPr>
            <p:ph type="title"/>
          </p:nvPr>
        </p:nvSpPr>
        <p:spPr>
          <a:xfrm>
            <a:off x="311700" y="555600"/>
            <a:ext cx="5663798" cy="755700"/>
          </a:xfrm>
        </p:spPr>
        <p:txBody>
          <a:bodyPr>
            <a:normAutofit fontScale="90000"/>
          </a:bodyPr>
          <a:lstStyle/>
          <a:p>
            <a:r>
              <a:rPr lang="en-CA" dirty="0"/>
              <a:t>Heuristic e2 – more sophisticated and complex to compute</a:t>
            </a:r>
            <a:endParaRPr lang="en-US" dirty="0"/>
          </a:p>
        </p:txBody>
      </p:sp>
      <p:sp>
        <p:nvSpPr>
          <p:cNvPr id="3" name="Text Placeholder 2">
            <a:extLst>
              <a:ext uri="{FF2B5EF4-FFF2-40B4-BE49-F238E27FC236}">
                <a16:creationId xmlns:a16="http://schemas.microsoft.com/office/drawing/2014/main" id="{46F5B9E8-28E7-4C38-BB29-DF299F738BC3}"/>
              </a:ext>
            </a:extLst>
          </p:cNvPr>
          <p:cNvSpPr>
            <a:spLocks noGrp="1"/>
          </p:cNvSpPr>
          <p:nvPr>
            <p:ph type="body" idx="1"/>
          </p:nvPr>
        </p:nvSpPr>
        <p:spPr>
          <a:xfrm>
            <a:off x="311700" y="1389600"/>
            <a:ext cx="6780216" cy="3179400"/>
          </a:xfrm>
        </p:spPr>
        <p:txBody>
          <a:bodyPr>
            <a:normAutofit/>
          </a:bodyPr>
          <a:lstStyle/>
          <a:p>
            <a:r>
              <a:rPr lang="en-CA" sz="1400" dirty="0"/>
              <a:t>For e2 we have a more complex heuristic and we check vertical. Horizontal and diagonal. In vertical, we check vertically (with respect to the </a:t>
            </a:r>
            <a:r>
              <a:rPr lang="en-CA" sz="1400" dirty="0" err="1"/>
              <a:t>current_state</a:t>
            </a:r>
            <a:r>
              <a:rPr lang="en-CA" sz="1400" dirty="0"/>
              <a:t>) and if the total of all O is greater than the total of all X (since we are maximising for O), we increment the value of score. However, if they are equal and not zero, we also increment the value of score. The only time we decrement is when we have total number of x greater than total number of O, in which case we want to minimise for X there fore we decrement the value of score. </a:t>
            </a:r>
            <a:endParaRPr lang="en-US" sz="1400" dirty="0"/>
          </a:p>
        </p:txBody>
      </p:sp>
    </p:spTree>
    <p:extLst>
      <p:ext uri="{BB962C8B-B14F-4D97-AF65-F5344CB8AC3E}">
        <p14:creationId xmlns:p14="http://schemas.microsoft.com/office/powerpoint/2010/main" val="25040367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TM02900743[[fn=Organic]]</Template>
  <TotalTime>452</TotalTime>
  <Words>896</Words>
  <Application>Microsoft Office PowerPoint</Application>
  <PresentationFormat>On-screen Show (16:9)</PresentationFormat>
  <Paragraphs>38</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Garamond</vt:lpstr>
      <vt:lpstr>Arial</vt:lpstr>
      <vt:lpstr>Organic</vt:lpstr>
      <vt:lpstr>COMP 472  Mini Project 2</vt:lpstr>
      <vt:lpstr>Instructions</vt:lpstr>
      <vt:lpstr>Effect of depth</vt:lpstr>
      <vt:lpstr>PowerPoint Presentation</vt:lpstr>
      <vt:lpstr>PowerPoint Presentation</vt:lpstr>
      <vt:lpstr>Alpha beta</vt:lpstr>
      <vt:lpstr>PowerPoint Presentation</vt:lpstr>
      <vt:lpstr>Heuristic e1 – very simple but fast</vt:lpstr>
      <vt:lpstr>Heuristic e2 – more sophisticated and complex to compute</vt:lpstr>
      <vt:lpstr>Comparison e1 vs e2</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472  Mini Project 2</dc:title>
  <dc:creator>Gursimranjot Kaler</dc:creator>
  <cp:lastModifiedBy>Sovra</cp:lastModifiedBy>
  <cp:revision>4</cp:revision>
  <dcterms:modified xsi:type="dcterms:W3CDTF">2021-11-20T17:45:11Z</dcterms:modified>
</cp:coreProperties>
</file>