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6" r:id="rId4"/>
    <p:sldId id="257" r:id="rId5"/>
    <p:sldId id="260" r:id="rId6"/>
    <p:sldId id="270" r:id="rId7"/>
    <p:sldId id="263" r:id="rId8"/>
    <p:sldId id="264" r:id="rId9"/>
    <p:sldId id="269" r:id="rId10"/>
    <p:sldId id="268"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EB0CC6-5D84-4274-8C94-37D576BD593F}"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406157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EB0CC6-5D84-4274-8C94-37D576BD593F}"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28857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EB0CC6-5D84-4274-8C94-37D576BD593F}" type="datetimeFigureOut">
              <a:rPr lang="en-US" smtClean="0"/>
              <a:t>9/11/2020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15376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B0CC6-5D84-4274-8C94-37D576BD593F}"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399336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B0CC6-5D84-4274-8C94-37D576BD593F}" type="datetimeFigureOut">
              <a:rPr lang="en-US" smtClean="0"/>
              <a:t>9/11/2020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296372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DEB0CC6-5D84-4274-8C94-37D576BD593F}" type="datetimeFigureOut">
              <a:rPr lang="en-US" smtClean="0"/>
              <a:t>9/11/2020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412313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DEB0CC6-5D84-4274-8C94-37D576BD593F}" type="datetimeFigureOut">
              <a:rPr lang="en-US" smtClean="0"/>
              <a:t>9/11/2020</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202060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DEB0CC6-5D84-4274-8C94-37D576BD593F}" type="datetimeFigureOut">
              <a:rPr lang="en-US" smtClean="0"/>
              <a:t>9/11/2020</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246567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EB0CC6-5D84-4274-8C94-37D576BD593F}" type="datetimeFigureOut">
              <a:rPr lang="en-US" smtClean="0"/>
              <a:t>9/11/2020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2864634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DEB0CC6-5D84-4274-8C94-37D576BD593F}" type="datetimeFigureOut">
              <a:rPr lang="en-US" smtClean="0"/>
              <a:t>9/11/2020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55075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DEB0CC6-5D84-4274-8C94-37D576BD593F}" type="datetimeFigureOut">
              <a:rPr lang="en-US" smtClean="0"/>
              <a:t>9/11/2020</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E5901F7-73FC-4B92-9F8E-98377751624B}" type="slidenum">
              <a:rPr lang="en-US" smtClean="0"/>
              <a:t>‹#›</a:t>
            </a:fld>
            <a:endParaRPr lang="en-US"/>
          </a:p>
        </p:txBody>
      </p:sp>
    </p:spTree>
    <p:extLst>
      <p:ext uri="{BB962C8B-B14F-4D97-AF65-F5344CB8AC3E}">
        <p14:creationId xmlns:p14="http://schemas.microsoft.com/office/powerpoint/2010/main" val="185397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DEB0CC6-5D84-4274-8C94-37D576BD593F}" type="datetimeFigureOut">
              <a:rPr lang="en-US" smtClean="0"/>
              <a:t>9/11/2020</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E5901F7-73FC-4B92-9F8E-98377751624B}" type="slidenum">
              <a:rPr lang="en-US" smtClean="0"/>
              <a:t>‹#›</a:t>
            </a:fld>
            <a:endParaRPr lang="en-US"/>
          </a:p>
        </p:txBody>
      </p:sp>
    </p:spTree>
    <p:extLst>
      <p:ext uri="{BB962C8B-B14F-4D97-AF65-F5344CB8AC3E}">
        <p14:creationId xmlns:p14="http://schemas.microsoft.com/office/powerpoint/2010/main" val="512597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B7A1-9DF5-4C61-95A1-D34EDC174B48}"/>
              </a:ext>
            </a:extLst>
          </p:cNvPr>
          <p:cNvSpPr txBox="1">
            <a:spLocks/>
          </p:cNvSpPr>
          <p:nvPr/>
        </p:nvSpPr>
        <p:spPr>
          <a:xfrm>
            <a:off x="252918" y="1123837"/>
            <a:ext cx="8254977" cy="4601183"/>
          </a:xfrm>
          <a:prstGeom prst="rect">
            <a:avLst/>
          </a:prstGeom>
          <a:ln>
            <a:solidFill>
              <a:schemeClr val="bg2"/>
            </a:solidFill>
          </a:ln>
        </p:spPr>
        <p:txBody>
          <a:bodyPr vert="horz" lIns="91440" tIns="45720" rIns="91440" bIns="45720" rtlCol="0" anchor="t">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dirty="0"/>
              <a:t>Tandem Diabetes Care Data Science Challenge</a:t>
            </a:r>
          </a:p>
        </p:txBody>
      </p:sp>
      <p:sp>
        <p:nvSpPr>
          <p:cNvPr id="4" name="TextBox 3">
            <a:extLst>
              <a:ext uri="{FF2B5EF4-FFF2-40B4-BE49-F238E27FC236}">
                <a16:creationId xmlns:a16="http://schemas.microsoft.com/office/drawing/2014/main" id="{E7009ACF-65D8-474C-8D72-FF22BDCF643B}"/>
              </a:ext>
            </a:extLst>
          </p:cNvPr>
          <p:cNvSpPr txBox="1"/>
          <p:nvPr/>
        </p:nvSpPr>
        <p:spPr>
          <a:xfrm>
            <a:off x="252918" y="6169178"/>
            <a:ext cx="7871789"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Sovik Kumar Nath</a:t>
            </a:r>
            <a:endParaRPr lang="en-US" sz="2400" dirty="0">
              <a:solidFill>
                <a:schemeClr val="bg1">
                  <a:lumMod val="50000"/>
                </a:schemeClr>
              </a:solidFill>
            </a:endParaRPr>
          </a:p>
        </p:txBody>
      </p:sp>
    </p:spTree>
    <p:extLst>
      <p:ext uri="{BB962C8B-B14F-4D97-AF65-F5344CB8AC3E}">
        <p14:creationId xmlns:p14="http://schemas.microsoft.com/office/powerpoint/2010/main" val="3389436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C606-FEA1-4413-B166-FA70F831DCC9}"/>
              </a:ext>
            </a:extLst>
          </p:cNvPr>
          <p:cNvSpPr>
            <a:spLocks noGrp="1"/>
          </p:cNvSpPr>
          <p:nvPr>
            <p:ph type="title"/>
          </p:nvPr>
        </p:nvSpPr>
        <p:spPr>
          <a:ln>
            <a:solidFill>
              <a:schemeClr val="bg2"/>
            </a:solidFill>
          </a:ln>
        </p:spPr>
        <p:txBody>
          <a:bodyPr/>
          <a:lstStyle/>
          <a:p>
            <a:r>
              <a:rPr lang="en-US" dirty="0"/>
              <a:t>Next Steps and Improvements</a:t>
            </a:r>
          </a:p>
        </p:txBody>
      </p:sp>
      <p:sp>
        <p:nvSpPr>
          <p:cNvPr id="5" name="Rectangle 4">
            <a:extLst>
              <a:ext uri="{FF2B5EF4-FFF2-40B4-BE49-F238E27FC236}">
                <a16:creationId xmlns:a16="http://schemas.microsoft.com/office/drawing/2014/main" id="{46A1F3F2-C5C2-477C-BD26-030AE3E580E0}"/>
              </a:ext>
            </a:extLst>
          </p:cNvPr>
          <p:cNvSpPr/>
          <p:nvPr/>
        </p:nvSpPr>
        <p:spPr>
          <a:xfrm>
            <a:off x="4081670" y="1123838"/>
            <a:ext cx="7434469" cy="217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BD06AE-51A6-406E-B0E1-1A2E7911F818}"/>
              </a:ext>
            </a:extLst>
          </p:cNvPr>
          <p:cNvSpPr/>
          <p:nvPr/>
        </p:nvSpPr>
        <p:spPr>
          <a:xfrm>
            <a:off x="4081670" y="3555611"/>
            <a:ext cx="7434469" cy="2169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3D0824D4-B236-4845-BB47-0D1432118B65}"/>
              </a:ext>
            </a:extLst>
          </p:cNvPr>
          <p:cNvSpPr/>
          <p:nvPr/>
        </p:nvSpPr>
        <p:spPr>
          <a:xfrm>
            <a:off x="1722782" y="1483130"/>
            <a:ext cx="2358889" cy="1459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1</a:t>
            </a:r>
          </a:p>
        </p:txBody>
      </p:sp>
      <p:sp>
        <p:nvSpPr>
          <p:cNvPr id="8" name="Arrow: Pentagon 7">
            <a:extLst>
              <a:ext uri="{FF2B5EF4-FFF2-40B4-BE49-F238E27FC236}">
                <a16:creationId xmlns:a16="http://schemas.microsoft.com/office/drawing/2014/main" id="{0D9399AF-A09E-4F31-A776-B4BFE7453ADA}"/>
              </a:ext>
            </a:extLst>
          </p:cNvPr>
          <p:cNvSpPr/>
          <p:nvPr/>
        </p:nvSpPr>
        <p:spPr>
          <a:xfrm>
            <a:off x="1722781" y="3914903"/>
            <a:ext cx="2358889" cy="1459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2</a:t>
            </a:r>
          </a:p>
        </p:txBody>
      </p:sp>
      <p:sp>
        <p:nvSpPr>
          <p:cNvPr id="4" name="TextBox 3">
            <a:extLst>
              <a:ext uri="{FF2B5EF4-FFF2-40B4-BE49-F238E27FC236}">
                <a16:creationId xmlns:a16="http://schemas.microsoft.com/office/drawing/2014/main" id="{A182958E-9903-4FEF-9C3E-056088E41345}"/>
              </a:ext>
            </a:extLst>
          </p:cNvPr>
          <p:cNvSpPr txBox="1"/>
          <p:nvPr/>
        </p:nvSpPr>
        <p:spPr>
          <a:xfrm>
            <a:off x="4081669" y="1305173"/>
            <a:ext cx="7434469" cy="2062103"/>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tx1">
                    <a:lumMod val="65000"/>
                    <a:lumOff val="35000"/>
                  </a:schemeClr>
                </a:solidFill>
              </a:rPr>
              <a:t>Build model on a rolling window both training and prediction</a:t>
            </a:r>
          </a:p>
          <a:p>
            <a:pPr marL="285750" indent="-285750">
              <a:buFont typeface="Wingdings" panose="05000000000000000000" pitchFamily="2" charset="2"/>
              <a:buChar char="§"/>
            </a:pPr>
            <a:endParaRPr lang="en-US" sz="1600" dirty="0">
              <a:solidFill>
                <a:schemeClr val="tx1">
                  <a:lumMod val="65000"/>
                  <a:lumOff val="35000"/>
                </a:schemeClr>
              </a:solidFill>
            </a:endParaRPr>
          </a:p>
          <a:p>
            <a:pPr marL="285750" indent="-285750">
              <a:buFont typeface="Wingdings" panose="05000000000000000000" pitchFamily="2" charset="2"/>
              <a:buChar char="§"/>
            </a:pPr>
            <a:endParaRPr lang="en-US" sz="1600" dirty="0">
              <a:solidFill>
                <a:schemeClr val="tx1">
                  <a:lumMod val="65000"/>
                  <a:lumOff val="35000"/>
                </a:schemeClr>
              </a:solidFill>
            </a:endParaRPr>
          </a:p>
          <a:p>
            <a:pPr marL="285750" indent="-285750">
              <a:buFont typeface="Wingdings" panose="05000000000000000000" pitchFamily="2" charset="2"/>
              <a:buChar char="§"/>
            </a:pPr>
            <a:endParaRPr lang="en-US" sz="1600" dirty="0">
              <a:solidFill>
                <a:schemeClr val="tx1">
                  <a:lumMod val="65000"/>
                  <a:lumOff val="35000"/>
                </a:schemeClr>
              </a:solidFill>
            </a:endParaRPr>
          </a:p>
          <a:p>
            <a:pPr marL="285750" indent="-285750">
              <a:buFont typeface="Wingdings" panose="05000000000000000000" pitchFamily="2" charset="2"/>
              <a:buChar char="§"/>
            </a:pPr>
            <a:r>
              <a:rPr lang="en-US" sz="1600" dirty="0">
                <a:solidFill>
                  <a:schemeClr val="tx1">
                    <a:lumMod val="65000"/>
                    <a:lumOff val="35000"/>
                  </a:schemeClr>
                </a:solidFill>
              </a:rPr>
              <a:t>Apply other types of algorithms including deep-learning and compare their performances to SARIMAX</a:t>
            </a:r>
          </a:p>
          <a:p>
            <a:pPr marL="285750" indent="-285750">
              <a:buFont typeface="Wingdings" panose="05000000000000000000" pitchFamily="2" charset="2"/>
              <a:buChar char="§"/>
            </a:pPr>
            <a:r>
              <a:rPr lang="en-US" sz="1600" dirty="0">
                <a:solidFill>
                  <a:schemeClr val="tx1">
                    <a:lumMod val="65000"/>
                    <a:lumOff val="35000"/>
                  </a:schemeClr>
                </a:solidFill>
              </a:rPr>
              <a:t>Further exploratory analysis with multiple samples.</a:t>
            </a:r>
          </a:p>
          <a:p>
            <a:pPr marL="285750" indent="-285750">
              <a:buFont typeface="Wingdings" panose="05000000000000000000" pitchFamily="2" charset="2"/>
              <a:buChar char="§"/>
            </a:pPr>
            <a:endParaRPr lang="en-US" sz="1600" dirty="0">
              <a:solidFill>
                <a:schemeClr val="tx1">
                  <a:lumMod val="65000"/>
                  <a:lumOff val="35000"/>
                </a:schemeClr>
              </a:solidFill>
            </a:endParaRPr>
          </a:p>
        </p:txBody>
      </p:sp>
      <p:grpSp>
        <p:nvGrpSpPr>
          <p:cNvPr id="28" name="Group 27">
            <a:extLst>
              <a:ext uri="{FF2B5EF4-FFF2-40B4-BE49-F238E27FC236}">
                <a16:creationId xmlns:a16="http://schemas.microsoft.com/office/drawing/2014/main" id="{3ABF5A00-25B9-432A-AB52-458EB8250B5E}"/>
              </a:ext>
            </a:extLst>
          </p:cNvPr>
          <p:cNvGrpSpPr/>
          <p:nvPr/>
        </p:nvGrpSpPr>
        <p:grpSpPr>
          <a:xfrm>
            <a:off x="5037484" y="1652683"/>
            <a:ext cx="5526151" cy="548624"/>
            <a:chOff x="5035827" y="3914903"/>
            <a:chExt cx="5526151" cy="656015"/>
          </a:xfrm>
        </p:grpSpPr>
        <p:grpSp>
          <p:nvGrpSpPr>
            <p:cNvPr id="18" name="Group 17">
              <a:extLst>
                <a:ext uri="{FF2B5EF4-FFF2-40B4-BE49-F238E27FC236}">
                  <a16:creationId xmlns:a16="http://schemas.microsoft.com/office/drawing/2014/main" id="{92424F2C-1B15-4C41-92BD-7387C0C4030F}"/>
                </a:ext>
              </a:extLst>
            </p:cNvPr>
            <p:cNvGrpSpPr/>
            <p:nvPr/>
          </p:nvGrpSpPr>
          <p:grpSpPr>
            <a:xfrm>
              <a:off x="5035827" y="3914903"/>
              <a:ext cx="4711151" cy="219775"/>
              <a:chOff x="4969565" y="4081670"/>
              <a:chExt cx="4711151" cy="490330"/>
            </a:xfrm>
          </p:grpSpPr>
          <p:sp>
            <p:nvSpPr>
              <p:cNvPr id="7" name="Rectangle 6">
                <a:extLst>
                  <a:ext uri="{FF2B5EF4-FFF2-40B4-BE49-F238E27FC236}">
                    <a16:creationId xmlns:a16="http://schemas.microsoft.com/office/drawing/2014/main" id="{1FC8E0F9-744A-408C-996C-2BE582717961}"/>
                  </a:ext>
                </a:extLst>
              </p:cNvPr>
              <p:cNvSpPr/>
              <p:nvPr/>
            </p:nvSpPr>
            <p:spPr>
              <a:xfrm>
                <a:off x="4969565" y="4081670"/>
                <a:ext cx="3140767" cy="4903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Step 1 : Training window</a:t>
                </a:r>
              </a:p>
            </p:txBody>
          </p:sp>
          <p:sp>
            <p:nvSpPr>
              <p:cNvPr id="17" name="Rectangle 16">
                <a:extLst>
                  <a:ext uri="{FF2B5EF4-FFF2-40B4-BE49-F238E27FC236}">
                    <a16:creationId xmlns:a16="http://schemas.microsoft.com/office/drawing/2014/main" id="{DCCE918C-7D58-4CF0-8620-62E01B37E10C}"/>
                  </a:ext>
                </a:extLst>
              </p:cNvPr>
              <p:cNvSpPr/>
              <p:nvPr/>
            </p:nvSpPr>
            <p:spPr>
              <a:xfrm>
                <a:off x="8103707" y="4081670"/>
                <a:ext cx="1577009" cy="49033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Forecasting</a:t>
                </a:r>
              </a:p>
            </p:txBody>
          </p:sp>
        </p:grpSp>
        <p:grpSp>
          <p:nvGrpSpPr>
            <p:cNvPr id="22" name="Group 21">
              <a:extLst>
                <a:ext uri="{FF2B5EF4-FFF2-40B4-BE49-F238E27FC236}">
                  <a16:creationId xmlns:a16="http://schemas.microsoft.com/office/drawing/2014/main" id="{137E5033-5C51-4F2B-A016-38E002EA3958}"/>
                </a:ext>
              </a:extLst>
            </p:cNvPr>
            <p:cNvGrpSpPr/>
            <p:nvPr/>
          </p:nvGrpSpPr>
          <p:grpSpPr>
            <a:xfrm>
              <a:off x="5443327" y="4134678"/>
              <a:ext cx="4711151" cy="219775"/>
              <a:chOff x="4969565" y="4081670"/>
              <a:chExt cx="4711151" cy="490330"/>
            </a:xfrm>
          </p:grpSpPr>
          <p:sp>
            <p:nvSpPr>
              <p:cNvPr id="23" name="Rectangle 22">
                <a:extLst>
                  <a:ext uri="{FF2B5EF4-FFF2-40B4-BE49-F238E27FC236}">
                    <a16:creationId xmlns:a16="http://schemas.microsoft.com/office/drawing/2014/main" id="{AE4C6645-4964-45F7-AAE5-6913E7313619}"/>
                  </a:ext>
                </a:extLst>
              </p:cNvPr>
              <p:cNvSpPr/>
              <p:nvPr/>
            </p:nvSpPr>
            <p:spPr>
              <a:xfrm>
                <a:off x="4969565" y="4081670"/>
                <a:ext cx="3140767" cy="4903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Step 2 : Training window</a:t>
                </a:r>
              </a:p>
            </p:txBody>
          </p:sp>
          <p:sp>
            <p:nvSpPr>
              <p:cNvPr id="24" name="Rectangle 23">
                <a:extLst>
                  <a:ext uri="{FF2B5EF4-FFF2-40B4-BE49-F238E27FC236}">
                    <a16:creationId xmlns:a16="http://schemas.microsoft.com/office/drawing/2014/main" id="{21B10E85-2364-4697-8DE7-FE341746012F}"/>
                  </a:ext>
                </a:extLst>
              </p:cNvPr>
              <p:cNvSpPr/>
              <p:nvPr/>
            </p:nvSpPr>
            <p:spPr>
              <a:xfrm>
                <a:off x="8103707" y="4081670"/>
                <a:ext cx="1577009" cy="49033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Forecasting</a:t>
                </a:r>
              </a:p>
            </p:txBody>
          </p:sp>
        </p:grpSp>
        <p:grpSp>
          <p:nvGrpSpPr>
            <p:cNvPr id="25" name="Group 24">
              <a:extLst>
                <a:ext uri="{FF2B5EF4-FFF2-40B4-BE49-F238E27FC236}">
                  <a16:creationId xmlns:a16="http://schemas.microsoft.com/office/drawing/2014/main" id="{57A7136F-19C9-44FE-BE56-DDE0261002AB}"/>
                </a:ext>
              </a:extLst>
            </p:cNvPr>
            <p:cNvGrpSpPr/>
            <p:nvPr/>
          </p:nvGrpSpPr>
          <p:grpSpPr>
            <a:xfrm>
              <a:off x="5847518" y="4347360"/>
              <a:ext cx="4714460" cy="223558"/>
              <a:chOff x="4969566" y="4041717"/>
              <a:chExt cx="4714460" cy="498769"/>
            </a:xfrm>
          </p:grpSpPr>
          <p:sp>
            <p:nvSpPr>
              <p:cNvPr id="26" name="Rectangle 25">
                <a:extLst>
                  <a:ext uri="{FF2B5EF4-FFF2-40B4-BE49-F238E27FC236}">
                    <a16:creationId xmlns:a16="http://schemas.microsoft.com/office/drawing/2014/main" id="{CDAEEDCE-E7DD-467D-87EC-5FD956D12F7E}"/>
                  </a:ext>
                </a:extLst>
              </p:cNvPr>
              <p:cNvSpPr/>
              <p:nvPr/>
            </p:nvSpPr>
            <p:spPr>
              <a:xfrm>
                <a:off x="4969566" y="4041717"/>
                <a:ext cx="3140767" cy="4903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Step 3 : Training window</a:t>
                </a:r>
              </a:p>
            </p:txBody>
          </p:sp>
          <p:sp>
            <p:nvSpPr>
              <p:cNvPr id="27" name="Rectangle 26">
                <a:extLst>
                  <a:ext uri="{FF2B5EF4-FFF2-40B4-BE49-F238E27FC236}">
                    <a16:creationId xmlns:a16="http://schemas.microsoft.com/office/drawing/2014/main" id="{DABE1D28-29A9-4653-9112-AECE398133B3}"/>
                  </a:ext>
                </a:extLst>
              </p:cNvPr>
              <p:cNvSpPr/>
              <p:nvPr/>
            </p:nvSpPr>
            <p:spPr>
              <a:xfrm>
                <a:off x="8107017" y="4050155"/>
                <a:ext cx="1577009" cy="49033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Forecasting</a:t>
                </a:r>
              </a:p>
            </p:txBody>
          </p:sp>
        </p:grpSp>
      </p:grpSp>
      <p:sp>
        <p:nvSpPr>
          <p:cNvPr id="30" name="TextBox 29">
            <a:extLst>
              <a:ext uri="{FF2B5EF4-FFF2-40B4-BE49-F238E27FC236}">
                <a16:creationId xmlns:a16="http://schemas.microsoft.com/office/drawing/2014/main" id="{CE5AE39E-FA6F-428F-ACFE-C617F48ED5FA}"/>
              </a:ext>
            </a:extLst>
          </p:cNvPr>
          <p:cNvSpPr txBox="1"/>
          <p:nvPr/>
        </p:nvSpPr>
        <p:spPr>
          <a:xfrm>
            <a:off x="4081669" y="3726568"/>
            <a:ext cx="7434469" cy="1077218"/>
          </a:xfrm>
          <a:prstGeom prst="rect">
            <a:avLst/>
          </a:prstGeom>
          <a:noFill/>
        </p:spPr>
        <p:txBody>
          <a:bodyPr wrap="square">
            <a:spAutoFit/>
          </a:bodyPr>
          <a:lstStyle/>
          <a:p>
            <a:pPr marL="285750" indent="-285750">
              <a:buFont typeface="Wingdings" panose="05000000000000000000" pitchFamily="2" charset="2"/>
              <a:buChar char="§"/>
            </a:pPr>
            <a:r>
              <a:rPr lang="en-US" sz="1600" dirty="0">
                <a:solidFill>
                  <a:schemeClr val="tx1">
                    <a:lumMod val="65000"/>
                    <a:lumOff val="35000"/>
                  </a:schemeClr>
                </a:solidFill>
              </a:rPr>
              <a:t>All combinations of </a:t>
            </a:r>
            <a:r>
              <a:rPr lang="en-US" sz="1600" dirty="0" err="1">
                <a:solidFill>
                  <a:schemeClr val="tx1">
                    <a:lumMod val="65000"/>
                    <a:lumOff val="35000"/>
                  </a:schemeClr>
                </a:solidFill>
              </a:rPr>
              <a:t>SiteID</a:t>
            </a:r>
            <a:r>
              <a:rPr lang="en-US" sz="1600" dirty="0">
                <a:solidFill>
                  <a:schemeClr val="tx1">
                    <a:lumMod val="65000"/>
                    <a:lumOff val="35000"/>
                  </a:schemeClr>
                </a:solidFill>
              </a:rPr>
              <a:t>, </a:t>
            </a:r>
            <a:r>
              <a:rPr lang="en-US" sz="1600" dirty="0" err="1">
                <a:solidFill>
                  <a:schemeClr val="tx1">
                    <a:lumMod val="65000"/>
                    <a:lumOff val="35000"/>
                  </a:schemeClr>
                </a:solidFill>
              </a:rPr>
              <a:t>PtID</a:t>
            </a:r>
            <a:r>
              <a:rPr lang="en-US" sz="1600" dirty="0">
                <a:solidFill>
                  <a:schemeClr val="tx1">
                    <a:lumMod val="65000"/>
                    <a:lumOff val="35000"/>
                  </a:schemeClr>
                </a:solidFill>
              </a:rPr>
              <a:t>, </a:t>
            </a:r>
            <a:r>
              <a:rPr lang="en-US" sz="1600" dirty="0" err="1">
                <a:solidFill>
                  <a:schemeClr val="tx1">
                    <a:lumMod val="65000"/>
                    <a:lumOff val="35000"/>
                  </a:schemeClr>
                </a:solidFill>
              </a:rPr>
              <a:t>ParentHDeviceUploadsID</a:t>
            </a:r>
            <a:r>
              <a:rPr lang="en-US" sz="1600" dirty="0">
                <a:solidFill>
                  <a:schemeClr val="tx1">
                    <a:lumMod val="65000"/>
                    <a:lumOff val="35000"/>
                  </a:schemeClr>
                </a:solidFill>
              </a:rPr>
              <a:t> can be used for developing more robust </a:t>
            </a:r>
            <a:r>
              <a:rPr lang="en-US" sz="1600">
                <a:solidFill>
                  <a:schemeClr val="tx1">
                    <a:lumMod val="65000"/>
                    <a:lumOff val="35000"/>
                  </a:schemeClr>
                </a:solidFill>
              </a:rPr>
              <a:t>distribution function.</a:t>
            </a:r>
            <a:endParaRPr lang="en-US" sz="1600" dirty="0">
              <a:solidFill>
                <a:schemeClr val="tx1">
                  <a:lumMod val="65000"/>
                  <a:lumOff val="35000"/>
                </a:schemeClr>
              </a:solidFill>
            </a:endParaRPr>
          </a:p>
          <a:p>
            <a:pPr marL="285750" indent="-285750">
              <a:buFont typeface="Wingdings" panose="05000000000000000000" pitchFamily="2" charset="2"/>
              <a:buChar char="§"/>
            </a:pPr>
            <a:r>
              <a:rPr lang="en-US" sz="1600" dirty="0">
                <a:solidFill>
                  <a:schemeClr val="tx1">
                    <a:lumMod val="65000"/>
                    <a:lumOff val="35000"/>
                  </a:schemeClr>
                </a:solidFill>
              </a:rPr>
              <a:t>These combinations can be split into two groups – one for creating the function and other as virtual subjects for control and evaluation.</a:t>
            </a:r>
          </a:p>
        </p:txBody>
      </p:sp>
      <p:grpSp>
        <p:nvGrpSpPr>
          <p:cNvPr id="40" name="Group 39">
            <a:extLst>
              <a:ext uri="{FF2B5EF4-FFF2-40B4-BE49-F238E27FC236}">
                <a16:creationId xmlns:a16="http://schemas.microsoft.com/office/drawing/2014/main" id="{FF656AFA-9763-4C29-8E7D-884499C1AE23}"/>
              </a:ext>
            </a:extLst>
          </p:cNvPr>
          <p:cNvGrpSpPr/>
          <p:nvPr/>
        </p:nvGrpSpPr>
        <p:grpSpPr>
          <a:xfrm>
            <a:off x="4358304" y="4803785"/>
            <a:ext cx="6884505" cy="528217"/>
            <a:chOff x="4358304" y="4790927"/>
            <a:chExt cx="6884505" cy="541076"/>
          </a:xfrm>
        </p:grpSpPr>
        <p:sp>
          <p:nvSpPr>
            <p:cNvPr id="32" name="Rectangle 31">
              <a:extLst>
                <a:ext uri="{FF2B5EF4-FFF2-40B4-BE49-F238E27FC236}">
                  <a16:creationId xmlns:a16="http://schemas.microsoft.com/office/drawing/2014/main" id="{2384B9B1-A57F-4208-8FC5-1B4D89027525}"/>
                </a:ext>
              </a:extLst>
            </p:cNvPr>
            <p:cNvSpPr/>
            <p:nvPr/>
          </p:nvSpPr>
          <p:spPr>
            <a:xfrm>
              <a:off x="4358304" y="4800517"/>
              <a:ext cx="2835966" cy="53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All Combinations from </a:t>
              </a:r>
            </a:p>
            <a:p>
              <a:pPr algn="ctr"/>
              <a:r>
                <a:rPr lang="en-US" sz="1400" dirty="0"/>
                <a:t>entire population</a:t>
              </a:r>
            </a:p>
          </p:txBody>
        </p:sp>
        <p:sp>
          <p:nvSpPr>
            <p:cNvPr id="34" name="Rectangle 33">
              <a:extLst>
                <a:ext uri="{FF2B5EF4-FFF2-40B4-BE49-F238E27FC236}">
                  <a16:creationId xmlns:a16="http://schemas.microsoft.com/office/drawing/2014/main" id="{9E04B2FD-6177-449C-8FF0-08B4140B0A87}"/>
                </a:ext>
              </a:extLst>
            </p:cNvPr>
            <p:cNvSpPr/>
            <p:nvPr/>
          </p:nvSpPr>
          <p:spPr>
            <a:xfrm>
              <a:off x="7798903" y="4794494"/>
              <a:ext cx="1895062" cy="53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Combinations for function</a:t>
              </a:r>
            </a:p>
          </p:txBody>
        </p:sp>
        <p:sp>
          <p:nvSpPr>
            <p:cNvPr id="36" name="Rectangle 35">
              <a:extLst>
                <a:ext uri="{FF2B5EF4-FFF2-40B4-BE49-F238E27FC236}">
                  <a16:creationId xmlns:a16="http://schemas.microsoft.com/office/drawing/2014/main" id="{D5473825-2011-4353-8F25-F4EC92647B25}"/>
                </a:ext>
              </a:extLst>
            </p:cNvPr>
            <p:cNvSpPr/>
            <p:nvPr/>
          </p:nvSpPr>
          <p:spPr>
            <a:xfrm>
              <a:off x="10306871" y="4791264"/>
              <a:ext cx="935938" cy="5314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Virtual Subjects</a:t>
              </a:r>
            </a:p>
          </p:txBody>
        </p:sp>
        <p:sp>
          <p:nvSpPr>
            <p:cNvPr id="37" name="TextBox 36">
              <a:extLst>
                <a:ext uri="{FF2B5EF4-FFF2-40B4-BE49-F238E27FC236}">
                  <a16:creationId xmlns:a16="http://schemas.microsoft.com/office/drawing/2014/main" id="{5276C1B9-10BF-4EAC-B945-A0FF07B4D3BF}"/>
                </a:ext>
              </a:extLst>
            </p:cNvPr>
            <p:cNvSpPr txBox="1"/>
            <p:nvPr/>
          </p:nvSpPr>
          <p:spPr>
            <a:xfrm>
              <a:off x="7101496" y="4790927"/>
              <a:ext cx="758693" cy="523220"/>
            </a:xfrm>
            <a:prstGeom prst="rect">
              <a:avLst/>
            </a:prstGeom>
            <a:noFill/>
          </p:spPr>
          <p:txBody>
            <a:bodyPr wrap="square" rtlCol="0">
              <a:spAutoFit/>
            </a:bodyPr>
            <a:lstStyle/>
            <a:p>
              <a:pPr algn="ctr"/>
              <a:r>
                <a:rPr lang="en-US" sz="2800" dirty="0"/>
                <a:t>=</a:t>
              </a:r>
            </a:p>
          </p:txBody>
        </p:sp>
        <p:sp>
          <p:nvSpPr>
            <p:cNvPr id="39" name="TextBox 38">
              <a:extLst>
                <a:ext uri="{FF2B5EF4-FFF2-40B4-BE49-F238E27FC236}">
                  <a16:creationId xmlns:a16="http://schemas.microsoft.com/office/drawing/2014/main" id="{7AB88D0E-3B8D-4E2E-8439-58A4A9482AAE}"/>
                </a:ext>
              </a:extLst>
            </p:cNvPr>
            <p:cNvSpPr txBox="1"/>
            <p:nvPr/>
          </p:nvSpPr>
          <p:spPr>
            <a:xfrm>
              <a:off x="9622722" y="4790927"/>
              <a:ext cx="758693" cy="523220"/>
            </a:xfrm>
            <a:prstGeom prst="rect">
              <a:avLst/>
            </a:prstGeom>
            <a:noFill/>
          </p:spPr>
          <p:txBody>
            <a:bodyPr wrap="square" rtlCol="0">
              <a:spAutoFit/>
            </a:bodyPr>
            <a:lstStyle/>
            <a:p>
              <a:pPr algn="ctr"/>
              <a:r>
                <a:rPr lang="en-US" sz="2800" dirty="0"/>
                <a:t>+</a:t>
              </a:r>
            </a:p>
          </p:txBody>
        </p:sp>
      </p:grpSp>
      <p:grpSp>
        <p:nvGrpSpPr>
          <p:cNvPr id="51" name="Group 50">
            <a:extLst>
              <a:ext uri="{FF2B5EF4-FFF2-40B4-BE49-F238E27FC236}">
                <a16:creationId xmlns:a16="http://schemas.microsoft.com/office/drawing/2014/main" id="{AF007989-32C5-4193-979C-C6597CB323A5}"/>
              </a:ext>
            </a:extLst>
          </p:cNvPr>
          <p:cNvGrpSpPr/>
          <p:nvPr/>
        </p:nvGrpSpPr>
        <p:grpSpPr>
          <a:xfrm>
            <a:off x="7460992" y="5977255"/>
            <a:ext cx="4731008" cy="932904"/>
            <a:chOff x="5037484" y="5765422"/>
            <a:chExt cx="4731008" cy="932904"/>
          </a:xfrm>
        </p:grpSpPr>
        <p:grpSp>
          <p:nvGrpSpPr>
            <p:cNvPr id="52" name="Group 51">
              <a:extLst>
                <a:ext uri="{FF2B5EF4-FFF2-40B4-BE49-F238E27FC236}">
                  <a16:creationId xmlns:a16="http://schemas.microsoft.com/office/drawing/2014/main" id="{967D4D1C-7B70-4FF6-9DA5-0B87662615BD}"/>
                </a:ext>
              </a:extLst>
            </p:cNvPr>
            <p:cNvGrpSpPr/>
            <p:nvPr/>
          </p:nvGrpSpPr>
          <p:grpSpPr>
            <a:xfrm>
              <a:off x="5037484" y="6202884"/>
              <a:ext cx="4711151" cy="183798"/>
              <a:chOff x="4969565" y="4081670"/>
              <a:chExt cx="4711151" cy="490330"/>
            </a:xfrm>
          </p:grpSpPr>
          <p:sp>
            <p:nvSpPr>
              <p:cNvPr id="60" name="Rectangle 59">
                <a:extLst>
                  <a:ext uri="{FF2B5EF4-FFF2-40B4-BE49-F238E27FC236}">
                    <a16:creationId xmlns:a16="http://schemas.microsoft.com/office/drawing/2014/main" id="{89526C48-6C28-49B2-A6A9-5BE25352E55D}"/>
                  </a:ext>
                </a:extLst>
              </p:cNvPr>
              <p:cNvSpPr/>
              <p:nvPr/>
            </p:nvSpPr>
            <p:spPr>
              <a:xfrm>
                <a:off x="4969565" y="4081670"/>
                <a:ext cx="3140767" cy="4903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Step : Training window</a:t>
                </a:r>
              </a:p>
            </p:txBody>
          </p:sp>
          <p:sp>
            <p:nvSpPr>
              <p:cNvPr id="61" name="Rectangle 60">
                <a:extLst>
                  <a:ext uri="{FF2B5EF4-FFF2-40B4-BE49-F238E27FC236}">
                    <a16:creationId xmlns:a16="http://schemas.microsoft.com/office/drawing/2014/main" id="{642EB61F-DFD5-4C62-B837-7B6BD3D7D7CE}"/>
                  </a:ext>
                </a:extLst>
              </p:cNvPr>
              <p:cNvSpPr/>
              <p:nvPr/>
            </p:nvSpPr>
            <p:spPr>
              <a:xfrm>
                <a:off x="8103707" y="4081670"/>
                <a:ext cx="1577009" cy="49033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Forecasting</a:t>
                </a:r>
              </a:p>
            </p:txBody>
          </p:sp>
        </p:grpSp>
        <p:cxnSp>
          <p:nvCxnSpPr>
            <p:cNvPr id="53" name="Straight Connector 52">
              <a:extLst>
                <a:ext uri="{FF2B5EF4-FFF2-40B4-BE49-F238E27FC236}">
                  <a16:creationId xmlns:a16="http://schemas.microsoft.com/office/drawing/2014/main" id="{3FF0F72F-CC70-4C66-AA4C-CF247FB006F1}"/>
                </a:ext>
              </a:extLst>
            </p:cNvPr>
            <p:cNvCxnSpPr>
              <a:cxnSpLocks/>
            </p:cNvCxnSpPr>
            <p:nvPr/>
          </p:nvCxnSpPr>
          <p:spPr>
            <a:xfrm>
              <a:off x="8171626" y="6029739"/>
              <a:ext cx="0" cy="6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F5B888-205C-4298-93AD-CD253D16DC97}"/>
                </a:ext>
              </a:extLst>
            </p:cNvPr>
            <p:cNvCxnSpPr/>
            <p:nvPr/>
          </p:nvCxnSpPr>
          <p:spPr>
            <a:xfrm>
              <a:off x="8203097" y="6162261"/>
              <a:ext cx="1086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3D2402-CCE4-4D3A-AEFC-552FF8DFC893}"/>
                </a:ext>
              </a:extLst>
            </p:cNvPr>
            <p:cNvCxnSpPr/>
            <p:nvPr/>
          </p:nvCxnSpPr>
          <p:spPr>
            <a:xfrm flipH="1">
              <a:off x="5554320" y="6441424"/>
              <a:ext cx="2623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267D1C-46BD-42B7-9EDC-EDAFBB2898D0}"/>
                </a:ext>
              </a:extLst>
            </p:cNvPr>
            <p:cNvSpPr txBox="1"/>
            <p:nvPr/>
          </p:nvSpPr>
          <p:spPr>
            <a:xfrm>
              <a:off x="8365421" y="5930424"/>
              <a:ext cx="1403071" cy="276999"/>
            </a:xfrm>
            <a:prstGeom prst="rect">
              <a:avLst/>
            </a:prstGeom>
            <a:noFill/>
          </p:spPr>
          <p:txBody>
            <a:bodyPr wrap="square" rtlCol="0">
              <a:spAutoFit/>
            </a:bodyPr>
            <a:lstStyle/>
            <a:p>
              <a:r>
                <a:rPr lang="en-US" sz="1200" dirty="0"/>
                <a:t>FUTURE</a:t>
              </a:r>
            </a:p>
          </p:txBody>
        </p:sp>
        <p:sp>
          <p:nvSpPr>
            <p:cNvPr id="57" name="TextBox 56">
              <a:extLst>
                <a:ext uri="{FF2B5EF4-FFF2-40B4-BE49-F238E27FC236}">
                  <a16:creationId xmlns:a16="http://schemas.microsoft.com/office/drawing/2014/main" id="{A78B6DFF-8200-4C95-8B67-EB2E101FC5E6}"/>
                </a:ext>
              </a:extLst>
            </p:cNvPr>
            <p:cNvSpPr txBox="1"/>
            <p:nvPr/>
          </p:nvSpPr>
          <p:spPr>
            <a:xfrm>
              <a:off x="6753642" y="6421327"/>
              <a:ext cx="1403071" cy="276999"/>
            </a:xfrm>
            <a:prstGeom prst="rect">
              <a:avLst/>
            </a:prstGeom>
            <a:noFill/>
          </p:spPr>
          <p:txBody>
            <a:bodyPr wrap="square" rtlCol="0">
              <a:spAutoFit/>
            </a:bodyPr>
            <a:lstStyle/>
            <a:p>
              <a:pPr algn="r"/>
              <a:r>
                <a:rPr lang="en-US" sz="1200" dirty="0"/>
                <a:t>HISTORICAL</a:t>
              </a:r>
            </a:p>
          </p:txBody>
        </p:sp>
        <p:sp>
          <p:nvSpPr>
            <p:cNvPr id="58" name="Oval 57">
              <a:extLst>
                <a:ext uri="{FF2B5EF4-FFF2-40B4-BE49-F238E27FC236}">
                  <a16:creationId xmlns:a16="http://schemas.microsoft.com/office/drawing/2014/main" id="{CE48E76C-4398-48CF-9ED9-D93E4942C40F}"/>
                </a:ext>
              </a:extLst>
            </p:cNvPr>
            <p:cNvSpPr/>
            <p:nvPr/>
          </p:nvSpPr>
          <p:spPr>
            <a:xfrm>
              <a:off x="8097078" y="5983432"/>
              <a:ext cx="145775" cy="14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868A150D-07EC-4ADA-B9EC-EE00943ED665}"/>
                </a:ext>
              </a:extLst>
            </p:cNvPr>
            <p:cNvSpPr txBox="1"/>
            <p:nvPr/>
          </p:nvSpPr>
          <p:spPr>
            <a:xfrm>
              <a:off x="7501561" y="5765422"/>
              <a:ext cx="1403071" cy="276999"/>
            </a:xfrm>
            <a:prstGeom prst="rect">
              <a:avLst/>
            </a:prstGeom>
            <a:noFill/>
          </p:spPr>
          <p:txBody>
            <a:bodyPr wrap="square" rtlCol="0">
              <a:spAutoFit/>
            </a:bodyPr>
            <a:lstStyle/>
            <a:p>
              <a:pPr algn="ctr"/>
              <a:r>
                <a:rPr lang="en-US" sz="1200" dirty="0"/>
                <a:t>PRESENT</a:t>
              </a:r>
            </a:p>
          </p:txBody>
        </p:sp>
      </p:grpSp>
    </p:spTree>
    <p:extLst>
      <p:ext uri="{BB962C8B-B14F-4D97-AF65-F5344CB8AC3E}">
        <p14:creationId xmlns:p14="http://schemas.microsoft.com/office/powerpoint/2010/main" val="246373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Shape 17">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13117D8B-EA4C-499D-A187-F661E6BA5B4F}"/>
              </a:ext>
            </a:extLst>
          </p:cNvPr>
          <p:cNvSpPr>
            <a:spLocks noGrp="1"/>
          </p:cNvSpPr>
          <p:nvPr>
            <p:ph type="title"/>
          </p:nvPr>
        </p:nvSpPr>
        <p:spPr>
          <a:xfrm>
            <a:off x="4084398" y="1298448"/>
            <a:ext cx="7315200" cy="3255264"/>
          </a:xfrm>
        </p:spPr>
        <p:txBody>
          <a:bodyPr vert="horz" lIns="91440" tIns="45720" rIns="91440" bIns="45720" rtlCol="0" anchor="ctr">
            <a:normAutofit/>
          </a:bodyPr>
          <a:lstStyle/>
          <a:p>
            <a:pPr algn="ctr"/>
            <a:r>
              <a:rPr lang="en-US" sz="5900" b="1" spc="-100" dirty="0">
                <a:solidFill>
                  <a:schemeClr val="tx2"/>
                </a:solidFill>
              </a:rPr>
              <a:t>Thank You</a:t>
            </a:r>
          </a:p>
        </p:txBody>
      </p:sp>
    </p:spTree>
    <p:extLst>
      <p:ext uri="{BB962C8B-B14F-4D97-AF65-F5344CB8AC3E}">
        <p14:creationId xmlns:p14="http://schemas.microsoft.com/office/powerpoint/2010/main" val="14561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C606-FEA1-4413-B166-FA70F831DCC9}"/>
              </a:ext>
            </a:extLst>
          </p:cNvPr>
          <p:cNvSpPr>
            <a:spLocks noGrp="1"/>
          </p:cNvSpPr>
          <p:nvPr>
            <p:ph type="title"/>
          </p:nvPr>
        </p:nvSpPr>
        <p:spPr>
          <a:ln>
            <a:solidFill>
              <a:schemeClr val="bg2"/>
            </a:solidFill>
          </a:ln>
        </p:spPr>
        <p:txBody>
          <a:bodyPr/>
          <a:lstStyle/>
          <a:p>
            <a:r>
              <a:rPr lang="en-US" dirty="0"/>
              <a:t>Contents</a:t>
            </a:r>
          </a:p>
        </p:txBody>
      </p:sp>
      <p:sp>
        <p:nvSpPr>
          <p:cNvPr id="5" name="Rectangle 4">
            <a:extLst>
              <a:ext uri="{FF2B5EF4-FFF2-40B4-BE49-F238E27FC236}">
                <a16:creationId xmlns:a16="http://schemas.microsoft.com/office/drawing/2014/main" id="{46A1F3F2-C5C2-477C-BD26-030AE3E580E0}"/>
              </a:ext>
            </a:extLst>
          </p:cNvPr>
          <p:cNvSpPr/>
          <p:nvPr/>
        </p:nvSpPr>
        <p:spPr>
          <a:xfrm>
            <a:off x="3644349" y="1123837"/>
            <a:ext cx="7871790" cy="46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007E8C-0AE7-4763-A508-521A2046DE82}"/>
              </a:ext>
            </a:extLst>
          </p:cNvPr>
          <p:cNvSpPr txBox="1"/>
          <p:nvPr/>
        </p:nvSpPr>
        <p:spPr>
          <a:xfrm>
            <a:off x="3644348" y="1199613"/>
            <a:ext cx="7871789" cy="5262979"/>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Key Takeaways</a:t>
            </a:r>
          </a:p>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Business Problem 1</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Data</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Assumptions</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Exploratory Analytics and Insights</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Results and Evaluation</a:t>
            </a:r>
          </a:p>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Business Problem 2</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Data</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Assumptions</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Exploratory Analytics and Insights</a:t>
            </a:r>
          </a:p>
          <a:p>
            <a:pPr marL="800100" lvl="1" indent="-342900">
              <a:buFont typeface="Courier New" panose="02070309020205020404" pitchFamily="49" charset="0"/>
              <a:buChar char="o"/>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Results and Evaluation</a:t>
            </a:r>
          </a:p>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Next Steps and Improvements</a:t>
            </a:r>
          </a:p>
          <a:p>
            <a:pPr marL="800100" lvl="1" indent="-342900">
              <a:buFont typeface="Wingdings" panose="05000000000000000000" pitchFamily="2" charset="2"/>
              <a:buChar char="§"/>
            </a:pPr>
            <a:endPar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400" dirty="0">
              <a:solidFill>
                <a:schemeClr val="bg1">
                  <a:lumMod val="50000"/>
                </a:schemeClr>
              </a:solidFill>
            </a:endParaRPr>
          </a:p>
        </p:txBody>
      </p:sp>
    </p:spTree>
    <p:extLst>
      <p:ext uri="{BB962C8B-B14F-4D97-AF65-F5344CB8AC3E}">
        <p14:creationId xmlns:p14="http://schemas.microsoft.com/office/powerpoint/2010/main" val="357060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C606-FEA1-4413-B166-FA70F831DCC9}"/>
              </a:ext>
            </a:extLst>
          </p:cNvPr>
          <p:cNvSpPr>
            <a:spLocks noGrp="1"/>
          </p:cNvSpPr>
          <p:nvPr>
            <p:ph type="title"/>
          </p:nvPr>
        </p:nvSpPr>
        <p:spPr>
          <a:ln>
            <a:solidFill>
              <a:schemeClr val="bg2"/>
            </a:solidFill>
          </a:ln>
        </p:spPr>
        <p:txBody>
          <a:bodyPr/>
          <a:lstStyle/>
          <a:p>
            <a:r>
              <a:rPr lang="en-US" dirty="0"/>
              <a:t>Key Takeaways</a:t>
            </a:r>
          </a:p>
        </p:txBody>
      </p:sp>
      <p:sp>
        <p:nvSpPr>
          <p:cNvPr id="5" name="Rectangle 4">
            <a:extLst>
              <a:ext uri="{FF2B5EF4-FFF2-40B4-BE49-F238E27FC236}">
                <a16:creationId xmlns:a16="http://schemas.microsoft.com/office/drawing/2014/main" id="{46A1F3F2-C5C2-477C-BD26-030AE3E580E0}"/>
              </a:ext>
            </a:extLst>
          </p:cNvPr>
          <p:cNvSpPr/>
          <p:nvPr/>
        </p:nvSpPr>
        <p:spPr>
          <a:xfrm>
            <a:off x="4081670" y="1123838"/>
            <a:ext cx="7434469" cy="21785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3BD06AE-51A6-406E-B0E1-1A2E7911F818}"/>
              </a:ext>
            </a:extLst>
          </p:cNvPr>
          <p:cNvSpPr/>
          <p:nvPr/>
        </p:nvSpPr>
        <p:spPr>
          <a:xfrm>
            <a:off x="4081670" y="3555611"/>
            <a:ext cx="7434469" cy="21694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id="{3D0824D4-B236-4845-BB47-0D1432118B65}"/>
              </a:ext>
            </a:extLst>
          </p:cNvPr>
          <p:cNvSpPr/>
          <p:nvPr/>
        </p:nvSpPr>
        <p:spPr>
          <a:xfrm>
            <a:off x="1722782" y="1483130"/>
            <a:ext cx="2358889" cy="1459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1</a:t>
            </a:r>
          </a:p>
        </p:txBody>
      </p:sp>
      <p:sp>
        <p:nvSpPr>
          <p:cNvPr id="8" name="Arrow: Pentagon 7">
            <a:extLst>
              <a:ext uri="{FF2B5EF4-FFF2-40B4-BE49-F238E27FC236}">
                <a16:creationId xmlns:a16="http://schemas.microsoft.com/office/drawing/2014/main" id="{0D9399AF-A09E-4F31-A776-B4BFE7453ADA}"/>
              </a:ext>
            </a:extLst>
          </p:cNvPr>
          <p:cNvSpPr/>
          <p:nvPr/>
        </p:nvSpPr>
        <p:spPr>
          <a:xfrm>
            <a:off x="1722781" y="3914903"/>
            <a:ext cx="2358889" cy="1459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2</a:t>
            </a:r>
          </a:p>
        </p:txBody>
      </p:sp>
      <p:sp>
        <p:nvSpPr>
          <p:cNvPr id="4" name="TextBox 3">
            <a:extLst>
              <a:ext uri="{FF2B5EF4-FFF2-40B4-BE49-F238E27FC236}">
                <a16:creationId xmlns:a16="http://schemas.microsoft.com/office/drawing/2014/main" id="{FCAF35D7-D762-4DD5-857B-857672BFCA5A}"/>
              </a:ext>
            </a:extLst>
          </p:cNvPr>
          <p:cNvSpPr txBox="1"/>
          <p:nvPr/>
        </p:nvSpPr>
        <p:spPr>
          <a:xfrm>
            <a:off x="4081668" y="1199613"/>
            <a:ext cx="7580245" cy="1569660"/>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There are cycles in glucose levels for daily range (24 hours)</a:t>
            </a:r>
          </a:p>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cs typeface="Times New Roman" panose="02020603050405020304" pitchFamily="18" charset="0"/>
              </a:rPr>
              <a:t>Given presence of cycles, SARIMAX model produced decent results as glucose forecasting algorithm. </a:t>
            </a:r>
            <a:endParaRPr lang="en-US" sz="2400" dirty="0">
              <a:solidFill>
                <a:schemeClr val="bg1">
                  <a:lumMod val="50000"/>
                </a:schemeClr>
              </a:solidFill>
            </a:endParaRPr>
          </a:p>
        </p:txBody>
      </p:sp>
      <p:sp>
        <p:nvSpPr>
          <p:cNvPr id="10" name="TextBox 9">
            <a:extLst>
              <a:ext uri="{FF2B5EF4-FFF2-40B4-BE49-F238E27FC236}">
                <a16:creationId xmlns:a16="http://schemas.microsoft.com/office/drawing/2014/main" id="{CE3E016A-9362-464C-BE95-C9DE82958CDA}"/>
              </a:ext>
            </a:extLst>
          </p:cNvPr>
          <p:cNvSpPr txBox="1"/>
          <p:nvPr/>
        </p:nvSpPr>
        <p:spPr>
          <a:xfrm>
            <a:off x="4081668" y="3661682"/>
            <a:ext cx="7580245" cy="1938992"/>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There is a pattern of average meal size with timing (hour of day); low in early part, goes up steadily in middle part of day, sharply falls at night, during 24 hours.</a:t>
            </a:r>
            <a:endParaRPr lang="en-US" sz="2400" dirty="0">
              <a:solidFill>
                <a:schemeClr val="bg1">
                  <a:lumMod val="50000"/>
                </a:schemeClr>
              </a:solidFill>
            </a:endParaRPr>
          </a:p>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cs typeface="Times New Roman" panose="02020603050405020304" pitchFamily="18" charset="0"/>
              </a:rPr>
              <a:t>Given the nature, a polynomial curve of order 3 is appropriate for the distribution. </a:t>
            </a:r>
            <a:endParaRPr lang="en-US" sz="2400" dirty="0">
              <a:solidFill>
                <a:schemeClr val="bg1">
                  <a:lumMod val="50000"/>
                </a:schemeClr>
              </a:solidFill>
            </a:endParaRPr>
          </a:p>
        </p:txBody>
      </p:sp>
    </p:spTree>
    <p:extLst>
      <p:ext uri="{BB962C8B-B14F-4D97-AF65-F5344CB8AC3E}">
        <p14:creationId xmlns:p14="http://schemas.microsoft.com/office/powerpoint/2010/main" val="332628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E32818-58F4-4CE5-B326-754919D3842E}"/>
              </a:ext>
            </a:extLst>
          </p:cNvPr>
          <p:cNvSpPr/>
          <p:nvPr/>
        </p:nvSpPr>
        <p:spPr>
          <a:xfrm>
            <a:off x="3644349" y="1139688"/>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8"/>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n-US" sz="3600" dirty="0">
                <a:solidFill>
                  <a:schemeClr val="bg1"/>
                </a:solidFill>
              </a:rPr>
              <a:t>Business Problem 1</a:t>
            </a:r>
          </a:p>
        </p:txBody>
      </p:sp>
      <p:sp>
        <p:nvSpPr>
          <p:cNvPr id="8" name="Title 1">
            <a:extLst>
              <a:ext uri="{FF2B5EF4-FFF2-40B4-BE49-F238E27FC236}">
                <a16:creationId xmlns:a16="http://schemas.microsoft.com/office/drawing/2014/main" id="{7DB75735-4CA9-463B-8599-6F8486DE581A}"/>
              </a:ext>
            </a:extLst>
          </p:cNvPr>
          <p:cNvSpPr txBox="1">
            <a:spLocks/>
          </p:cNvSpPr>
          <p:nvPr/>
        </p:nvSpPr>
        <p:spPr>
          <a:xfrm>
            <a:off x="252919" y="2806865"/>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Data</a:t>
            </a:r>
          </a:p>
        </p:txBody>
      </p:sp>
      <p:sp>
        <p:nvSpPr>
          <p:cNvPr id="11" name="Rectangle 10">
            <a:extLst>
              <a:ext uri="{FF2B5EF4-FFF2-40B4-BE49-F238E27FC236}">
                <a16:creationId xmlns:a16="http://schemas.microsoft.com/office/drawing/2014/main" id="{D2813519-9398-4038-8247-C764D9557C33}"/>
              </a:ext>
            </a:extLst>
          </p:cNvPr>
          <p:cNvSpPr/>
          <p:nvPr/>
        </p:nvSpPr>
        <p:spPr>
          <a:xfrm>
            <a:off x="3644349" y="2806866"/>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B92BB191-C7F2-4A78-AC22-57209A69E928}"/>
              </a:ext>
            </a:extLst>
          </p:cNvPr>
          <p:cNvSpPr txBox="1">
            <a:spLocks/>
          </p:cNvSpPr>
          <p:nvPr/>
        </p:nvSpPr>
        <p:spPr>
          <a:xfrm>
            <a:off x="252919" y="4461013"/>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Assumptions</a:t>
            </a:r>
          </a:p>
        </p:txBody>
      </p:sp>
      <p:sp>
        <p:nvSpPr>
          <p:cNvPr id="18" name="Rectangle 17">
            <a:extLst>
              <a:ext uri="{FF2B5EF4-FFF2-40B4-BE49-F238E27FC236}">
                <a16:creationId xmlns:a16="http://schemas.microsoft.com/office/drawing/2014/main" id="{0EB597CB-C3C3-471B-B2C9-C00D88EE7506}"/>
              </a:ext>
            </a:extLst>
          </p:cNvPr>
          <p:cNvSpPr/>
          <p:nvPr/>
        </p:nvSpPr>
        <p:spPr>
          <a:xfrm>
            <a:off x="3644349" y="4474044"/>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D1F0326-3720-488C-877A-B037CFDC1389}"/>
              </a:ext>
            </a:extLst>
          </p:cNvPr>
          <p:cNvSpPr txBox="1"/>
          <p:nvPr/>
        </p:nvSpPr>
        <p:spPr>
          <a:xfrm>
            <a:off x="3644348" y="1199613"/>
            <a:ext cx="7871789" cy="830997"/>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G</a:t>
            </a:r>
            <a:r>
              <a:rPr lang="en-US" sz="24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lucose prediction algorithm that predicts glucose levels 30 minutes into the future </a:t>
            </a:r>
            <a:endParaRPr lang="en-US" sz="2400" dirty="0">
              <a:solidFill>
                <a:schemeClr val="bg1">
                  <a:lumMod val="50000"/>
                </a:schemeClr>
              </a:solidFill>
            </a:endParaRPr>
          </a:p>
        </p:txBody>
      </p:sp>
      <p:sp>
        <p:nvSpPr>
          <p:cNvPr id="22" name="TextBox 21">
            <a:extLst>
              <a:ext uri="{FF2B5EF4-FFF2-40B4-BE49-F238E27FC236}">
                <a16:creationId xmlns:a16="http://schemas.microsoft.com/office/drawing/2014/main" id="{93287734-EE84-4204-9D1D-9278594A7D70}"/>
              </a:ext>
            </a:extLst>
          </p:cNvPr>
          <p:cNvSpPr txBox="1"/>
          <p:nvPr/>
        </p:nvSpPr>
        <p:spPr>
          <a:xfrm>
            <a:off x="3644347" y="2806865"/>
            <a:ext cx="7871789" cy="1477328"/>
          </a:xfrm>
          <a:prstGeom prst="rect">
            <a:avLst/>
          </a:prstGeom>
          <a:noFill/>
        </p:spPr>
        <p:txBody>
          <a:bodyPr wrap="square">
            <a:spAutoFit/>
          </a:bodyPr>
          <a:lstStyle/>
          <a:p>
            <a:r>
              <a:rPr lang="en-US"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Protocol H,  “A Randomized Trial Comparing Continuous Glucose Monitoring With and Without Routine Blood Glucose Monitoring in Adults with Type 1 Diabetes”</a:t>
            </a:r>
          </a:p>
          <a:p>
            <a:endParaRPr lang="en-US" dirty="0">
              <a:solidFill>
                <a:schemeClr val="bg1">
                  <a:lumMod val="50000"/>
                </a:schemeClr>
              </a:solidFill>
              <a:latin typeface="Calibri" panose="020F0502020204030204" pitchFamily="34" charset="0"/>
              <a:cs typeface="Times New Roman" panose="02020603050405020304" pitchFamily="18" charset="0"/>
            </a:endParaRPr>
          </a:p>
          <a:p>
            <a:r>
              <a:rPr lang="en-US" dirty="0">
                <a:solidFill>
                  <a:schemeClr val="bg1">
                    <a:lumMod val="50000"/>
                  </a:schemeClr>
                </a:solidFill>
                <a:latin typeface="Calibri" panose="020F0502020204030204" pitchFamily="34" charset="0"/>
                <a:cs typeface="Times New Roman" panose="02020603050405020304" pitchFamily="18" charset="0"/>
              </a:rPr>
              <a:t>Dataset : </a:t>
            </a:r>
            <a:r>
              <a:rPr lang="en-US" dirty="0" err="1">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HDeviceCGM</a:t>
            </a:r>
            <a:endParaRPr lang="en-US" dirty="0">
              <a:solidFill>
                <a:schemeClr val="bg1">
                  <a:lumMod val="50000"/>
                </a:schemeClr>
              </a:solidFill>
              <a:latin typeface="Calibri" panose="020F0502020204030204" pitchFamily="34" charset="0"/>
              <a:cs typeface="Times New Roman" panose="02020603050405020304" pitchFamily="18" charset="0"/>
            </a:endParaRPr>
          </a:p>
          <a:p>
            <a:endParaRPr lang="en-US" dirty="0">
              <a:solidFill>
                <a:schemeClr val="bg1">
                  <a:lumMod val="50000"/>
                </a:schemeClr>
              </a:solidFill>
            </a:endParaRPr>
          </a:p>
        </p:txBody>
      </p:sp>
      <p:sp>
        <p:nvSpPr>
          <p:cNvPr id="24" name="TextBox 23">
            <a:extLst>
              <a:ext uri="{FF2B5EF4-FFF2-40B4-BE49-F238E27FC236}">
                <a16:creationId xmlns:a16="http://schemas.microsoft.com/office/drawing/2014/main" id="{19C4D611-4E90-4CF4-B284-56473CD51F52}"/>
              </a:ext>
            </a:extLst>
          </p:cNvPr>
          <p:cNvSpPr txBox="1"/>
          <p:nvPr/>
        </p:nvSpPr>
        <p:spPr>
          <a:xfrm>
            <a:off x="3644347" y="4474044"/>
            <a:ext cx="7871788" cy="1569660"/>
          </a:xfrm>
          <a:prstGeom prst="rect">
            <a:avLst/>
          </a:prstGeom>
          <a:noFill/>
        </p:spPr>
        <p:txBody>
          <a:bodyPr wrap="square">
            <a:spAutoFit/>
          </a:bodyPr>
          <a:lstStyle/>
          <a:p>
            <a:pPr marL="285750" indent="-285750">
              <a:buFont typeface="Wingdings" panose="05000000000000000000" pitchFamily="2" charset="2"/>
              <a:buChar char="§"/>
            </a:pPr>
            <a:r>
              <a:rPr lang="en-US" sz="1600" b="1" dirty="0">
                <a:solidFill>
                  <a:schemeClr val="tx1">
                    <a:lumMod val="65000"/>
                    <a:lumOff val="35000"/>
                  </a:schemeClr>
                </a:solidFill>
              </a:rPr>
              <a:t>Unique combination of subject is represented by : </a:t>
            </a:r>
            <a:r>
              <a:rPr lang="en-US" sz="1600" dirty="0" err="1">
                <a:solidFill>
                  <a:schemeClr val="tx1">
                    <a:lumMod val="65000"/>
                    <a:lumOff val="35000"/>
                  </a:schemeClr>
                </a:solidFill>
              </a:rPr>
              <a:t>SiteID</a:t>
            </a:r>
            <a:r>
              <a:rPr lang="en-US" sz="1600" dirty="0">
                <a:solidFill>
                  <a:schemeClr val="tx1">
                    <a:lumMod val="65000"/>
                    <a:lumOff val="35000"/>
                  </a:schemeClr>
                </a:solidFill>
              </a:rPr>
              <a:t> + </a:t>
            </a:r>
            <a:r>
              <a:rPr lang="en-US" sz="1600" dirty="0" err="1">
                <a:solidFill>
                  <a:schemeClr val="tx1">
                    <a:lumMod val="65000"/>
                    <a:lumOff val="35000"/>
                  </a:schemeClr>
                </a:solidFill>
              </a:rPr>
              <a:t>RecordType</a:t>
            </a:r>
            <a:r>
              <a:rPr lang="en-US" sz="1600" dirty="0">
                <a:solidFill>
                  <a:schemeClr val="tx1">
                    <a:lumMod val="65000"/>
                    <a:lumOff val="35000"/>
                  </a:schemeClr>
                </a:solidFill>
              </a:rPr>
              <a:t> + </a:t>
            </a:r>
            <a:r>
              <a:rPr lang="en-US" sz="1600" dirty="0" err="1">
                <a:solidFill>
                  <a:schemeClr val="tx1">
                    <a:lumMod val="65000"/>
                    <a:lumOff val="35000"/>
                  </a:schemeClr>
                </a:solidFill>
              </a:rPr>
              <a:t>PtID</a:t>
            </a:r>
            <a:r>
              <a:rPr lang="en-US" sz="1600" dirty="0">
                <a:solidFill>
                  <a:schemeClr val="tx1">
                    <a:lumMod val="65000"/>
                    <a:lumOff val="35000"/>
                  </a:schemeClr>
                </a:solidFill>
              </a:rPr>
              <a:t> + </a:t>
            </a:r>
            <a:r>
              <a:rPr lang="en-US" sz="1600" dirty="0" err="1">
                <a:solidFill>
                  <a:schemeClr val="tx1">
                    <a:lumMod val="65000"/>
                    <a:lumOff val="35000"/>
                  </a:schemeClr>
                </a:solidFill>
              </a:rPr>
              <a:t>ParentHDeviceUploadsID</a:t>
            </a:r>
            <a:endParaRPr lang="en-US" sz="1600" dirty="0">
              <a:solidFill>
                <a:schemeClr val="tx1">
                  <a:lumMod val="65000"/>
                  <a:lumOff val="35000"/>
                </a:schemeClr>
              </a:solidFill>
            </a:endParaRPr>
          </a:p>
          <a:p>
            <a:pPr marL="285750" indent="-285750">
              <a:buFont typeface="Wingdings" panose="05000000000000000000" pitchFamily="2" charset="2"/>
              <a:buChar char="§"/>
            </a:pPr>
            <a:r>
              <a:rPr lang="en-US" sz="1600" b="1" dirty="0">
                <a:solidFill>
                  <a:schemeClr val="tx1">
                    <a:lumMod val="65000"/>
                    <a:lumOff val="35000"/>
                  </a:schemeClr>
                </a:solidFill>
              </a:rPr>
              <a:t>Reading record times are obtained from : </a:t>
            </a:r>
            <a:r>
              <a:rPr lang="en-US" sz="1600" dirty="0" err="1">
                <a:solidFill>
                  <a:schemeClr val="tx1">
                    <a:lumMod val="65000"/>
                    <a:lumOff val="35000"/>
                  </a:schemeClr>
                </a:solidFill>
              </a:rPr>
              <a:t>DexInternalTm</a:t>
            </a:r>
            <a:r>
              <a:rPr lang="en-US" sz="1600" dirty="0">
                <a:solidFill>
                  <a:schemeClr val="tx1">
                    <a:lumMod val="65000"/>
                    <a:lumOff val="35000"/>
                  </a:schemeClr>
                </a:solidFill>
              </a:rPr>
              <a:t>; </a:t>
            </a:r>
            <a:r>
              <a:rPr lang="en-US" sz="1600" b="1" dirty="0">
                <a:solidFill>
                  <a:schemeClr val="tx1">
                    <a:lumMod val="65000"/>
                    <a:lumOff val="35000"/>
                  </a:schemeClr>
                </a:solidFill>
              </a:rPr>
              <a:t>Mapped at 5 mins interval</a:t>
            </a:r>
          </a:p>
          <a:p>
            <a:pPr marL="285750" indent="-285750">
              <a:buFont typeface="Wingdings" panose="05000000000000000000" pitchFamily="2" charset="2"/>
              <a:buChar char="§"/>
            </a:pPr>
            <a:r>
              <a:rPr lang="en-US" sz="1600" b="1" dirty="0">
                <a:solidFill>
                  <a:schemeClr val="tx1">
                    <a:lumMod val="65000"/>
                    <a:lumOff val="35000"/>
                  </a:schemeClr>
                </a:solidFill>
              </a:rPr>
              <a:t>Device was active from number of days based on : </a:t>
            </a:r>
            <a:r>
              <a:rPr lang="en-US" sz="1600" dirty="0" err="1">
                <a:solidFill>
                  <a:schemeClr val="tx1">
                    <a:lumMod val="65000"/>
                    <a:lumOff val="35000"/>
                  </a:schemeClr>
                </a:solidFill>
              </a:rPr>
              <a:t>DexInternalDtTmDaysFromEnroll</a:t>
            </a:r>
            <a:endParaRPr lang="en-US" sz="1600" dirty="0">
              <a:solidFill>
                <a:schemeClr val="tx1">
                  <a:lumMod val="65000"/>
                  <a:lumOff val="35000"/>
                </a:schemeClr>
              </a:solidFill>
            </a:endParaRPr>
          </a:p>
          <a:p>
            <a:pPr marL="285750" indent="-285750">
              <a:buFont typeface="Wingdings" panose="05000000000000000000" pitchFamily="2" charset="2"/>
              <a:buChar char="§"/>
            </a:pPr>
            <a:r>
              <a:rPr lang="en-US" sz="1600" dirty="0">
                <a:solidFill>
                  <a:schemeClr val="tx1">
                    <a:lumMod val="65000"/>
                    <a:lumOff val="35000"/>
                  </a:schemeClr>
                </a:solidFill>
              </a:rPr>
              <a:t>Glucose value is the variable to be predicted</a:t>
            </a:r>
          </a:p>
          <a:p>
            <a:pPr marL="285750" indent="-285750">
              <a:buFont typeface="Wingdings" panose="05000000000000000000" pitchFamily="2" charset="2"/>
              <a:buChar char="§"/>
            </a:pPr>
            <a:endParaRPr lang="en-US" sz="1600" dirty="0">
              <a:solidFill>
                <a:schemeClr val="tx1">
                  <a:lumMod val="65000"/>
                  <a:lumOff val="35000"/>
                </a:schemeClr>
              </a:solidFill>
            </a:endParaRPr>
          </a:p>
        </p:txBody>
      </p:sp>
      <p:sp>
        <p:nvSpPr>
          <p:cNvPr id="12" name="TextBox 11">
            <a:extLst>
              <a:ext uri="{FF2B5EF4-FFF2-40B4-BE49-F238E27FC236}">
                <a16:creationId xmlns:a16="http://schemas.microsoft.com/office/drawing/2014/main" id="{66E185D2-5DC7-4183-BB4D-7820279AB304}"/>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1</a:t>
            </a:r>
          </a:p>
        </p:txBody>
      </p:sp>
    </p:spTree>
    <p:extLst>
      <p:ext uri="{BB962C8B-B14F-4D97-AF65-F5344CB8AC3E}">
        <p14:creationId xmlns:p14="http://schemas.microsoft.com/office/powerpoint/2010/main" val="179945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E32818-58F4-4CE5-B326-754919D3842E}"/>
              </a:ext>
            </a:extLst>
          </p:cNvPr>
          <p:cNvSpPr/>
          <p:nvPr/>
        </p:nvSpPr>
        <p:spPr>
          <a:xfrm>
            <a:off x="3644349" y="1139689"/>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8"/>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Exploratory Analytics and Insights</a:t>
            </a:r>
          </a:p>
        </p:txBody>
      </p:sp>
      <p:sp>
        <p:nvSpPr>
          <p:cNvPr id="12" name="TextBox 11">
            <a:extLst>
              <a:ext uri="{FF2B5EF4-FFF2-40B4-BE49-F238E27FC236}">
                <a16:creationId xmlns:a16="http://schemas.microsoft.com/office/drawing/2014/main" id="{0CE28DF2-B327-4CC7-B16E-5380BE80837E}"/>
              </a:ext>
            </a:extLst>
          </p:cNvPr>
          <p:cNvSpPr txBox="1"/>
          <p:nvPr/>
        </p:nvSpPr>
        <p:spPr>
          <a:xfrm>
            <a:off x="3644348" y="1199613"/>
            <a:ext cx="7871789"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There are cycles in glucose levels for daily range (24hours)</a:t>
            </a:r>
            <a:endParaRPr lang="en-US" sz="2400" dirty="0">
              <a:solidFill>
                <a:schemeClr val="bg1">
                  <a:lumMod val="50000"/>
                </a:schemeClr>
              </a:solidFill>
            </a:endParaRPr>
          </a:p>
        </p:txBody>
      </p:sp>
      <p:grpSp>
        <p:nvGrpSpPr>
          <p:cNvPr id="3" name="Group 2">
            <a:extLst>
              <a:ext uri="{FF2B5EF4-FFF2-40B4-BE49-F238E27FC236}">
                <a16:creationId xmlns:a16="http://schemas.microsoft.com/office/drawing/2014/main" id="{9F7F040A-891F-49FC-9491-2927A9143B29}"/>
              </a:ext>
            </a:extLst>
          </p:cNvPr>
          <p:cNvGrpSpPr/>
          <p:nvPr/>
        </p:nvGrpSpPr>
        <p:grpSpPr>
          <a:xfrm>
            <a:off x="3405869" y="1954464"/>
            <a:ext cx="8348746" cy="3962625"/>
            <a:chOff x="3369642" y="2186609"/>
            <a:chExt cx="8348746" cy="3962625"/>
          </a:xfrm>
        </p:grpSpPr>
        <p:pic>
          <p:nvPicPr>
            <p:cNvPr id="10" name="Picture 9">
              <a:extLst>
                <a:ext uri="{FF2B5EF4-FFF2-40B4-BE49-F238E27FC236}">
                  <a16:creationId xmlns:a16="http://schemas.microsoft.com/office/drawing/2014/main" id="{6B72230B-BBAF-4FAA-B870-6BB7E620A401}"/>
                </a:ext>
              </a:extLst>
            </p:cNvPr>
            <p:cNvPicPr>
              <a:picLocks noChangeAspect="1"/>
            </p:cNvPicPr>
            <p:nvPr/>
          </p:nvPicPr>
          <p:blipFill rotWithShape="1">
            <a:blip r:embed="rId2"/>
            <a:srcRect t="5527" b="8716"/>
            <a:stretch/>
          </p:blipFill>
          <p:spPr>
            <a:xfrm>
              <a:off x="3446586" y="2186609"/>
              <a:ext cx="8271802" cy="3531702"/>
            </a:xfrm>
            <a:prstGeom prst="rect">
              <a:avLst/>
            </a:prstGeom>
          </p:spPr>
        </p:pic>
        <p:sp>
          <p:nvSpPr>
            <p:cNvPr id="13" name="TextBox 12">
              <a:extLst>
                <a:ext uri="{FF2B5EF4-FFF2-40B4-BE49-F238E27FC236}">
                  <a16:creationId xmlns:a16="http://schemas.microsoft.com/office/drawing/2014/main" id="{565A149F-B908-4124-8781-C39410514C7A}"/>
                </a:ext>
              </a:extLst>
            </p:cNvPr>
            <p:cNvSpPr txBox="1"/>
            <p:nvPr/>
          </p:nvSpPr>
          <p:spPr>
            <a:xfrm>
              <a:off x="3369642" y="2305878"/>
              <a:ext cx="615553" cy="3412433"/>
            </a:xfrm>
            <a:prstGeom prst="rect">
              <a:avLst/>
            </a:prstGeom>
            <a:noFill/>
          </p:spPr>
          <p:txBody>
            <a:bodyPr vert="vert270" wrap="square" rtlCol="0" anchor="ctr">
              <a:spAutoFit/>
            </a:bodyPr>
            <a:lstStyle/>
            <a:p>
              <a:pPr algn="ctr"/>
              <a:r>
                <a:rPr lang="en-US" sz="1400" b="1" dirty="0"/>
                <a:t>Glucose Value</a:t>
              </a:r>
            </a:p>
            <a:p>
              <a:pPr algn="ctr"/>
              <a:endParaRPr lang="en-US" sz="1400" dirty="0"/>
            </a:p>
          </p:txBody>
        </p:sp>
        <p:sp>
          <p:nvSpPr>
            <p:cNvPr id="15" name="TextBox 14">
              <a:extLst>
                <a:ext uri="{FF2B5EF4-FFF2-40B4-BE49-F238E27FC236}">
                  <a16:creationId xmlns:a16="http://schemas.microsoft.com/office/drawing/2014/main" id="{7CAF7750-6C07-425B-AFBC-5A62FB86ECF1}"/>
                </a:ext>
              </a:extLst>
            </p:cNvPr>
            <p:cNvSpPr txBox="1"/>
            <p:nvPr/>
          </p:nvSpPr>
          <p:spPr>
            <a:xfrm>
              <a:off x="3985195" y="5841457"/>
              <a:ext cx="7385170" cy="307777"/>
            </a:xfrm>
            <a:prstGeom prst="rect">
              <a:avLst/>
            </a:prstGeom>
            <a:noFill/>
          </p:spPr>
          <p:txBody>
            <a:bodyPr wrap="square" rtlCol="0">
              <a:spAutoFit/>
            </a:bodyPr>
            <a:lstStyle/>
            <a:p>
              <a:pPr algn="ctr"/>
              <a:r>
                <a:rPr lang="en-US" sz="1400" b="1" dirty="0"/>
                <a:t>Time : 24 hours at 5 mins interval</a:t>
              </a:r>
            </a:p>
          </p:txBody>
        </p:sp>
      </p:grpSp>
      <p:sp>
        <p:nvSpPr>
          <p:cNvPr id="11" name="TextBox 10">
            <a:extLst>
              <a:ext uri="{FF2B5EF4-FFF2-40B4-BE49-F238E27FC236}">
                <a16:creationId xmlns:a16="http://schemas.microsoft.com/office/drawing/2014/main" id="{25C7D2A1-F53A-4F9D-8E2C-E5229E9137B8}"/>
              </a:ext>
            </a:extLst>
          </p:cNvPr>
          <p:cNvSpPr txBox="1"/>
          <p:nvPr/>
        </p:nvSpPr>
        <p:spPr>
          <a:xfrm>
            <a:off x="3644348" y="5779352"/>
            <a:ext cx="8110267" cy="830997"/>
          </a:xfrm>
          <a:prstGeom prst="rect">
            <a:avLst/>
          </a:prstGeom>
          <a:noFill/>
        </p:spPr>
        <p:txBody>
          <a:bodyPr wrap="square">
            <a:spAutoFit/>
          </a:bodyPr>
          <a:lstStyle/>
          <a:p>
            <a:r>
              <a:rPr lang="en-US" sz="1200" b="1" dirty="0">
                <a:solidFill>
                  <a:schemeClr val="tx1">
                    <a:lumMod val="65000"/>
                    <a:lumOff val="35000"/>
                  </a:schemeClr>
                </a:solidFill>
              </a:rPr>
              <a:t>Values for sample profile</a:t>
            </a:r>
          </a:p>
          <a:p>
            <a:pPr marL="285750" indent="-285750">
              <a:buFont typeface="Arial" panose="020B0604020202020204" pitchFamily="34" charset="0"/>
              <a:buChar char="•"/>
            </a:pPr>
            <a:r>
              <a:rPr lang="en-US" sz="1200" dirty="0" err="1">
                <a:solidFill>
                  <a:schemeClr val="tx1">
                    <a:lumMod val="65000"/>
                    <a:lumOff val="35000"/>
                  </a:schemeClr>
                </a:solidFill>
              </a:rPr>
              <a:t>SiteID</a:t>
            </a:r>
            <a:r>
              <a:rPr lang="en-US" sz="1200" dirty="0">
                <a:solidFill>
                  <a:schemeClr val="tx1">
                    <a:lumMod val="65000"/>
                    <a:lumOff val="35000"/>
                  </a:schemeClr>
                </a:solidFill>
              </a:rPr>
              <a:t> :  12 	</a:t>
            </a:r>
            <a:r>
              <a:rPr lang="en-US" sz="1200" dirty="0" err="1">
                <a:solidFill>
                  <a:schemeClr val="tx1">
                    <a:lumMod val="65000"/>
                    <a:lumOff val="35000"/>
                  </a:schemeClr>
                </a:solidFill>
              </a:rPr>
              <a:t>RecordType</a:t>
            </a:r>
            <a:r>
              <a:rPr lang="en-US" sz="1200" dirty="0">
                <a:solidFill>
                  <a:schemeClr val="tx1">
                    <a:lumMod val="65000"/>
                    <a:lumOff val="35000"/>
                  </a:schemeClr>
                </a:solidFill>
              </a:rPr>
              <a:t> : CGM		</a:t>
            </a:r>
            <a:r>
              <a:rPr lang="en-US" sz="1200" dirty="0" err="1">
                <a:solidFill>
                  <a:schemeClr val="tx1">
                    <a:lumMod val="65000"/>
                    <a:lumOff val="35000"/>
                  </a:schemeClr>
                </a:solidFill>
              </a:rPr>
              <a:t>PtID</a:t>
            </a:r>
            <a:r>
              <a:rPr lang="en-US" sz="1200" dirty="0">
                <a:solidFill>
                  <a:schemeClr val="tx1">
                    <a:lumMod val="65000"/>
                    <a:lumOff val="35000"/>
                  </a:schemeClr>
                </a:solidFill>
              </a:rPr>
              <a:t> : 183</a:t>
            </a:r>
          </a:p>
          <a:p>
            <a:pPr marL="285750" indent="-285750">
              <a:buFont typeface="Arial" panose="020B0604020202020204" pitchFamily="34" charset="0"/>
              <a:buChar char="•"/>
            </a:pPr>
            <a:r>
              <a:rPr lang="en-US" sz="1200" dirty="0" err="1">
                <a:solidFill>
                  <a:schemeClr val="tx1">
                    <a:lumMod val="65000"/>
                    <a:lumOff val="35000"/>
                  </a:schemeClr>
                </a:solidFill>
              </a:rPr>
              <a:t>ParentHDeviceUploadsID</a:t>
            </a:r>
            <a:r>
              <a:rPr lang="en-US" sz="1200" dirty="0">
                <a:solidFill>
                  <a:schemeClr val="tx1">
                    <a:lumMod val="65000"/>
                    <a:lumOff val="35000"/>
                  </a:schemeClr>
                </a:solidFill>
              </a:rPr>
              <a:t> : 782	 </a:t>
            </a:r>
            <a:r>
              <a:rPr lang="en-US" sz="1200" dirty="0" err="1">
                <a:solidFill>
                  <a:schemeClr val="tx1">
                    <a:lumMod val="65000"/>
                    <a:lumOff val="35000"/>
                  </a:schemeClr>
                </a:solidFill>
              </a:rPr>
              <a:t>DexInternalDtTmDaysFromEnroll</a:t>
            </a:r>
            <a:r>
              <a:rPr lang="en-US" sz="1200" dirty="0">
                <a:solidFill>
                  <a:schemeClr val="tx1">
                    <a:lumMod val="65000"/>
                    <a:lumOff val="35000"/>
                  </a:schemeClr>
                </a:solidFill>
              </a:rPr>
              <a:t> - 86</a:t>
            </a:r>
          </a:p>
          <a:p>
            <a:pPr marL="285750" indent="-285750">
              <a:buFont typeface="Wingdings" panose="05000000000000000000" pitchFamily="2" charset="2"/>
              <a:buChar char="§"/>
            </a:pPr>
            <a:endParaRPr lang="en-US" sz="1200" dirty="0">
              <a:solidFill>
                <a:schemeClr val="tx1">
                  <a:lumMod val="65000"/>
                  <a:lumOff val="35000"/>
                </a:schemeClr>
              </a:solidFill>
            </a:endParaRPr>
          </a:p>
        </p:txBody>
      </p:sp>
      <p:sp>
        <p:nvSpPr>
          <p:cNvPr id="5" name="Callout: Line 4">
            <a:extLst>
              <a:ext uri="{FF2B5EF4-FFF2-40B4-BE49-F238E27FC236}">
                <a16:creationId xmlns:a16="http://schemas.microsoft.com/office/drawing/2014/main" id="{6F1003AA-45E9-4C2A-B9C4-81ABB1081D0B}"/>
              </a:ext>
            </a:extLst>
          </p:cNvPr>
          <p:cNvSpPr/>
          <p:nvPr/>
        </p:nvSpPr>
        <p:spPr>
          <a:xfrm>
            <a:off x="4379815" y="1868062"/>
            <a:ext cx="6058871" cy="193618"/>
          </a:xfrm>
          <a:prstGeom prst="borderCallout1">
            <a:avLst>
              <a:gd name="adj1" fmla="val 123704"/>
              <a:gd name="adj2" fmla="val 33732"/>
              <a:gd name="adj3" fmla="val 576618"/>
              <a:gd name="adj4" fmla="val 6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Cycles in glucose levels for daily range (24hours)</a:t>
            </a:r>
          </a:p>
        </p:txBody>
      </p:sp>
      <p:sp>
        <p:nvSpPr>
          <p:cNvPr id="7" name="TextBox 6">
            <a:extLst>
              <a:ext uri="{FF2B5EF4-FFF2-40B4-BE49-F238E27FC236}">
                <a16:creationId xmlns:a16="http://schemas.microsoft.com/office/drawing/2014/main" id="{58982A37-1DF5-41DB-8A2C-D6D866BDF549}"/>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1</a:t>
            </a:r>
          </a:p>
        </p:txBody>
      </p:sp>
      <p:grpSp>
        <p:nvGrpSpPr>
          <p:cNvPr id="14" name="Group 13">
            <a:extLst>
              <a:ext uri="{FF2B5EF4-FFF2-40B4-BE49-F238E27FC236}">
                <a16:creationId xmlns:a16="http://schemas.microsoft.com/office/drawing/2014/main" id="{FBA4E55E-5010-4CA0-A1A5-1C714E703539}"/>
              </a:ext>
            </a:extLst>
          </p:cNvPr>
          <p:cNvGrpSpPr/>
          <p:nvPr/>
        </p:nvGrpSpPr>
        <p:grpSpPr>
          <a:xfrm>
            <a:off x="7460992" y="5977255"/>
            <a:ext cx="4731008" cy="932904"/>
            <a:chOff x="5037484" y="5765422"/>
            <a:chExt cx="4731008" cy="932904"/>
          </a:xfrm>
        </p:grpSpPr>
        <p:grpSp>
          <p:nvGrpSpPr>
            <p:cNvPr id="16" name="Group 15">
              <a:extLst>
                <a:ext uri="{FF2B5EF4-FFF2-40B4-BE49-F238E27FC236}">
                  <a16:creationId xmlns:a16="http://schemas.microsoft.com/office/drawing/2014/main" id="{7E5F38C2-A791-4516-AD98-D3833429F03D}"/>
                </a:ext>
              </a:extLst>
            </p:cNvPr>
            <p:cNvGrpSpPr/>
            <p:nvPr/>
          </p:nvGrpSpPr>
          <p:grpSpPr>
            <a:xfrm>
              <a:off x="5037484" y="6202884"/>
              <a:ext cx="4711151" cy="183798"/>
              <a:chOff x="4969565" y="4081670"/>
              <a:chExt cx="4711151" cy="490330"/>
            </a:xfrm>
          </p:grpSpPr>
          <p:sp>
            <p:nvSpPr>
              <p:cNvPr id="24" name="Rectangle 23">
                <a:extLst>
                  <a:ext uri="{FF2B5EF4-FFF2-40B4-BE49-F238E27FC236}">
                    <a16:creationId xmlns:a16="http://schemas.microsoft.com/office/drawing/2014/main" id="{13AA1DD1-E778-47B1-BFFC-39F83B76E22C}"/>
                  </a:ext>
                </a:extLst>
              </p:cNvPr>
              <p:cNvSpPr/>
              <p:nvPr/>
            </p:nvSpPr>
            <p:spPr>
              <a:xfrm>
                <a:off x="4969565" y="4081670"/>
                <a:ext cx="3140767" cy="49033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Time Step : Training window</a:t>
                </a:r>
              </a:p>
            </p:txBody>
          </p:sp>
          <p:sp>
            <p:nvSpPr>
              <p:cNvPr id="25" name="Rectangle 24">
                <a:extLst>
                  <a:ext uri="{FF2B5EF4-FFF2-40B4-BE49-F238E27FC236}">
                    <a16:creationId xmlns:a16="http://schemas.microsoft.com/office/drawing/2014/main" id="{D2D060B6-B64A-475B-9E6F-63E12A6E5854}"/>
                  </a:ext>
                </a:extLst>
              </p:cNvPr>
              <p:cNvSpPr/>
              <p:nvPr/>
            </p:nvSpPr>
            <p:spPr>
              <a:xfrm>
                <a:off x="8103707" y="4081670"/>
                <a:ext cx="1577009" cy="49033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Forecasting</a:t>
                </a:r>
              </a:p>
            </p:txBody>
          </p:sp>
        </p:grpSp>
        <p:cxnSp>
          <p:nvCxnSpPr>
            <p:cNvPr id="17" name="Straight Connector 16">
              <a:extLst>
                <a:ext uri="{FF2B5EF4-FFF2-40B4-BE49-F238E27FC236}">
                  <a16:creationId xmlns:a16="http://schemas.microsoft.com/office/drawing/2014/main" id="{5A557FA7-2244-4972-B869-25E66BF77613}"/>
                </a:ext>
              </a:extLst>
            </p:cNvPr>
            <p:cNvCxnSpPr>
              <a:cxnSpLocks/>
            </p:cNvCxnSpPr>
            <p:nvPr/>
          </p:nvCxnSpPr>
          <p:spPr>
            <a:xfrm>
              <a:off x="8171626" y="6029739"/>
              <a:ext cx="0" cy="6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94841E-5C9E-4535-9434-509048828FFC}"/>
                </a:ext>
              </a:extLst>
            </p:cNvPr>
            <p:cNvCxnSpPr/>
            <p:nvPr/>
          </p:nvCxnSpPr>
          <p:spPr>
            <a:xfrm>
              <a:off x="8203097" y="6162261"/>
              <a:ext cx="1086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B383F93-C00B-4FAA-BD89-518C7AD9099B}"/>
                </a:ext>
              </a:extLst>
            </p:cNvPr>
            <p:cNvCxnSpPr/>
            <p:nvPr/>
          </p:nvCxnSpPr>
          <p:spPr>
            <a:xfrm flipH="1">
              <a:off x="5554320" y="6441424"/>
              <a:ext cx="2623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C210CC-D92B-4A22-911A-50EEBCAAEDD6}"/>
                </a:ext>
              </a:extLst>
            </p:cNvPr>
            <p:cNvSpPr txBox="1"/>
            <p:nvPr/>
          </p:nvSpPr>
          <p:spPr>
            <a:xfrm>
              <a:off x="8365421" y="5930424"/>
              <a:ext cx="1403071" cy="276999"/>
            </a:xfrm>
            <a:prstGeom prst="rect">
              <a:avLst/>
            </a:prstGeom>
            <a:noFill/>
          </p:spPr>
          <p:txBody>
            <a:bodyPr wrap="square" rtlCol="0">
              <a:spAutoFit/>
            </a:bodyPr>
            <a:lstStyle/>
            <a:p>
              <a:r>
                <a:rPr lang="en-US" sz="1200" dirty="0"/>
                <a:t>FUTURE</a:t>
              </a:r>
            </a:p>
          </p:txBody>
        </p:sp>
        <p:sp>
          <p:nvSpPr>
            <p:cNvPr id="21" name="TextBox 20">
              <a:extLst>
                <a:ext uri="{FF2B5EF4-FFF2-40B4-BE49-F238E27FC236}">
                  <a16:creationId xmlns:a16="http://schemas.microsoft.com/office/drawing/2014/main" id="{48C6ACC6-B125-4FA6-A279-6ABAE94914AF}"/>
                </a:ext>
              </a:extLst>
            </p:cNvPr>
            <p:cNvSpPr txBox="1"/>
            <p:nvPr/>
          </p:nvSpPr>
          <p:spPr>
            <a:xfrm>
              <a:off x="6753642" y="6421327"/>
              <a:ext cx="1403071" cy="276999"/>
            </a:xfrm>
            <a:prstGeom prst="rect">
              <a:avLst/>
            </a:prstGeom>
            <a:noFill/>
          </p:spPr>
          <p:txBody>
            <a:bodyPr wrap="square" rtlCol="0">
              <a:spAutoFit/>
            </a:bodyPr>
            <a:lstStyle/>
            <a:p>
              <a:pPr algn="r"/>
              <a:r>
                <a:rPr lang="en-US" sz="1200" dirty="0"/>
                <a:t>HISTORICAL</a:t>
              </a:r>
            </a:p>
          </p:txBody>
        </p:sp>
        <p:sp>
          <p:nvSpPr>
            <p:cNvPr id="22" name="Oval 21">
              <a:extLst>
                <a:ext uri="{FF2B5EF4-FFF2-40B4-BE49-F238E27FC236}">
                  <a16:creationId xmlns:a16="http://schemas.microsoft.com/office/drawing/2014/main" id="{476FF118-ABB6-4ACF-9D12-0A67DC605CF0}"/>
                </a:ext>
              </a:extLst>
            </p:cNvPr>
            <p:cNvSpPr/>
            <p:nvPr/>
          </p:nvSpPr>
          <p:spPr>
            <a:xfrm>
              <a:off x="8097078" y="5983432"/>
              <a:ext cx="145775" cy="14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37FF81D-25A8-4B6C-B9B0-ADB4C6058400}"/>
                </a:ext>
              </a:extLst>
            </p:cNvPr>
            <p:cNvSpPr txBox="1"/>
            <p:nvPr/>
          </p:nvSpPr>
          <p:spPr>
            <a:xfrm>
              <a:off x="7501561" y="5765422"/>
              <a:ext cx="1403071" cy="276999"/>
            </a:xfrm>
            <a:prstGeom prst="rect">
              <a:avLst/>
            </a:prstGeom>
            <a:noFill/>
          </p:spPr>
          <p:txBody>
            <a:bodyPr wrap="square" rtlCol="0">
              <a:spAutoFit/>
            </a:bodyPr>
            <a:lstStyle/>
            <a:p>
              <a:pPr algn="ctr"/>
              <a:r>
                <a:rPr lang="en-US" sz="1200" dirty="0"/>
                <a:t>PRESENT</a:t>
              </a:r>
            </a:p>
          </p:txBody>
        </p:sp>
      </p:grpSp>
      <p:grpSp>
        <p:nvGrpSpPr>
          <p:cNvPr id="37" name="Group 36">
            <a:extLst>
              <a:ext uri="{FF2B5EF4-FFF2-40B4-BE49-F238E27FC236}">
                <a16:creationId xmlns:a16="http://schemas.microsoft.com/office/drawing/2014/main" id="{8AA9F49E-8E57-4FFC-A584-85F6C25DC416}"/>
              </a:ext>
            </a:extLst>
          </p:cNvPr>
          <p:cNvGrpSpPr/>
          <p:nvPr/>
        </p:nvGrpSpPr>
        <p:grpSpPr>
          <a:xfrm>
            <a:off x="8170580" y="3246783"/>
            <a:ext cx="4214172" cy="2256628"/>
            <a:chOff x="8170580" y="3246783"/>
            <a:chExt cx="4214172" cy="2256628"/>
          </a:xfrm>
        </p:grpSpPr>
        <p:cxnSp>
          <p:nvCxnSpPr>
            <p:cNvPr id="4" name="Straight Connector 3">
              <a:extLst>
                <a:ext uri="{FF2B5EF4-FFF2-40B4-BE49-F238E27FC236}">
                  <a16:creationId xmlns:a16="http://schemas.microsoft.com/office/drawing/2014/main" id="{1BE49E04-BBE8-4FB7-9157-8CDC84471A14}"/>
                </a:ext>
              </a:extLst>
            </p:cNvPr>
            <p:cNvCxnSpPr>
              <a:cxnSpLocks/>
            </p:cNvCxnSpPr>
            <p:nvPr/>
          </p:nvCxnSpPr>
          <p:spPr>
            <a:xfrm>
              <a:off x="10788929" y="3246783"/>
              <a:ext cx="0" cy="2239383"/>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6F40C751-EA04-4166-B7A0-8D388B5C1885}"/>
                </a:ext>
              </a:extLst>
            </p:cNvPr>
            <p:cNvGrpSpPr/>
            <p:nvPr/>
          </p:nvGrpSpPr>
          <p:grpSpPr>
            <a:xfrm>
              <a:off x="8170580" y="4735509"/>
              <a:ext cx="4214172" cy="767902"/>
              <a:chOff x="5554320" y="5930424"/>
              <a:chExt cx="4214172" cy="767902"/>
            </a:xfrm>
          </p:grpSpPr>
          <p:cxnSp>
            <p:nvCxnSpPr>
              <p:cNvPr id="28" name="Straight Connector 27">
                <a:extLst>
                  <a:ext uri="{FF2B5EF4-FFF2-40B4-BE49-F238E27FC236}">
                    <a16:creationId xmlns:a16="http://schemas.microsoft.com/office/drawing/2014/main" id="{2589B86F-9CE9-467A-A32E-F6E8D54ED30F}"/>
                  </a:ext>
                </a:extLst>
              </p:cNvPr>
              <p:cNvCxnSpPr>
                <a:cxnSpLocks/>
              </p:cNvCxnSpPr>
              <p:nvPr/>
            </p:nvCxnSpPr>
            <p:spPr>
              <a:xfrm>
                <a:off x="8171626" y="6029739"/>
                <a:ext cx="0" cy="6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67E1F8-B8DD-4791-A786-99A3AE176332}"/>
                  </a:ext>
                </a:extLst>
              </p:cNvPr>
              <p:cNvCxnSpPr/>
              <p:nvPr/>
            </p:nvCxnSpPr>
            <p:spPr>
              <a:xfrm>
                <a:off x="8203097" y="6162261"/>
                <a:ext cx="1086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89BD3B-ED89-4DE6-AF6E-92423EA1E25A}"/>
                  </a:ext>
                </a:extLst>
              </p:cNvPr>
              <p:cNvCxnSpPr/>
              <p:nvPr/>
            </p:nvCxnSpPr>
            <p:spPr>
              <a:xfrm flipH="1">
                <a:off x="5554320" y="6441424"/>
                <a:ext cx="2623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E4973F2-9357-4DB9-9896-0A1CDB8C187B}"/>
                  </a:ext>
                </a:extLst>
              </p:cNvPr>
              <p:cNvSpPr txBox="1"/>
              <p:nvPr/>
            </p:nvSpPr>
            <p:spPr>
              <a:xfrm>
                <a:off x="8365421" y="5930424"/>
                <a:ext cx="1403071" cy="276999"/>
              </a:xfrm>
              <a:prstGeom prst="rect">
                <a:avLst/>
              </a:prstGeom>
              <a:noFill/>
            </p:spPr>
            <p:txBody>
              <a:bodyPr wrap="square" rtlCol="0">
                <a:spAutoFit/>
              </a:bodyPr>
              <a:lstStyle/>
              <a:p>
                <a:r>
                  <a:rPr lang="en-US" sz="1200" dirty="0"/>
                  <a:t>FUTURE</a:t>
                </a:r>
              </a:p>
            </p:txBody>
          </p:sp>
          <p:sp>
            <p:nvSpPr>
              <p:cNvPr id="32" name="TextBox 31">
                <a:extLst>
                  <a:ext uri="{FF2B5EF4-FFF2-40B4-BE49-F238E27FC236}">
                    <a16:creationId xmlns:a16="http://schemas.microsoft.com/office/drawing/2014/main" id="{9E418D2F-E2D6-461D-9AA5-0663BA72F0C2}"/>
                  </a:ext>
                </a:extLst>
              </p:cNvPr>
              <p:cNvSpPr txBox="1"/>
              <p:nvPr/>
            </p:nvSpPr>
            <p:spPr>
              <a:xfrm>
                <a:off x="6753642" y="6421327"/>
                <a:ext cx="1403071" cy="276999"/>
              </a:xfrm>
              <a:prstGeom prst="rect">
                <a:avLst/>
              </a:prstGeom>
              <a:noFill/>
            </p:spPr>
            <p:txBody>
              <a:bodyPr wrap="square" rtlCol="0">
                <a:spAutoFit/>
              </a:bodyPr>
              <a:lstStyle/>
              <a:p>
                <a:pPr algn="r"/>
                <a:r>
                  <a:rPr lang="en-US" sz="1200" dirty="0"/>
                  <a:t>HISTORICAL</a:t>
                </a:r>
              </a:p>
            </p:txBody>
          </p:sp>
          <p:sp>
            <p:nvSpPr>
              <p:cNvPr id="33" name="Oval 32">
                <a:extLst>
                  <a:ext uri="{FF2B5EF4-FFF2-40B4-BE49-F238E27FC236}">
                    <a16:creationId xmlns:a16="http://schemas.microsoft.com/office/drawing/2014/main" id="{2DEEFAA0-67B7-44E7-9DA0-CFCE1B5F4C6D}"/>
                  </a:ext>
                </a:extLst>
              </p:cNvPr>
              <p:cNvSpPr/>
              <p:nvPr/>
            </p:nvSpPr>
            <p:spPr>
              <a:xfrm>
                <a:off x="8097078" y="5983432"/>
                <a:ext cx="145775" cy="14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3332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7"/>
            <a:ext cx="2947482" cy="4871830"/>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Model, Results and Evaluation</a:t>
            </a:r>
          </a:p>
        </p:txBody>
      </p:sp>
      <p:sp>
        <p:nvSpPr>
          <p:cNvPr id="2" name="Rectangle 1">
            <a:extLst>
              <a:ext uri="{FF2B5EF4-FFF2-40B4-BE49-F238E27FC236}">
                <a16:creationId xmlns:a16="http://schemas.microsoft.com/office/drawing/2014/main" id="{8BCB182A-C991-412B-AF3A-1583D3028E35}"/>
              </a:ext>
            </a:extLst>
          </p:cNvPr>
          <p:cNvSpPr/>
          <p:nvPr/>
        </p:nvSpPr>
        <p:spPr>
          <a:xfrm>
            <a:off x="3644349" y="1139689"/>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8B3EC2-293B-43F4-99AE-569E35C9AE3E}"/>
              </a:ext>
            </a:extLst>
          </p:cNvPr>
          <p:cNvSpPr txBox="1"/>
          <p:nvPr/>
        </p:nvSpPr>
        <p:spPr>
          <a:xfrm>
            <a:off x="3644348" y="1199613"/>
            <a:ext cx="7871789" cy="707886"/>
          </a:xfrm>
          <a:prstGeom prst="rect">
            <a:avLst/>
          </a:prstGeom>
          <a:noFill/>
        </p:spPr>
        <p:txBody>
          <a:bodyPr wrap="square">
            <a:spAutoFit/>
          </a:bodyPr>
          <a:lstStyle/>
          <a:p>
            <a:pPr marL="342900" indent="-342900">
              <a:buFont typeface="Wingdings" panose="05000000000000000000" pitchFamily="2" charset="2"/>
              <a:buChar char="§"/>
            </a:pP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 SARIMAX (</a:t>
            </a:r>
            <a:r>
              <a:rPr lang="en-US" sz="2000" dirty="0" err="1">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p,d,q,s</a:t>
            </a: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 on sample time series</a:t>
            </a:r>
          </a:p>
          <a:p>
            <a:pPr marL="342900" indent="-342900">
              <a:buFont typeface="Wingdings" panose="05000000000000000000" pitchFamily="2" charset="2"/>
              <a:buChar char="§"/>
            </a:pPr>
            <a:r>
              <a:rPr lang="en-US" sz="2000" dirty="0">
                <a:solidFill>
                  <a:schemeClr val="bg1">
                    <a:lumMod val="50000"/>
                  </a:schemeClr>
                </a:solidFill>
                <a:latin typeface="Calibri" panose="020F0502020204030204" pitchFamily="34" charset="0"/>
                <a:cs typeface="Times New Roman" panose="02020603050405020304" pitchFamily="18" charset="0"/>
              </a:rPr>
              <a:t>Forecasted to 60 mins to future</a:t>
            </a:r>
            <a:endParaRPr lang="en-US" sz="2000" dirty="0">
              <a:solidFill>
                <a:schemeClr val="bg1">
                  <a:lumMod val="50000"/>
                </a:schemeClr>
              </a:solidFill>
            </a:endParaRPr>
          </a:p>
        </p:txBody>
      </p:sp>
      <p:sp>
        <p:nvSpPr>
          <p:cNvPr id="5" name="Rectangle 4">
            <a:extLst>
              <a:ext uri="{FF2B5EF4-FFF2-40B4-BE49-F238E27FC236}">
                <a16:creationId xmlns:a16="http://schemas.microsoft.com/office/drawing/2014/main" id="{0F87606F-16FA-461C-A241-5CDDBEB2434D}"/>
              </a:ext>
            </a:extLst>
          </p:cNvPr>
          <p:cNvSpPr/>
          <p:nvPr/>
        </p:nvSpPr>
        <p:spPr>
          <a:xfrm>
            <a:off x="3644347" y="5244520"/>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85D8F69-7ECA-4AF6-9F22-5C15BFFB3BE0}"/>
              </a:ext>
            </a:extLst>
          </p:cNvPr>
          <p:cNvSpPr txBox="1"/>
          <p:nvPr/>
        </p:nvSpPr>
        <p:spPr>
          <a:xfrm>
            <a:off x="3644346" y="5304444"/>
            <a:ext cx="7871789" cy="584775"/>
          </a:xfrm>
          <a:prstGeom prst="rect">
            <a:avLst/>
          </a:prstGeom>
          <a:noFill/>
        </p:spPr>
        <p:txBody>
          <a:bodyPr wrap="square" numCol="2">
            <a:spAutoFit/>
          </a:bodyPr>
          <a:lstStyle/>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Evaluation Metrics</a:t>
            </a:r>
          </a:p>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R2 : 0.64 </a:t>
            </a:r>
          </a:p>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MAPE : 2.81</a:t>
            </a:r>
          </a:p>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RMSE : 1.7</a:t>
            </a:r>
          </a:p>
        </p:txBody>
      </p:sp>
      <p:grpSp>
        <p:nvGrpSpPr>
          <p:cNvPr id="20" name="Group 19">
            <a:extLst>
              <a:ext uri="{FF2B5EF4-FFF2-40B4-BE49-F238E27FC236}">
                <a16:creationId xmlns:a16="http://schemas.microsoft.com/office/drawing/2014/main" id="{EBA8183D-7B9C-4D1A-A48E-90BDBF35FE6D}"/>
              </a:ext>
            </a:extLst>
          </p:cNvPr>
          <p:cNvGrpSpPr/>
          <p:nvPr/>
        </p:nvGrpSpPr>
        <p:grpSpPr>
          <a:xfrm>
            <a:off x="3668280" y="1907499"/>
            <a:ext cx="7785280" cy="3375961"/>
            <a:chOff x="3668280" y="1907499"/>
            <a:chExt cx="7785280" cy="3375961"/>
          </a:xfrm>
        </p:grpSpPr>
        <p:pic>
          <p:nvPicPr>
            <p:cNvPr id="12" name="Picture 11">
              <a:extLst>
                <a:ext uri="{FF2B5EF4-FFF2-40B4-BE49-F238E27FC236}">
                  <a16:creationId xmlns:a16="http://schemas.microsoft.com/office/drawing/2014/main" id="{8ABF8F7C-DDF7-4CA8-9C53-FE45B7986FA5}"/>
                </a:ext>
              </a:extLst>
            </p:cNvPr>
            <p:cNvPicPr>
              <a:picLocks noChangeAspect="1"/>
            </p:cNvPicPr>
            <p:nvPr/>
          </p:nvPicPr>
          <p:blipFill rotWithShape="1">
            <a:blip r:embed="rId2"/>
            <a:srcRect l="2053" t="3953" r="1691" b="9194"/>
            <a:stretch/>
          </p:blipFill>
          <p:spPr>
            <a:xfrm>
              <a:off x="4092322" y="1907499"/>
              <a:ext cx="6966821" cy="3214058"/>
            </a:xfrm>
            <a:prstGeom prst="rect">
              <a:avLst/>
            </a:prstGeom>
          </p:spPr>
        </p:pic>
        <p:sp>
          <p:nvSpPr>
            <p:cNvPr id="14" name="TextBox 13">
              <a:extLst>
                <a:ext uri="{FF2B5EF4-FFF2-40B4-BE49-F238E27FC236}">
                  <a16:creationId xmlns:a16="http://schemas.microsoft.com/office/drawing/2014/main" id="{B2F49D8B-5B12-4504-A302-669FD7A105EF}"/>
                </a:ext>
              </a:extLst>
            </p:cNvPr>
            <p:cNvSpPr txBox="1"/>
            <p:nvPr/>
          </p:nvSpPr>
          <p:spPr>
            <a:xfrm>
              <a:off x="3668280" y="1991522"/>
              <a:ext cx="400110" cy="3130035"/>
            </a:xfrm>
            <a:prstGeom prst="rect">
              <a:avLst/>
            </a:prstGeom>
            <a:noFill/>
          </p:spPr>
          <p:txBody>
            <a:bodyPr vert="vert270" wrap="square" rtlCol="0" anchor="ctr">
              <a:spAutoFit/>
            </a:bodyPr>
            <a:lstStyle/>
            <a:p>
              <a:pPr algn="ctr"/>
              <a:r>
                <a:rPr lang="en-US" sz="1400" b="1" dirty="0"/>
                <a:t>Glucose Value</a:t>
              </a:r>
              <a:endParaRPr lang="en-US" sz="1400" dirty="0"/>
            </a:p>
          </p:txBody>
        </p:sp>
        <p:sp>
          <p:nvSpPr>
            <p:cNvPr id="16" name="TextBox 15">
              <a:extLst>
                <a:ext uri="{FF2B5EF4-FFF2-40B4-BE49-F238E27FC236}">
                  <a16:creationId xmlns:a16="http://schemas.microsoft.com/office/drawing/2014/main" id="{D7E287BA-837B-4E7D-AA10-6C19AD678088}"/>
                </a:ext>
              </a:extLst>
            </p:cNvPr>
            <p:cNvSpPr txBox="1"/>
            <p:nvPr/>
          </p:nvSpPr>
          <p:spPr>
            <a:xfrm>
              <a:off x="4068390" y="4975683"/>
              <a:ext cx="7385170" cy="307777"/>
            </a:xfrm>
            <a:prstGeom prst="rect">
              <a:avLst/>
            </a:prstGeom>
            <a:noFill/>
          </p:spPr>
          <p:txBody>
            <a:bodyPr wrap="square" rtlCol="0">
              <a:spAutoFit/>
            </a:bodyPr>
            <a:lstStyle/>
            <a:p>
              <a:pPr algn="ctr"/>
              <a:r>
                <a:rPr lang="en-US" sz="1400" b="1" dirty="0"/>
                <a:t>Time : 24 hours at 5 mins interval</a:t>
              </a:r>
            </a:p>
          </p:txBody>
        </p:sp>
        <p:pic>
          <p:nvPicPr>
            <p:cNvPr id="17" name="Picture 16">
              <a:extLst>
                <a:ext uri="{FF2B5EF4-FFF2-40B4-BE49-F238E27FC236}">
                  <a16:creationId xmlns:a16="http://schemas.microsoft.com/office/drawing/2014/main" id="{F7B664FA-2F91-41F6-A40D-73F6C64A90E3}"/>
                </a:ext>
              </a:extLst>
            </p:cNvPr>
            <p:cNvPicPr>
              <a:picLocks noChangeAspect="1"/>
            </p:cNvPicPr>
            <p:nvPr/>
          </p:nvPicPr>
          <p:blipFill rotWithShape="1">
            <a:blip r:embed="rId3"/>
            <a:srcRect l="11316" t="24021" r="17974" b="18295"/>
            <a:stretch/>
          </p:blipFill>
          <p:spPr>
            <a:xfrm>
              <a:off x="8817501" y="2137396"/>
              <a:ext cx="1015611" cy="1013383"/>
            </a:xfrm>
            <a:prstGeom prst="rect">
              <a:avLst/>
            </a:prstGeom>
          </p:spPr>
        </p:pic>
        <p:sp>
          <p:nvSpPr>
            <p:cNvPr id="19" name="Callout: Line 18">
              <a:extLst>
                <a:ext uri="{FF2B5EF4-FFF2-40B4-BE49-F238E27FC236}">
                  <a16:creationId xmlns:a16="http://schemas.microsoft.com/office/drawing/2014/main" id="{A2AA3A3E-705E-4F8F-97C6-B9BA342979E8}"/>
                </a:ext>
              </a:extLst>
            </p:cNvPr>
            <p:cNvSpPr/>
            <p:nvPr/>
          </p:nvSpPr>
          <p:spPr>
            <a:xfrm>
              <a:off x="10323443" y="3638746"/>
              <a:ext cx="584656" cy="661859"/>
            </a:xfrm>
            <a:prstGeom prst="borderCallout1">
              <a:avLst>
                <a:gd name="adj1" fmla="val -12556"/>
                <a:gd name="adj2" fmla="val 12617"/>
                <a:gd name="adj3" fmla="val -87677"/>
                <a:gd name="adj4" fmla="val -1090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Callout: Line 21">
            <a:extLst>
              <a:ext uri="{FF2B5EF4-FFF2-40B4-BE49-F238E27FC236}">
                <a16:creationId xmlns:a16="http://schemas.microsoft.com/office/drawing/2014/main" id="{5D95FE57-833C-49D2-9CF2-75FEDBF8774D}"/>
              </a:ext>
            </a:extLst>
          </p:cNvPr>
          <p:cNvSpPr/>
          <p:nvPr/>
        </p:nvSpPr>
        <p:spPr>
          <a:xfrm>
            <a:off x="3644346" y="6171673"/>
            <a:ext cx="7871789" cy="202623"/>
          </a:xfrm>
          <a:prstGeom prst="borderCallout1">
            <a:avLst>
              <a:gd name="adj1" fmla="val -26875"/>
              <a:gd name="adj2" fmla="val 24327"/>
              <a:gd name="adj3" fmla="val -340696"/>
              <a:gd name="adj4" fmla="val 53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SARIMAX Model for predicting glucose value for 60 mins has a high MAPE, overall a decent model</a:t>
            </a:r>
          </a:p>
        </p:txBody>
      </p:sp>
      <p:sp>
        <p:nvSpPr>
          <p:cNvPr id="24" name="Callout: Line 23">
            <a:extLst>
              <a:ext uri="{FF2B5EF4-FFF2-40B4-BE49-F238E27FC236}">
                <a16:creationId xmlns:a16="http://schemas.microsoft.com/office/drawing/2014/main" id="{0E8254EE-7251-4C39-8DAD-547E0467D6E4}"/>
              </a:ext>
            </a:extLst>
          </p:cNvPr>
          <p:cNvSpPr/>
          <p:nvPr/>
        </p:nvSpPr>
        <p:spPr>
          <a:xfrm>
            <a:off x="4379815" y="1868062"/>
            <a:ext cx="6058871" cy="193618"/>
          </a:xfrm>
          <a:prstGeom prst="borderCallout1">
            <a:avLst>
              <a:gd name="adj1" fmla="val 123704"/>
              <a:gd name="adj2" fmla="val 33732"/>
              <a:gd name="adj3" fmla="val 432884"/>
              <a:gd name="adj4" fmla="val 801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the initial state (first 60 mins) forecasted value is similar to actual/test values</a:t>
            </a:r>
          </a:p>
        </p:txBody>
      </p:sp>
      <p:sp>
        <p:nvSpPr>
          <p:cNvPr id="26" name="TextBox 25">
            <a:extLst>
              <a:ext uri="{FF2B5EF4-FFF2-40B4-BE49-F238E27FC236}">
                <a16:creationId xmlns:a16="http://schemas.microsoft.com/office/drawing/2014/main" id="{BBD18D47-C47C-41F9-BDD4-A81D9985DABB}"/>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1</a:t>
            </a:r>
          </a:p>
        </p:txBody>
      </p:sp>
    </p:spTree>
    <p:extLst>
      <p:ext uri="{BB962C8B-B14F-4D97-AF65-F5344CB8AC3E}">
        <p14:creationId xmlns:p14="http://schemas.microsoft.com/office/powerpoint/2010/main" val="14790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E32818-58F4-4CE5-B326-754919D3842E}"/>
              </a:ext>
            </a:extLst>
          </p:cNvPr>
          <p:cNvSpPr/>
          <p:nvPr/>
        </p:nvSpPr>
        <p:spPr>
          <a:xfrm>
            <a:off x="3644349" y="1139688"/>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8"/>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n-US" sz="3600" dirty="0">
                <a:solidFill>
                  <a:schemeClr val="bg1"/>
                </a:solidFill>
              </a:rPr>
              <a:t>Business Problem 2</a:t>
            </a:r>
          </a:p>
        </p:txBody>
      </p:sp>
      <p:sp>
        <p:nvSpPr>
          <p:cNvPr id="8" name="Title 1">
            <a:extLst>
              <a:ext uri="{FF2B5EF4-FFF2-40B4-BE49-F238E27FC236}">
                <a16:creationId xmlns:a16="http://schemas.microsoft.com/office/drawing/2014/main" id="{7DB75735-4CA9-463B-8599-6F8486DE581A}"/>
              </a:ext>
            </a:extLst>
          </p:cNvPr>
          <p:cNvSpPr txBox="1">
            <a:spLocks/>
          </p:cNvSpPr>
          <p:nvPr/>
        </p:nvSpPr>
        <p:spPr>
          <a:xfrm>
            <a:off x="252919" y="2806865"/>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Data</a:t>
            </a:r>
          </a:p>
        </p:txBody>
      </p:sp>
      <p:sp>
        <p:nvSpPr>
          <p:cNvPr id="11" name="Rectangle 10">
            <a:extLst>
              <a:ext uri="{FF2B5EF4-FFF2-40B4-BE49-F238E27FC236}">
                <a16:creationId xmlns:a16="http://schemas.microsoft.com/office/drawing/2014/main" id="{D2813519-9398-4038-8247-C764D9557C33}"/>
              </a:ext>
            </a:extLst>
          </p:cNvPr>
          <p:cNvSpPr/>
          <p:nvPr/>
        </p:nvSpPr>
        <p:spPr>
          <a:xfrm>
            <a:off x="3644349" y="2806866"/>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B92BB191-C7F2-4A78-AC22-57209A69E928}"/>
              </a:ext>
            </a:extLst>
          </p:cNvPr>
          <p:cNvSpPr txBox="1">
            <a:spLocks/>
          </p:cNvSpPr>
          <p:nvPr/>
        </p:nvSpPr>
        <p:spPr>
          <a:xfrm>
            <a:off x="252919" y="4461013"/>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Assumptions</a:t>
            </a:r>
          </a:p>
        </p:txBody>
      </p:sp>
      <p:sp>
        <p:nvSpPr>
          <p:cNvPr id="18" name="Rectangle 17">
            <a:extLst>
              <a:ext uri="{FF2B5EF4-FFF2-40B4-BE49-F238E27FC236}">
                <a16:creationId xmlns:a16="http://schemas.microsoft.com/office/drawing/2014/main" id="{0EB597CB-C3C3-471B-B2C9-C00D88EE7506}"/>
              </a:ext>
            </a:extLst>
          </p:cNvPr>
          <p:cNvSpPr/>
          <p:nvPr/>
        </p:nvSpPr>
        <p:spPr>
          <a:xfrm>
            <a:off x="3644349" y="4474044"/>
            <a:ext cx="7871790" cy="1550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352665-A68D-423D-A425-44BB468BFD8A}"/>
              </a:ext>
            </a:extLst>
          </p:cNvPr>
          <p:cNvSpPr txBox="1"/>
          <p:nvPr/>
        </p:nvSpPr>
        <p:spPr>
          <a:xfrm>
            <a:off x="3644348" y="1199613"/>
            <a:ext cx="7871789" cy="1200329"/>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Analyze meal timing and size, fit distributions to this data, and use the distributions to create simulated meal data for newly created “virtual subjects”</a:t>
            </a:r>
          </a:p>
        </p:txBody>
      </p:sp>
      <p:sp>
        <p:nvSpPr>
          <p:cNvPr id="4" name="TextBox 3">
            <a:extLst>
              <a:ext uri="{FF2B5EF4-FFF2-40B4-BE49-F238E27FC236}">
                <a16:creationId xmlns:a16="http://schemas.microsoft.com/office/drawing/2014/main" id="{F5488434-135A-4A82-AC31-F7A1F229A5D5}"/>
              </a:ext>
            </a:extLst>
          </p:cNvPr>
          <p:cNvSpPr txBox="1"/>
          <p:nvPr/>
        </p:nvSpPr>
        <p:spPr>
          <a:xfrm>
            <a:off x="3644347" y="2806865"/>
            <a:ext cx="7871789" cy="1200329"/>
          </a:xfrm>
          <a:prstGeom prst="rect">
            <a:avLst/>
          </a:prstGeom>
          <a:noFill/>
        </p:spPr>
        <p:txBody>
          <a:bodyPr wrap="square">
            <a:spAutoFit/>
          </a:bodyPr>
          <a:lstStyle/>
          <a:p>
            <a:r>
              <a:rPr lang="en-US"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Protocol H,  “A Randomized Trial Comparing Continuous Glucose Monitoring With and Without Routine Blood Glucose Monitoring in Adults with Type 1 Diabetes”</a:t>
            </a:r>
          </a:p>
          <a:p>
            <a:endParaRPr lang="en-US" dirty="0">
              <a:solidFill>
                <a:schemeClr val="tx1">
                  <a:lumMod val="65000"/>
                  <a:lumOff val="35000"/>
                </a:schemeClr>
              </a:solidFill>
              <a:latin typeface="Calibri" panose="020F0502020204030204" pitchFamily="34" charset="0"/>
              <a:cs typeface="Times New Roman" panose="02020603050405020304" pitchFamily="18" charset="0"/>
            </a:endParaRPr>
          </a:p>
          <a:p>
            <a:r>
              <a:rPr lang="en-US" dirty="0">
                <a:solidFill>
                  <a:schemeClr val="tx1">
                    <a:lumMod val="65000"/>
                    <a:lumOff val="35000"/>
                  </a:schemeClr>
                </a:solidFill>
                <a:latin typeface="Calibri" panose="020F0502020204030204" pitchFamily="34" charset="0"/>
                <a:cs typeface="Times New Roman" panose="02020603050405020304" pitchFamily="18" charset="0"/>
              </a:rPr>
              <a:t>Dataset : </a:t>
            </a:r>
            <a:r>
              <a:rPr lang="en-US" sz="1800" dirty="0" err="1">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HDeviceWizard</a:t>
            </a:r>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79AFE905-094D-491A-8410-2662A4EF0860}"/>
              </a:ext>
            </a:extLst>
          </p:cNvPr>
          <p:cNvSpPr txBox="1"/>
          <p:nvPr/>
        </p:nvSpPr>
        <p:spPr>
          <a:xfrm>
            <a:off x="3644346" y="4474044"/>
            <a:ext cx="7871789" cy="1354217"/>
          </a:xfrm>
          <a:prstGeom prst="rect">
            <a:avLst/>
          </a:prstGeom>
          <a:noFill/>
        </p:spPr>
        <p:txBody>
          <a:bodyPr wrap="square">
            <a:spAutoFit/>
          </a:bodyPr>
          <a:lstStyle/>
          <a:p>
            <a:pPr marL="285750" indent="-285750">
              <a:buFont typeface="Wingdings" panose="05000000000000000000" pitchFamily="2" charset="2"/>
              <a:buChar char="§"/>
            </a:pPr>
            <a:r>
              <a:rPr lang="en-US" sz="1600" b="1" dirty="0">
                <a:solidFill>
                  <a:schemeClr val="tx1">
                    <a:lumMod val="65000"/>
                    <a:lumOff val="35000"/>
                  </a:schemeClr>
                </a:solidFill>
              </a:rPr>
              <a:t>Unique combination of subject is represented by : </a:t>
            </a:r>
            <a:r>
              <a:rPr lang="en-US" sz="1600" dirty="0" err="1">
                <a:solidFill>
                  <a:schemeClr val="tx1">
                    <a:lumMod val="65000"/>
                    <a:lumOff val="35000"/>
                  </a:schemeClr>
                </a:solidFill>
              </a:rPr>
              <a:t>SiteID</a:t>
            </a:r>
            <a:r>
              <a:rPr lang="en-US" sz="1600" dirty="0">
                <a:solidFill>
                  <a:schemeClr val="tx1">
                    <a:lumMod val="65000"/>
                    <a:lumOff val="35000"/>
                  </a:schemeClr>
                </a:solidFill>
              </a:rPr>
              <a:t> + </a:t>
            </a:r>
            <a:r>
              <a:rPr lang="en-US" sz="1600" dirty="0" err="1">
                <a:solidFill>
                  <a:schemeClr val="tx1">
                    <a:lumMod val="65000"/>
                    <a:lumOff val="35000"/>
                  </a:schemeClr>
                </a:solidFill>
              </a:rPr>
              <a:t>PtId</a:t>
            </a:r>
            <a:r>
              <a:rPr lang="en-US" sz="1600" dirty="0">
                <a:solidFill>
                  <a:schemeClr val="tx1">
                    <a:lumMod val="65000"/>
                    <a:lumOff val="35000"/>
                  </a:schemeClr>
                </a:solidFill>
              </a:rPr>
              <a:t> + </a:t>
            </a:r>
            <a:r>
              <a:rPr lang="en-US" sz="1600" dirty="0" err="1">
                <a:solidFill>
                  <a:schemeClr val="tx1">
                    <a:lumMod val="65000"/>
                    <a:lumOff val="35000"/>
                  </a:schemeClr>
                </a:solidFill>
              </a:rPr>
              <a:t>ParentHDeviceUploadsID</a:t>
            </a:r>
            <a:endParaRPr lang="en-US" sz="1600" dirty="0">
              <a:solidFill>
                <a:schemeClr val="tx1">
                  <a:lumMod val="65000"/>
                  <a:lumOff val="35000"/>
                </a:schemeClr>
              </a:solidFill>
            </a:endParaRPr>
          </a:p>
          <a:p>
            <a:pPr marL="285750" indent="-285750">
              <a:buFont typeface="Wingdings" panose="05000000000000000000" pitchFamily="2" charset="2"/>
              <a:buChar char="§"/>
            </a:pPr>
            <a:r>
              <a:rPr lang="en-US" sz="1600" b="1" dirty="0">
                <a:solidFill>
                  <a:schemeClr val="tx1">
                    <a:lumMod val="65000"/>
                    <a:lumOff val="35000"/>
                  </a:schemeClr>
                </a:solidFill>
              </a:rPr>
              <a:t>Reading record times are obtained from : </a:t>
            </a:r>
            <a:r>
              <a:rPr lang="en-US" sz="1600" dirty="0" err="1">
                <a:solidFill>
                  <a:schemeClr val="tx1">
                    <a:lumMod val="65000"/>
                    <a:lumOff val="35000"/>
                  </a:schemeClr>
                </a:solidFill>
              </a:rPr>
              <a:t>DeviceTmHours</a:t>
            </a:r>
            <a:r>
              <a:rPr lang="en-US" sz="1600" dirty="0">
                <a:solidFill>
                  <a:schemeClr val="tx1">
                    <a:lumMod val="65000"/>
                    <a:lumOff val="35000"/>
                  </a:schemeClr>
                </a:solidFill>
              </a:rPr>
              <a:t>; </a:t>
            </a:r>
            <a:r>
              <a:rPr lang="en-US" sz="1600" b="1" dirty="0">
                <a:solidFill>
                  <a:schemeClr val="tx1">
                    <a:lumMod val="65000"/>
                    <a:lumOff val="35000"/>
                  </a:schemeClr>
                </a:solidFill>
              </a:rPr>
              <a:t>Mapped at 15 mins interval</a:t>
            </a:r>
          </a:p>
          <a:p>
            <a:pPr marL="285750" indent="-285750">
              <a:buFont typeface="Wingdings" panose="05000000000000000000" pitchFamily="2" charset="2"/>
              <a:buChar char="§"/>
            </a:pPr>
            <a:r>
              <a:rPr lang="en-US" sz="1600" b="1" dirty="0">
                <a:solidFill>
                  <a:schemeClr val="tx1">
                    <a:lumMod val="65000"/>
                    <a:lumOff val="35000"/>
                  </a:schemeClr>
                </a:solidFill>
              </a:rPr>
              <a:t>Meal size is obtained from: </a:t>
            </a:r>
            <a:r>
              <a:rPr lang="en-US" sz="1600" dirty="0" err="1">
                <a:solidFill>
                  <a:schemeClr val="tx1">
                    <a:lumMod val="65000"/>
                    <a:lumOff val="35000"/>
                  </a:schemeClr>
                </a:solidFill>
              </a:rPr>
              <a:t>CarbInput</a:t>
            </a:r>
            <a:endParaRPr lang="en-US" sz="1600" dirty="0">
              <a:solidFill>
                <a:schemeClr val="tx1">
                  <a:lumMod val="65000"/>
                  <a:lumOff val="35000"/>
                </a:schemeClr>
              </a:solidFill>
            </a:endParaRPr>
          </a:p>
          <a:p>
            <a:pPr marL="285750" indent="-285750">
              <a:buFont typeface="Wingdings" panose="05000000000000000000" pitchFamily="2" charset="2"/>
              <a:buChar char="§"/>
            </a:pPr>
            <a:endParaRPr lang="en-US" sz="1600" dirty="0">
              <a:solidFill>
                <a:schemeClr val="tx1">
                  <a:lumMod val="65000"/>
                  <a:lumOff val="35000"/>
                </a:schemeClr>
              </a:solidFill>
            </a:endParaRPr>
          </a:p>
        </p:txBody>
      </p:sp>
      <p:sp>
        <p:nvSpPr>
          <p:cNvPr id="3" name="TextBox 2">
            <a:extLst>
              <a:ext uri="{FF2B5EF4-FFF2-40B4-BE49-F238E27FC236}">
                <a16:creationId xmlns:a16="http://schemas.microsoft.com/office/drawing/2014/main" id="{0EAB9C84-62D7-4CDA-A1E4-D5BF16C0BFB5}"/>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2</a:t>
            </a:r>
          </a:p>
        </p:txBody>
      </p:sp>
    </p:spTree>
    <p:extLst>
      <p:ext uri="{BB962C8B-B14F-4D97-AF65-F5344CB8AC3E}">
        <p14:creationId xmlns:p14="http://schemas.microsoft.com/office/powerpoint/2010/main" val="1576266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E32818-58F4-4CE5-B326-754919D3842E}"/>
              </a:ext>
            </a:extLst>
          </p:cNvPr>
          <p:cNvSpPr/>
          <p:nvPr/>
        </p:nvSpPr>
        <p:spPr>
          <a:xfrm>
            <a:off x="3644349" y="1139689"/>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8"/>
            <a:ext cx="2947482" cy="1550504"/>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Exploratory Analytics and Insights</a:t>
            </a:r>
          </a:p>
        </p:txBody>
      </p:sp>
      <p:grpSp>
        <p:nvGrpSpPr>
          <p:cNvPr id="13" name="Group 12">
            <a:extLst>
              <a:ext uri="{FF2B5EF4-FFF2-40B4-BE49-F238E27FC236}">
                <a16:creationId xmlns:a16="http://schemas.microsoft.com/office/drawing/2014/main" id="{A4A4C2A4-44FB-411D-AA59-CB4E9A3E6D48}"/>
              </a:ext>
            </a:extLst>
          </p:cNvPr>
          <p:cNvGrpSpPr/>
          <p:nvPr/>
        </p:nvGrpSpPr>
        <p:grpSpPr>
          <a:xfrm>
            <a:off x="3405869" y="1914940"/>
            <a:ext cx="8110270" cy="4002149"/>
            <a:chOff x="3405869" y="1914940"/>
            <a:chExt cx="8110270" cy="4002149"/>
          </a:xfrm>
        </p:grpSpPr>
        <p:pic>
          <p:nvPicPr>
            <p:cNvPr id="2" name="Picture 1">
              <a:extLst>
                <a:ext uri="{FF2B5EF4-FFF2-40B4-BE49-F238E27FC236}">
                  <a16:creationId xmlns:a16="http://schemas.microsoft.com/office/drawing/2014/main" id="{3BCAFE34-0557-4D4B-AFC5-A1AA81AA9580}"/>
                </a:ext>
              </a:extLst>
            </p:cNvPr>
            <p:cNvPicPr>
              <a:picLocks noChangeAspect="1"/>
            </p:cNvPicPr>
            <p:nvPr/>
          </p:nvPicPr>
          <p:blipFill rotWithShape="1">
            <a:blip r:embed="rId2"/>
            <a:srcRect r="3759"/>
            <a:stretch/>
          </p:blipFill>
          <p:spPr>
            <a:xfrm>
              <a:off x="3644349" y="1914940"/>
              <a:ext cx="7871790" cy="3822135"/>
            </a:xfrm>
            <a:prstGeom prst="rect">
              <a:avLst/>
            </a:prstGeom>
          </p:spPr>
        </p:pic>
        <p:sp>
          <p:nvSpPr>
            <p:cNvPr id="3" name="TextBox 2">
              <a:extLst>
                <a:ext uri="{FF2B5EF4-FFF2-40B4-BE49-F238E27FC236}">
                  <a16:creationId xmlns:a16="http://schemas.microsoft.com/office/drawing/2014/main" id="{083155A7-CCF7-49CC-91C0-89479F4EB857}"/>
                </a:ext>
              </a:extLst>
            </p:cNvPr>
            <p:cNvSpPr txBox="1"/>
            <p:nvPr/>
          </p:nvSpPr>
          <p:spPr>
            <a:xfrm>
              <a:off x="4021422" y="5609312"/>
              <a:ext cx="7385170" cy="307777"/>
            </a:xfrm>
            <a:prstGeom prst="rect">
              <a:avLst/>
            </a:prstGeom>
            <a:noFill/>
          </p:spPr>
          <p:txBody>
            <a:bodyPr wrap="square" rtlCol="0">
              <a:spAutoFit/>
            </a:bodyPr>
            <a:lstStyle/>
            <a:p>
              <a:pPr algn="ctr"/>
              <a:r>
                <a:rPr lang="en-US" sz="1400" b="1" dirty="0"/>
                <a:t>Time : 24 hours at 15 mins interval</a:t>
              </a:r>
            </a:p>
          </p:txBody>
        </p:sp>
        <p:sp>
          <p:nvSpPr>
            <p:cNvPr id="4" name="TextBox 3">
              <a:extLst>
                <a:ext uri="{FF2B5EF4-FFF2-40B4-BE49-F238E27FC236}">
                  <a16:creationId xmlns:a16="http://schemas.microsoft.com/office/drawing/2014/main" id="{67BAF936-49FC-4B81-B2F2-3CCD4DC2A554}"/>
                </a:ext>
              </a:extLst>
            </p:cNvPr>
            <p:cNvSpPr txBox="1"/>
            <p:nvPr/>
          </p:nvSpPr>
          <p:spPr>
            <a:xfrm>
              <a:off x="3405869" y="2073733"/>
              <a:ext cx="615553" cy="3412433"/>
            </a:xfrm>
            <a:prstGeom prst="rect">
              <a:avLst/>
            </a:prstGeom>
            <a:noFill/>
          </p:spPr>
          <p:txBody>
            <a:bodyPr vert="vert270" wrap="square" rtlCol="0" anchor="ctr">
              <a:spAutoFit/>
            </a:bodyPr>
            <a:lstStyle/>
            <a:p>
              <a:pPr algn="ctr"/>
              <a:r>
                <a:rPr lang="en-US" sz="1400" b="1" dirty="0"/>
                <a:t> Average Meal size : Carb Input</a:t>
              </a:r>
            </a:p>
            <a:p>
              <a:pPr algn="ctr"/>
              <a:endParaRPr lang="en-US" sz="1400" dirty="0"/>
            </a:p>
          </p:txBody>
        </p:sp>
      </p:grpSp>
      <p:sp>
        <p:nvSpPr>
          <p:cNvPr id="8" name="TextBox 7">
            <a:extLst>
              <a:ext uri="{FF2B5EF4-FFF2-40B4-BE49-F238E27FC236}">
                <a16:creationId xmlns:a16="http://schemas.microsoft.com/office/drawing/2014/main" id="{5BEAFE7C-F33C-4943-BDD7-0FD6522112A5}"/>
              </a:ext>
            </a:extLst>
          </p:cNvPr>
          <p:cNvSpPr txBox="1"/>
          <p:nvPr/>
        </p:nvSpPr>
        <p:spPr>
          <a:xfrm>
            <a:off x="3644348" y="1119590"/>
            <a:ext cx="7871789" cy="830997"/>
          </a:xfrm>
          <a:prstGeom prst="rect">
            <a:avLst/>
          </a:prstGeom>
          <a:noFill/>
        </p:spPr>
        <p:txBody>
          <a:bodyPr wrap="square">
            <a:spAutoFit/>
          </a:bodyPr>
          <a:lstStyle/>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There is a visible pattern of average Carb Input (meal size) with timing (hour of day). It is low in the early part of day, goes up steadily during middle part and then sharply falls at late night, during 24 hours.</a:t>
            </a:r>
            <a:endParaRPr lang="en-US" sz="1600" dirty="0">
              <a:solidFill>
                <a:schemeClr val="bg1">
                  <a:lumMod val="50000"/>
                </a:schemeClr>
              </a:solidFill>
            </a:endParaRPr>
          </a:p>
        </p:txBody>
      </p:sp>
      <p:sp>
        <p:nvSpPr>
          <p:cNvPr id="12" name="TextBox 11">
            <a:extLst>
              <a:ext uri="{FF2B5EF4-FFF2-40B4-BE49-F238E27FC236}">
                <a16:creationId xmlns:a16="http://schemas.microsoft.com/office/drawing/2014/main" id="{19C624EE-4BF5-4F63-ADFF-38B385CC83B9}"/>
              </a:ext>
            </a:extLst>
          </p:cNvPr>
          <p:cNvSpPr txBox="1"/>
          <p:nvPr/>
        </p:nvSpPr>
        <p:spPr>
          <a:xfrm>
            <a:off x="3644348" y="5779352"/>
            <a:ext cx="8110267" cy="830997"/>
          </a:xfrm>
          <a:prstGeom prst="rect">
            <a:avLst/>
          </a:prstGeom>
          <a:noFill/>
        </p:spPr>
        <p:txBody>
          <a:bodyPr wrap="square">
            <a:spAutoFit/>
          </a:bodyPr>
          <a:lstStyle/>
          <a:p>
            <a:r>
              <a:rPr lang="en-US" sz="1200" b="1" dirty="0">
                <a:solidFill>
                  <a:schemeClr val="tx1">
                    <a:lumMod val="65000"/>
                    <a:lumOff val="35000"/>
                  </a:schemeClr>
                </a:solidFill>
              </a:rPr>
              <a:t>Values for Selected combination</a:t>
            </a:r>
          </a:p>
          <a:p>
            <a:pPr marL="285750" indent="-285750">
              <a:buFont typeface="Arial" panose="020B0604020202020204" pitchFamily="34" charset="0"/>
              <a:buChar char="•"/>
            </a:pPr>
            <a:r>
              <a:rPr lang="en-US" sz="1200" dirty="0" err="1">
                <a:solidFill>
                  <a:schemeClr val="tx1">
                    <a:lumMod val="65000"/>
                    <a:lumOff val="35000"/>
                  </a:schemeClr>
                </a:solidFill>
              </a:rPr>
              <a:t>SiteID</a:t>
            </a:r>
            <a:r>
              <a:rPr lang="en-US" sz="1200" dirty="0">
                <a:solidFill>
                  <a:schemeClr val="tx1">
                    <a:lumMod val="65000"/>
                    <a:lumOff val="35000"/>
                  </a:schemeClr>
                </a:solidFill>
              </a:rPr>
              <a:t> :  15 	</a:t>
            </a:r>
            <a:r>
              <a:rPr lang="en-US" sz="1200" dirty="0" err="1">
                <a:solidFill>
                  <a:schemeClr val="tx1">
                    <a:lumMod val="65000"/>
                    <a:lumOff val="35000"/>
                  </a:schemeClr>
                </a:solidFill>
              </a:rPr>
              <a:t>PtID</a:t>
            </a:r>
            <a:r>
              <a:rPr lang="en-US" sz="1200" dirty="0">
                <a:solidFill>
                  <a:schemeClr val="tx1">
                    <a:lumMod val="65000"/>
                    <a:lumOff val="35000"/>
                  </a:schemeClr>
                </a:solidFill>
              </a:rPr>
              <a:t> : 263	</a:t>
            </a:r>
            <a:r>
              <a:rPr lang="en-US" sz="1200" dirty="0" err="1">
                <a:solidFill>
                  <a:schemeClr val="tx1">
                    <a:lumMod val="65000"/>
                    <a:lumOff val="35000"/>
                  </a:schemeClr>
                </a:solidFill>
              </a:rPr>
              <a:t>ParentHDeviceUploadsID</a:t>
            </a:r>
            <a:r>
              <a:rPr lang="en-US" sz="1200" dirty="0">
                <a:solidFill>
                  <a:schemeClr val="tx1">
                    <a:lumMod val="65000"/>
                    <a:lumOff val="35000"/>
                  </a:schemeClr>
                </a:solidFill>
              </a:rPr>
              <a:t>  : 7</a:t>
            </a:r>
          </a:p>
          <a:p>
            <a:pPr marL="285750" indent="-285750">
              <a:buFont typeface="Arial" panose="020B0604020202020204" pitchFamily="34" charset="0"/>
              <a:buChar char="•"/>
            </a:pPr>
            <a:r>
              <a:rPr lang="en-US" sz="1200" dirty="0">
                <a:solidFill>
                  <a:schemeClr val="tx1">
                    <a:lumMod val="65000"/>
                    <a:lumOff val="35000"/>
                  </a:schemeClr>
                </a:solidFill>
              </a:rPr>
              <a:t>Average Carb Input has been taken for all enrolled days for the selected combination</a:t>
            </a:r>
          </a:p>
          <a:p>
            <a:pPr marL="285750" indent="-285750">
              <a:buFont typeface="Wingdings" panose="05000000000000000000" pitchFamily="2" charset="2"/>
              <a:buChar char="§"/>
            </a:pPr>
            <a:endParaRPr lang="en-US" sz="1200" dirty="0">
              <a:solidFill>
                <a:schemeClr val="tx1">
                  <a:lumMod val="65000"/>
                  <a:lumOff val="35000"/>
                </a:schemeClr>
              </a:solidFill>
            </a:endParaRPr>
          </a:p>
        </p:txBody>
      </p:sp>
      <p:sp>
        <p:nvSpPr>
          <p:cNvPr id="15" name="TextBox 14">
            <a:extLst>
              <a:ext uri="{FF2B5EF4-FFF2-40B4-BE49-F238E27FC236}">
                <a16:creationId xmlns:a16="http://schemas.microsoft.com/office/drawing/2014/main" id="{16C2EF0F-D490-44FC-9C0B-EE071E30605D}"/>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2</a:t>
            </a:r>
          </a:p>
        </p:txBody>
      </p:sp>
      <p:grpSp>
        <p:nvGrpSpPr>
          <p:cNvPr id="27" name="Group 26">
            <a:extLst>
              <a:ext uri="{FF2B5EF4-FFF2-40B4-BE49-F238E27FC236}">
                <a16:creationId xmlns:a16="http://schemas.microsoft.com/office/drawing/2014/main" id="{5A3DAF8B-109C-4C0B-BEEF-81FD32E25D0A}"/>
              </a:ext>
            </a:extLst>
          </p:cNvPr>
          <p:cNvGrpSpPr/>
          <p:nvPr/>
        </p:nvGrpSpPr>
        <p:grpSpPr>
          <a:xfrm>
            <a:off x="4373217" y="2463456"/>
            <a:ext cx="6692349" cy="2906866"/>
            <a:chOff x="4373217" y="2463456"/>
            <a:chExt cx="6692349" cy="2906866"/>
          </a:xfrm>
        </p:grpSpPr>
        <p:cxnSp>
          <p:nvCxnSpPr>
            <p:cNvPr id="17" name="Straight Connector 16">
              <a:extLst>
                <a:ext uri="{FF2B5EF4-FFF2-40B4-BE49-F238E27FC236}">
                  <a16:creationId xmlns:a16="http://schemas.microsoft.com/office/drawing/2014/main" id="{A19B93BB-1DBE-4D6C-88A1-FC2DA23F0BBA}"/>
                </a:ext>
              </a:extLst>
            </p:cNvPr>
            <p:cNvCxnSpPr/>
            <p:nvPr/>
          </p:nvCxnSpPr>
          <p:spPr>
            <a:xfrm flipV="1">
              <a:off x="4373217" y="4951116"/>
              <a:ext cx="1404731" cy="17227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5D4161CF-A418-445D-B7D2-BBBC4FCDB4CE}"/>
                </a:ext>
              </a:extLst>
            </p:cNvPr>
            <p:cNvCxnSpPr>
              <a:cxnSpLocks/>
            </p:cNvCxnSpPr>
            <p:nvPr/>
          </p:nvCxnSpPr>
          <p:spPr>
            <a:xfrm flipV="1">
              <a:off x="5777948" y="2557229"/>
              <a:ext cx="3650974" cy="1369663"/>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7B7F132A-11DE-4318-926B-376DFFCB17F7}"/>
                </a:ext>
              </a:extLst>
            </p:cNvPr>
            <p:cNvCxnSpPr>
              <a:cxnSpLocks/>
            </p:cNvCxnSpPr>
            <p:nvPr/>
          </p:nvCxnSpPr>
          <p:spPr>
            <a:xfrm flipH="1" flipV="1">
              <a:off x="10164417" y="2463456"/>
              <a:ext cx="901149" cy="2906866"/>
            </a:xfrm>
            <a:prstGeom prst="line">
              <a:avLst/>
            </a:prstGeom>
          </p:spPr>
          <p:style>
            <a:lnRef idx="1">
              <a:schemeClr val="accent2"/>
            </a:lnRef>
            <a:fillRef idx="0">
              <a:schemeClr val="accent2"/>
            </a:fillRef>
            <a:effectRef idx="0">
              <a:schemeClr val="accent2"/>
            </a:effectRef>
            <a:fontRef idx="minor">
              <a:schemeClr val="tx1"/>
            </a:fontRef>
          </p:style>
        </p:cxnSp>
      </p:grpSp>
      <p:sp>
        <p:nvSpPr>
          <p:cNvPr id="29" name="Callout: Line 28">
            <a:extLst>
              <a:ext uri="{FF2B5EF4-FFF2-40B4-BE49-F238E27FC236}">
                <a16:creationId xmlns:a16="http://schemas.microsoft.com/office/drawing/2014/main" id="{61512B21-FB23-4BDD-AED8-972D66A80188}"/>
              </a:ext>
            </a:extLst>
          </p:cNvPr>
          <p:cNvSpPr/>
          <p:nvPr/>
        </p:nvSpPr>
        <p:spPr>
          <a:xfrm>
            <a:off x="4259902" y="4176712"/>
            <a:ext cx="1222513" cy="307777"/>
          </a:xfrm>
          <a:prstGeom prst="borderCallout1">
            <a:avLst>
              <a:gd name="adj1" fmla="val 123704"/>
              <a:gd name="adj2" fmla="val 33732"/>
              <a:gd name="adj3" fmla="val 260653"/>
              <a:gd name="adj4" fmla="val 55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Low</a:t>
            </a:r>
          </a:p>
        </p:txBody>
      </p:sp>
      <p:sp>
        <p:nvSpPr>
          <p:cNvPr id="31" name="Callout: Line 30">
            <a:extLst>
              <a:ext uri="{FF2B5EF4-FFF2-40B4-BE49-F238E27FC236}">
                <a16:creationId xmlns:a16="http://schemas.microsoft.com/office/drawing/2014/main" id="{7770D6BE-E402-47E5-A862-B72B9CD7DC54}"/>
              </a:ext>
            </a:extLst>
          </p:cNvPr>
          <p:cNvSpPr/>
          <p:nvPr/>
        </p:nvSpPr>
        <p:spPr>
          <a:xfrm>
            <a:off x="5777948" y="2382415"/>
            <a:ext cx="1765545" cy="307777"/>
          </a:xfrm>
          <a:prstGeom prst="borderCallout1">
            <a:avLst>
              <a:gd name="adj1" fmla="val 123704"/>
              <a:gd name="adj2" fmla="val 33732"/>
              <a:gd name="adj3" fmla="val 320934"/>
              <a:gd name="adj4" fmla="val 7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Goes up steadily</a:t>
            </a:r>
          </a:p>
        </p:txBody>
      </p:sp>
      <p:sp>
        <p:nvSpPr>
          <p:cNvPr id="33" name="Callout: Line 32">
            <a:extLst>
              <a:ext uri="{FF2B5EF4-FFF2-40B4-BE49-F238E27FC236}">
                <a16:creationId xmlns:a16="http://schemas.microsoft.com/office/drawing/2014/main" id="{F207C043-DA62-43D6-9D3E-37CF0DE66FAA}"/>
              </a:ext>
            </a:extLst>
          </p:cNvPr>
          <p:cNvSpPr/>
          <p:nvPr/>
        </p:nvSpPr>
        <p:spPr>
          <a:xfrm>
            <a:off x="8642535" y="4258921"/>
            <a:ext cx="1765545" cy="307777"/>
          </a:xfrm>
          <a:prstGeom prst="borderCallout1">
            <a:avLst>
              <a:gd name="adj1" fmla="val -22692"/>
              <a:gd name="adj2" fmla="val 47993"/>
              <a:gd name="adj3" fmla="val -251734"/>
              <a:gd name="adj4" fmla="val 97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Sharp Fall</a:t>
            </a:r>
          </a:p>
        </p:txBody>
      </p:sp>
    </p:spTree>
    <p:extLst>
      <p:ext uri="{BB962C8B-B14F-4D97-AF65-F5344CB8AC3E}">
        <p14:creationId xmlns:p14="http://schemas.microsoft.com/office/powerpoint/2010/main" val="186786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57CB348A-0E3C-40EC-90F8-975631279C68}"/>
              </a:ext>
            </a:extLst>
          </p:cNvPr>
          <p:cNvPicPr>
            <a:picLocks noChangeAspect="1"/>
          </p:cNvPicPr>
          <p:nvPr/>
        </p:nvPicPr>
        <p:blipFill>
          <a:blip r:embed="rId2"/>
          <a:stretch>
            <a:fillRect/>
          </a:stretch>
        </p:blipFill>
        <p:spPr>
          <a:xfrm>
            <a:off x="4206457" y="1928483"/>
            <a:ext cx="6747566" cy="3211191"/>
          </a:xfrm>
          <a:prstGeom prst="rect">
            <a:avLst/>
          </a:prstGeom>
        </p:spPr>
      </p:pic>
      <p:sp>
        <p:nvSpPr>
          <p:cNvPr id="6" name="Title 1">
            <a:extLst>
              <a:ext uri="{FF2B5EF4-FFF2-40B4-BE49-F238E27FC236}">
                <a16:creationId xmlns:a16="http://schemas.microsoft.com/office/drawing/2014/main" id="{CEBC1BC2-B35E-47D1-95F1-B614C52BB0BE}"/>
              </a:ext>
            </a:extLst>
          </p:cNvPr>
          <p:cNvSpPr txBox="1">
            <a:spLocks/>
          </p:cNvSpPr>
          <p:nvPr/>
        </p:nvSpPr>
        <p:spPr>
          <a:xfrm>
            <a:off x="252919" y="1139687"/>
            <a:ext cx="2947482" cy="4871830"/>
          </a:xfrm>
          <a:prstGeom prst="rect">
            <a:avLst/>
          </a:prstGeom>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marL="571500" indent="-571500">
              <a:buFont typeface="Wingdings" panose="05000000000000000000" pitchFamily="2" charset="2"/>
              <a:buChar char="q"/>
            </a:pPr>
            <a:r>
              <a:rPr lang="en-US" sz="2800" dirty="0"/>
              <a:t>Model, Results and Evaluation</a:t>
            </a:r>
          </a:p>
        </p:txBody>
      </p:sp>
      <p:sp>
        <p:nvSpPr>
          <p:cNvPr id="2" name="Rectangle 1">
            <a:extLst>
              <a:ext uri="{FF2B5EF4-FFF2-40B4-BE49-F238E27FC236}">
                <a16:creationId xmlns:a16="http://schemas.microsoft.com/office/drawing/2014/main" id="{4D44F9B1-760C-485C-81F6-FE087E9B6553}"/>
              </a:ext>
            </a:extLst>
          </p:cNvPr>
          <p:cNvSpPr/>
          <p:nvPr/>
        </p:nvSpPr>
        <p:spPr>
          <a:xfrm>
            <a:off x="3644349" y="1139689"/>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27A138-1257-4D7A-A55F-764615365D98}"/>
              </a:ext>
            </a:extLst>
          </p:cNvPr>
          <p:cNvSpPr txBox="1"/>
          <p:nvPr/>
        </p:nvSpPr>
        <p:spPr>
          <a:xfrm>
            <a:off x="3644348" y="1199613"/>
            <a:ext cx="7871789" cy="400110"/>
          </a:xfrm>
          <a:prstGeom prst="rect">
            <a:avLst/>
          </a:prstGeom>
          <a:noFill/>
        </p:spPr>
        <p:txBody>
          <a:bodyPr wrap="square">
            <a:spAutoFit/>
          </a:bodyPr>
          <a:lstStyle/>
          <a:p>
            <a:pPr marL="342900" indent="-342900">
              <a:buFont typeface="Wingdings" panose="05000000000000000000" pitchFamily="2" charset="2"/>
              <a:buChar char="§"/>
            </a:pPr>
            <a:r>
              <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Fitted Distribution for Meal timing and Size : Polynomial (order =3)</a:t>
            </a:r>
          </a:p>
        </p:txBody>
      </p:sp>
      <p:sp>
        <p:nvSpPr>
          <p:cNvPr id="11" name="Rectangle 10">
            <a:extLst>
              <a:ext uri="{FF2B5EF4-FFF2-40B4-BE49-F238E27FC236}">
                <a16:creationId xmlns:a16="http://schemas.microsoft.com/office/drawing/2014/main" id="{AD4DE0F7-CC35-4C29-8153-57C4391EFDE5}"/>
              </a:ext>
            </a:extLst>
          </p:cNvPr>
          <p:cNvSpPr/>
          <p:nvPr/>
        </p:nvSpPr>
        <p:spPr>
          <a:xfrm>
            <a:off x="3644347" y="5244520"/>
            <a:ext cx="7871790" cy="7288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99BFA9E-BF71-469B-BE17-514E882297F5}"/>
              </a:ext>
            </a:extLst>
          </p:cNvPr>
          <p:cNvSpPr txBox="1"/>
          <p:nvPr/>
        </p:nvSpPr>
        <p:spPr>
          <a:xfrm>
            <a:off x="3644346" y="5304444"/>
            <a:ext cx="7871789" cy="584775"/>
          </a:xfrm>
          <a:prstGeom prst="rect">
            <a:avLst/>
          </a:prstGeom>
          <a:noFill/>
        </p:spPr>
        <p:txBody>
          <a:bodyPr wrap="square" numCol="2">
            <a:spAutoFit/>
          </a:bodyPr>
          <a:lstStyle/>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Model Evaluation Metric : R2</a:t>
            </a:r>
          </a:p>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R2 Test: 0.23 </a:t>
            </a:r>
          </a:p>
          <a:p>
            <a:pPr marL="342900" indent="-342900">
              <a:buFont typeface="Wingdings" panose="05000000000000000000" pitchFamily="2" charset="2"/>
              <a:buChar char="§"/>
            </a:pPr>
            <a:r>
              <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rPr>
              <a:t>R2 Train : 0.60</a:t>
            </a:r>
          </a:p>
        </p:txBody>
      </p:sp>
      <p:grpSp>
        <p:nvGrpSpPr>
          <p:cNvPr id="18" name="Group 17">
            <a:extLst>
              <a:ext uri="{FF2B5EF4-FFF2-40B4-BE49-F238E27FC236}">
                <a16:creationId xmlns:a16="http://schemas.microsoft.com/office/drawing/2014/main" id="{27E1B794-EE6A-4FE2-A003-62A3F15425E1}"/>
              </a:ext>
            </a:extLst>
          </p:cNvPr>
          <p:cNvGrpSpPr/>
          <p:nvPr/>
        </p:nvGrpSpPr>
        <p:grpSpPr>
          <a:xfrm>
            <a:off x="3891441" y="2006548"/>
            <a:ext cx="7515151" cy="3412433"/>
            <a:chOff x="3891441" y="2006548"/>
            <a:chExt cx="7515151" cy="3412433"/>
          </a:xfrm>
        </p:grpSpPr>
        <p:sp>
          <p:nvSpPr>
            <p:cNvPr id="20" name="TextBox 19">
              <a:extLst>
                <a:ext uri="{FF2B5EF4-FFF2-40B4-BE49-F238E27FC236}">
                  <a16:creationId xmlns:a16="http://schemas.microsoft.com/office/drawing/2014/main" id="{6A08E70E-47C1-4EB1-BFE0-9C1EF76AC666}"/>
                </a:ext>
              </a:extLst>
            </p:cNvPr>
            <p:cNvSpPr txBox="1"/>
            <p:nvPr/>
          </p:nvSpPr>
          <p:spPr>
            <a:xfrm>
              <a:off x="4021422" y="4965213"/>
              <a:ext cx="7385170" cy="307777"/>
            </a:xfrm>
            <a:prstGeom prst="rect">
              <a:avLst/>
            </a:prstGeom>
            <a:noFill/>
          </p:spPr>
          <p:txBody>
            <a:bodyPr wrap="square" rtlCol="0">
              <a:spAutoFit/>
            </a:bodyPr>
            <a:lstStyle/>
            <a:p>
              <a:pPr algn="ctr"/>
              <a:r>
                <a:rPr lang="en-US" sz="1400" b="1" dirty="0"/>
                <a:t>Time : 24 hours at 15 mins interval</a:t>
              </a:r>
            </a:p>
          </p:txBody>
        </p:sp>
        <p:sp>
          <p:nvSpPr>
            <p:cNvPr id="21" name="TextBox 20">
              <a:extLst>
                <a:ext uri="{FF2B5EF4-FFF2-40B4-BE49-F238E27FC236}">
                  <a16:creationId xmlns:a16="http://schemas.microsoft.com/office/drawing/2014/main" id="{3B2AE24B-7996-4733-B594-CDDEBE074C3F}"/>
                </a:ext>
              </a:extLst>
            </p:cNvPr>
            <p:cNvSpPr txBox="1"/>
            <p:nvPr/>
          </p:nvSpPr>
          <p:spPr>
            <a:xfrm>
              <a:off x="3891441" y="2006548"/>
              <a:ext cx="615553" cy="3412433"/>
            </a:xfrm>
            <a:prstGeom prst="rect">
              <a:avLst/>
            </a:prstGeom>
            <a:noFill/>
          </p:spPr>
          <p:txBody>
            <a:bodyPr vert="vert270" wrap="square" rtlCol="0" anchor="ctr">
              <a:spAutoFit/>
            </a:bodyPr>
            <a:lstStyle/>
            <a:p>
              <a:pPr algn="ctr"/>
              <a:r>
                <a:rPr lang="en-US" sz="1400" b="1" dirty="0"/>
                <a:t> Average Meal size : Carb Input</a:t>
              </a:r>
            </a:p>
            <a:p>
              <a:pPr algn="ctr"/>
              <a:endParaRPr lang="en-US" sz="1400" dirty="0"/>
            </a:p>
          </p:txBody>
        </p:sp>
      </p:grpSp>
      <p:sp>
        <p:nvSpPr>
          <p:cNvPr id="24" name="Callout: Line 23">
            <a:extLst>
              <a:ext uri="{FF2B5EF4-FFF2-40B4-BE49-F238E27FC236}">
                <a16:creationId xmlns:a16="http://schemas.microsoft.com/office/drawing/2014/main" id="{47E3C0CD-D7E5-402A-8E39-DADA957645D9}"/>
              </a:ext>
            </a:extLst>
          </p:cNvPr>
          <p:cNvSpPr/>
          <p:nvPr/>
        </p:nvSpPr>
        <p:spPr>
          <a:xfrm>
            <a:off x="4941136" y="1907158"/>
            <a:ext cx="5487744" cy="198780"/>
          </a:xfrm>
          <a:prstGeom prst="borderCallout1">
            <a:avLst>
              <a:gd name="adj1" fmla="val 123704"/>
              <a:gd name="adj2" fmla="val 33732"/>
              <a:gd name="adj3" fmla="val 509062"/>
              <a:gd name="adj4" fmla="val 538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Polynomial (order =3)</a:t>
            </a:r>
          </a:p>
        </p:txBody>
      </p:sp>
      <p:sp>
        <p:nvSpPr>
          <p:cNvPr id="26" name="TextBox 25">
            <a:extLst>
              <a:ext uri="{FF2B5EF4-FFF2-40B4-BE49-F238E27FC236}">
                <a16:creationId xmlns:a16="http://schemas.microsoft.com/office/drawing/2014/main" id="{C237B418-7C33-4768-86D1-CA2981AE58DE}"/>
              </a:ext>
            </a:extLst>
          </p:cNvPr>
          <p:cNvSpPr txBox="1"/>
          <p:nvPr/>
        </p:nvSpPr>
        <p:spPr>
          <a:xfrm>
            <a:off x="8454886" y="257488"/>
            <a:ext cx="3336235" cy="369332"/>
          </a:xfrm>
          <a:prstGeom prst="rect">
            <a:avLst/>
          </a:prstGeom>
          <a:solidFill>
            <a:srgbClr val="FFC000"/>
          </a:solidFill>
        </p:spPr>
        <p:txBody>
          <a:bodyPr wrap="square">
            <a:spAutoFit/>
          </a:bodyPr>
          <a:lstStyle/>
          <a:p>
            <a:pPr algn="r"/>
            <a:r>
              <a:rPr lang="en-US" sz="1800" b="1" dirty="0">
                <a:solidFill>
                  <a:schemeClr val="bg1"/>
                </a:solidFill>
              </a:rPr>
              <a:t>Business Problem 2</a:t>
            </a:r>
          </a:p>
        </p:txBody>
      </p:sp>
    </p:spTree>
    <p:extLst>
      <p:ext uri="{BB962C8B-B14F-4D97-AF65-F5344CB8AC3E}">
        <p14:creationId xmlns:p14="http://schemas.microsoft.com/office/powerpoint/2010/main" val="51967982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16</TotalTime>
  <Words>774</Words>
  <Application>Microsoft Office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Corbel</vt:lpstr>
      <vt:lpstr>Courier New</vt:lpstr>
      <vt:lpstr>Wingdings</vt:lpstr>
      <vt:lpstr>Wingdings 2</vt:lpstr>
      <vt:lpstr>Frame</vt:lpstr>
      <vt:lpstr>PowerPoint Presentation</vt:lpstr>
      <vt:lpstr>Contents</vt:lpstr>
      <vt:lpstr>Key Takeaways</vt:lpstr>
      <vt:lpstr>PowerPoint Presentation</vt:lpstr>
      <vt:lpstr>PowerPoint Presentation</vt:lpstr>
      <vt:lpstr>PowerPoint Presentation</vt:lpstr>
      <vt:lpstr>PowerPoint Presentation</vt:lpstr>
      <vt:lpstr>PowerPoint Presentation</vt:lpstr>
      <vt:lpstr>PowerPoint Presentation</vt:lpstr>
      <vt:lpstr>Next Steps and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sovik nath</dc:creator>
  <cp:lastModifiedBy>sovik nath</cp:lastModifiedBy>
  <cp:revision>6</cp:revision>
  <dcterms:created xsi:type="dcterms:W3CDTF">2020-09-11T03:49:50Z</dcterms:created>
  <dcterms:modified xsi:type="dcterms:W3CDTF">2020-09-11T04:51:25Z</dcterms:modified>
</cp:coreProperties>
</file>