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6" r:id="rId6"/>
    <p:sldId id="275" r:id="rId7"/>
    <p:sldId id="282" r:id="rId8"/>
    <p:sldId id="294" r:id="rId9"/>
    <p:sldId id="293" r:id="rId10"/>
    <p:sldId id="296" r:id="rId11"/>
    <p:sldId id="297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B3A"/>
    <a:srgbClr val="D6E0EB"/>
    <a:srgbClr val="446992"/>
    <a:srgbClr val="AEC2D8"/>
    <a:srgbClr val="98432A"/>
    <a:srgbClr val="D84400"/>
    <a:srgbClr val="44678D"/>
    <a:srgbClr val="263E5A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hyperlink" Target="mailto:pavlo.pylyp@lnu.edu.u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khrystyna.bat@lnu.edu.ua" TargetMode="External"/><Relationship Id="rId5" Type="http://schemas.openxmlformats.org/officeDocument/2006/relationships/hyperlink" Target="mailto:olena.stoliar@lnu.edu.ua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4105091"/>
            <a:ext cx="1637958" cy="467654"/>
          </a:xfrm>
        </p:spPr>
        <p:txBody>
          <a:bodyPr/>
          <a:lstStyle/>
          <a:p>
            <a:r>
              <a:rPr lang="uk-UA" dirty="0"/>
              <a:t>Столяр Олена</a:t>
            </a:r>
            <a:br>
              <a:rPr lang="uk-UA" dirty="0"/>
            </a:br>
            <a:r>
              <a:rPr lang="uk-UA" dirty="0"/>
              <a:t>Бать Христина</a:t>
            </a:r>
            <a:br>
              <a:rPr lang="uk-UA" dirty="0"/>
            </a:br>
            <a:r>
              <a:rPr lang="uk-UA" dirty="0"/>
              <a:t>Пилип Павло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7109DF9-D82D-4422-941F-C8D696259DE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1799" r="21799"/>
          <a:stretch>
            <a:fillRect/>
          </a:stretch>
        </p:blipFill>
        <p:spPr>
          <a:xfrm>
            <a:off x="6742557" y="838985"/>
            <a:ext cx="4405503" cy="506634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це?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53637"/>
                </a:solidFill>
                <a:effectLst/>
                <a:latin typeface="inherit"/>
              </a:rPr>
              <a:t>CRM</a:t>
            </a:r>
            <a:r>
              <a:rPr lang="en-US" b="0" i="0" dirty="0">
                <a:solidFill>
                  <a:srgbClr val="353637"/>
                </a:solidFill>
                <a:effectLst/>
                <a:latin typeface="e-Ukraine"/>
              </a:rPr>
              <a:t> (</a:t>
            </a:r>
            <a:r>
              <a:rPr lang="uk-UA" b="0" i="0" dirty="0">
                <a:solidFill>
                  <a:srgbClr val="353637"/>
                </a:solidFill>
                <a:effectLst/>
                <a:latin typeface="e-Ukraine"/>
              </a:rPr>
              <a:t>від англ. </a:t>
            </a:r>
            <a:r>
              <a:rPr lang="en-US" b="0" i="0" dirty="0">
                <a:solidFill>
                  <a:srgbClr val="353637"/>
                </a:solidFill>
                <a:effectLst/>
                <a:latin typeface="e-Ukraine"/>
              </a:rPr>
              <a:t>Customer Relationship Management) — </a:t>
            </a:r>
            <a:r>
              <a:rPr lang="uk-UA" b="0" i="0" dirty="0">
                <a:solidFill>
                  <a:srgbClr val="353637"/>
                </a:solidFill>
                <a:effectLst/>
                <a:latin typeface="e-Ukraine"/>
              </a:rPr>
              <a:t>це система управління відносинами з клієнтами. Фактично це програмне забезпечення для відділу продажу.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559AA965-A2AF-4561-BD86-016C798C787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6499" r="26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Для чого потрібна CRM система?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uk-UA" dirty="0"/>
              <a:t>Управління клієнтами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uk-UA" dirty="0"/>
              <a:t>Зберігання інформації про клієнтів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uk-UA" dirty="0"/>
              <a:t>Аналіз та стратегічне планування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uk-UA" dirty="0"/>
              <a:t>Покращення обслуговування клієнтів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uk-UA" dirty="0"/>
              <a:t>Ефективна комунікація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вимоги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7D169-32E8-A3EE-E540-39E11489C0B2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EF408C39-F36B-8A49-1F7E-837E3596933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76703" y="622853"/>
            <a:ext cx="2098039" cy="626551"/>
          </a:xfrm>
          <a:solidFill>
            <a:srgbClr val="C95B3A"/>
          </a:solidFill>
        </p:spPr>
        <p:txBody>
          <a:bodyPr/>
          <a:lstStyle/>
          <a:p>
            <a:r>
              <a:rPr lang="uk-UA" altLang="zh-CN" dirty="0"/>
              <a:t>1</a:t>
            </a:r>
            <a:endParaRPr lang="en-US" altLang="zh-CN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18AF0A56-DD67-89FC-BFA3-15B61F65CDD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76704" y="1266219"/>
            <a:ext cx="2289842" cy="506399"/>
          </a:xfrm>
        </p:spPr>
        <p:txBody>
          <a:bodyPr/>
          <a:lstStyle/>
          <a:p>
            <a:r>
              <a:rPr lang="uk-UA" altLang="zh-CN" noProof="0" dirty="0"/>
              <a:t>Інтерфейс українською мовою</a:t>
            </a:r>
            <a:endParaRPr lang="en-US" altLang="zh-CN" noProof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BEF75AB-A2CF-6495-E59F-B961022728C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276704" y="2245383"/>
            <a:ext cx="2098038" cy="577543"/>
          </a:xfrm>
          <a:solidFill>
            <a:srgbClr val="C95B3A"/>
          </a:solidFill>
        </p:spPr>
        <p:txBody>
          <a:bodyPr/>
          <a:lstStyle/>
          <a:p>
            <a:r>
              <a:rPr lang="uk-UA" altLang="zh-CN" dirty="0"/>
              <a:t>2</a:t>
            </a:r>
            <a:endParaRPr lang="en-US" altLang="zh-CN" dirty="0"/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DA3CD37D-77A2-AD3B-C73E-09D174DD754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276705" y="2840059"/>
            <a:ext cx="2193021" cy="506399"/>
          </a:xfrm>
        </p:spPr>
        <p:txBody>
          <a:bodyPr/>
          <a:lstStyle/>
          <a:p>
            <a:pPr lvl="0"/>
            <a:r>
              <a:rPr lang="uk-UA" altLang="zh-CN" noProof="0" dirty="0"/>
              <a:t>Зрозумілий набір функцій</a:t>
            </a:r>
            <a:endParaRPr lang="en-US" altLang="zh-CN" noProof="0" dirty="0"/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204E9DAA-AA37-4F2D-9A54-5AA8DCEAB89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276703" y="3875854"/>
            <a:ext cx="2098039" cy="506399"/>
          </a:xfrm>
          <a:solidFill>
            <a:srgbClr val="C95B3A"/>
          </a:solidFill>
        </p:spPr>
        <p:txBody>
          <a:bodyPr/>
          <a:lstStyle/>
          <a:p>
            <a:r>
              <a:rPr lang="uk-UA" altLang="zh-CN" dirty="0"/>
              <a:t>3</a:t>
            </a:r>
            <a:endParaRPr lang="en-US" altLang="zh-CN" dirty="0"/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F6ED7D00-5342-1D60-DDDB-D53A1710D96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276704" y="4412415"/>
            <a:ext cx="2098038" cy="506399"/>
          </a:xfrm>
        </p:spPr>
        <p:txBody>
          <a:bodyPr/>
          <a:lstStyle/>
          <a:p>
            <a:r>
              <a:rPr lang="uk-UA" altLang="zh-CN" dirty="0"/>
              <a:t>Можливість обліку даних клієнтів</a:t>
            </a:r>
            <a:endParaRPr lang="en-US" altLang="zh-CN" noProof="0" dirty="0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86CBC7CA-4E3E-1E11-06FC-F3D5FEF919A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772434" y="1952161"/>
            <a:ext cx="2098039" cy="506399"/>
          </a:xfrm>
          <a:solidFill>
            <a:srgbClr val="C95B3A"/>
          </a:solidFill>
        </p:spPr>
        <p:txBody>
          <a:bodyPr/>
          <a:lstStyle/>
          <a:p>
            <a:r>
              <a:rPr lang="uk-UA" dirty="0"/>
              <a:t>4</a:t>
            </a:r>
            <a:endParaRPr lang="en-US" dirty="0"/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A8D8F964-5152-933F-0FD8-0441EF13700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772436" y="2475375"/>
            <a:ext cx="2098038" cy="506399"/>
          </a:xfrm>
        </p:spPr>
        <p:txBody>
          <a:bodyPr/>
          <a:lstStyle/>
          <a:p>
            <a:r>
              <a:rPr lang="uk-UA" altLang="zh-CN" dirty="0"/>
              <a:t>Аналіз даних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D7A3F7B8-39FC-A0C3-B527-8DD7897C3C2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772436" y="3504483"/>
            <a:ext cx="2098038" cy="538357"/>
          </a:xfrm>
          <a:solidFill>
            <a:srgbClr val="C95B3A"/>
          </a:solidFill>
        </p:spPr>
        <p:txBody>
          <a:bodyPr/>
          <a:lstStyle/>
          <a:p>
            <a:r>
              <a:rPr lang="uk-UA" altLang="zh-CN" dirty="0"/>
              <a:t>5</a:t>
            </a:r>
            <a:endParaRPr lang="en-US" altLang="zh-CN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9DD2EF71-C588-557C-6805-3BA27A14E29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772435" y="4055901"/>
            <a:ext cx="2098038" cy="506399"/>
          </a:xfrm>
        </p:spPr>
        <p:txBody>
          <a:bodyPr/>
          <a:lstStyle/>
          <a:p>
            <a:r>
              <a:rPr lang="uk-UA" altLang="zh-CN" dirty="0"/>
              <a:t>Нагадування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F2B4F3E8-0A71-10C7-4719-C9FB478A912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772434" y="5085010"/>
            <a:ext cx="2098039" cy="506399"/>
          </a:xfrm>
          <a:solidFill>
            <a:srgbClr val="C95B3A"/>
          </a:solidFill>
        </p:spPr>
        <p:txBody>
          <a:bodyPr/>
          <a:lstStyle/>
          <a:p>
            <a:r>
              <a:rPr lang="uk-UA" altLang="zh-CN" dirty="0"/>
              <a:t>6</a:t>
            </a:r>
            <a:endParaRPr lang="en-US" altLang="zh-CN" dirty="0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C3F4B58A-E166-D531-6B68-03C6AC16DFE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772436" y="5621571"/>
            <a:ext cx="2098038" cy="506399"/>
          </a:xfrm>
        </p:spPr>
        <p:txBody>
          <a:bodyPr/>
          <a:lstStyle/>
          <a:p>
            <a:r>
              <a:rPr lang="uk-UA" altLang="zh-CN" dirty="0"/>
              <a:t>Імпорт та експорт даних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816F-E557-EF17-FA3D-67F4F647CA3C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047" y="913498"/>
            <a:ext cx="4518122" cy="1688906"/>
          </a:xfrm>
        </p:spPr>
        <p:txBody>
          <a:bodyPr/>
          <a:lstStyle/>
          <a:p>
            <a:r>
              <a:rPr lang="uk-UA" dirty="0"/>
              <a:t>Аналіз подібних застосунків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7A824-1D41-4DC6-BA92-82577F732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4" t="39320" r="27804" b="38214"/>
          <a:stretch/>
        </p:blipFill>
        <p:spPr>
          <a:xfrm>
            <a:off x="4288814" y="3186952"/>
            <a:ext cx="3417981" cy="972671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NetHunt CRM Reviews 2023: Details, Pricing, &amp; Features | G2">
            <a:extLst>
              <a:ext uri="{FF2B5EF4-FFF2-40B4-BE49-F238E27FC236}">
                <a16:creationId xmlns:a16="http://schemas.microsoft.com/office/drawing/2014/main" id="{371D9AD9-2A53-4C67-8D4C-978CC266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20" y="2709980"/>
            <a:ext cx="3607674" cy="18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27" y="970562"/>
            <a:ext cx="6599429" cy="1325563"/>
          </a:xfrm>
        </p:spPr>
        <p:txBody>
          <a:bodyPr/>
          <a:lstStyle/>
          <a:p>
            <a:r>
              <a:rPr lang="en-US" dirty="0"/>
              <a:t>Supasoft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89484" y="2747056"/>
            <a:ext cx="2653545" cy="587964"/>
          </a:xfrm>
        </p:spPr>
        <p:txBody>
          <a:bodyPr/>
          <a:lstStyle/>
          <a:p>
            <a:r>
              <a:rPr lang="uk-UA" sz="2400" dirty="0"/>
              <a:t>Переваги</a:t>
            </a:r>
            <a:endParaRPr lang="en-US" sz="240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484" y="3367974"/>
            <a:ext cx="2653545" cy="1727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Керування клієнтськими даними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Інтегровані маркетингові функції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Функції автоматизації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6001" y="2747056"/>
            <a:ext cx="3012438" cy="587964"/>
          </a:xfrm>
        </p:spPr>
        <p:txBody>
          <a:bodyPr/>
          <a:lstStyle/>
          <a:p>
            <a:r>
              <a:rPr lang="uk-UA" sz="2400" dirty="0"/>
              <a:t>Недоліки</a:t>
            </a:r>
            <a:endParaRPr lang="en-US" sz="24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750285" y="3367974"/>
            <a:ext cx="2653545" cy="1727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Розробники - росіяни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Інтерфейс російською мовою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Недостатня функціональність для іншого бізнесу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927" y="970562"/>
            <a:ext cx="6599429" cy="1325563"/>
          </a:xfrm>
        </p:spPr>
        <p:txBody>
          <a:bodyPr/>
          <a:lstStyle/>
          <a:p>
            <a:r>
              <a:rPr lang="en-US" dirty="0"/>
              <a:t>NetHunt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2117" y="2808082"/>
            <a:ext cx="2653545" cy="587964"/>
          </a:xfrm>
        </p:spPr>
        <p:txBody>
          <a:bodyPr/>
          <a:lstStyle/>
          <a:p>
            <a:r>
              <a:rPr lang="uk-UA" sz="2400" dirty="0"/>
              <a:t>Переваги</a:t>
            </a:r>
            <a:endParaRPr lang="en-US" sz="240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12117" y="3429000"/>
            <a:ext cx="2653545" cy="1727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Інтеграція з </a:t>
            </a:r>
            <a:r>
              <a:rPr lang="en-US" sz="1600" dirty="0"/>
              <a:t>Gmail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Простота у використанні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Інтеграція з </a:t>
            </a:r>
            <a:r>
              <a:rPr lang="en-US" sz="1600" dirty="0"/>
              <a:t>Google Workspace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572918" y="2808082"/>
            <a:ext cx="3012438" cy="587964"/>
          </a:xfrm>
        </p:spPr>
        <p:txBody>
          <a:bodyPr/>
          <a:lstStyle/>
          <a:p>
            <a:r>
              <a:rPr lang="uk-UA" sz="2400" dirty="0"/>
              <a:t>Недоліки</a:t>
            </a:r>
            <a:endParaRPr lang="en-US" sz="24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572918" y="3429000"/>
            <a:ext cx="2653545" cy="1727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Цінова політика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Залежність від </a:t>
            </a:r>
            <a:r>
              <a:rPr lang="en-US" sz="1600" dirty="0"/>
              <a:t>Google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22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FED21-65B4-4E31-9B5A-3214983477E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CRM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61312-43E1-4B3A-8EF5-B597F5F1DB3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F76F2-0CDA-41AB-A112-50CD1987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3" y="409425"/>
            <a:ext cx="11583654" cy="49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  <a:endParaRPr lang="en-US" dirty="0"/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29101"/>
            <a:ext cx="3034145" cy="1879791"/>
          </a:xfrm>
        </p:spPr>
        <p:txBody>
          <a:bodyPr/>
          <a:lstStyle/>
          <a:p>
            <a:r>
              <a:rPr lang="en-US" dirty="0">
                <a:hlinkClick r:id="rId5"/>
              </a:rPr>
              <a:t>Contacts:</a:t>
            </a:r>
          </a:p>
          <a:p>
            <a:r>
              <a:rPr lang="en-US" dirty="0">
                <a:hlinkClick r:id="rId5"/>
              </a:rPr>
              <a:t>olena.stoliar@lnu.edu.ua</a:t>
            </a:r>
            <a:endParaRPr lang="en-US" dirty="0"/>
          </a:p>
          <a:p>
            <a:r>
              <a:rPr lang="en-US" dirty="0">
                <a:hlinkClick r:id="rId6"/>
              </a:rPr>
              <a:t>khrystyna.bat@lnu.edu.ua</a:t>
            </a:r>
            <a:endParaRPr lang="uk-UA" dirty="0"/>
          </a:p>
          <a:p>
            <a:r>
              <a:rPr lang="en-US" dirty="0">
                <a:hlinkClick r:id="rId7"/>
              </a:rPr>
              <a:t>pavlo.pylyp@lnu.edu.ua</a:t>
            </a:r>
            <a:endParaRPr lang="uk-UA" dirty="0"/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212</TotalTime>
  <Words>180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Abadi</vt:lpstr>
      <vt:lpstr>Arial</vt:lpstr>
      <vt:lpstr>Calibri</vt:lpstr>
      <vt:lpstr>e-Ukraine</vt:lpstr>
      <vt:lpstr>inherit</vt:lpstr>
      <vt:lpstr>Posterama Text Black</vt:lpstr>
      <vt:lpstr>Posterama Text SemiBold</vt:lpstr>
      <vt:lpstr>Office 主题​​</vt:lpstr>
      <vt:lpstr>CRM system</vt:lpstr>
      <vt:lpstr>Що це?</vt:lpstr>
      <vt:lpstr>Для чого потрібна CRM система?</vt:lpstr>
      <vt:lpstr>Основні вимоги </vt:lpstr>
      <vt:lpstr>Аналіз подібних застосунків</vt:lpstr>
      <vt:lpstr>Supasoft</vt:lpstr>
      <vt:lpstr>NetHunt</vt:lpstr>
      <vt:lpstr>PowerPoint Presentation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system</dc:title>
  <dc:creator>Столяр Олена</dc:creator>
  <cp:lastModifiedBy>Столяр Олена</cp:lastModifiedBy>
  <cp:revision>18</cp:revision>
  <dcterms:created xsi:type="dcterms:W3CDTF">2023-09-11T09:12:02Z</dcterms:created>
  <dcterms:modified xsi:type="dcterms:W3CDTF">2023-09-12T07:00:28Z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