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7" r:id="rId11"/>
    <p:sldId id="265" r:id="rId12"/>
    <p:sldId id="264" r:id="rId13"/>
    <p:sldId id="274" r:id="rId14"/>
    <p:sldId id="273" r:id="rId15"/>
    <p:sldId id="275" r:id="rId16"/>
    <p:sldId id="269" r:id="rId17"/>
    <p:sldId id="270" r:id="rId18"/>
    <p:sldId id="271" r:id="rId19"/>
    <p:sldId id="266" r:id="rId20"/>
    <p:sldId id="268" r:id="rId21"/>
  </p:sldIdLst>
  <p:sldSz cx="12192000" cy="6858000"/>
  <p:notesSz cx="6858000" cy="9144000"/>
  <p:embeddedFontLst>
    <p:embeddedFont>
      <p:font typeface="Arimo" panose="020B0604020202020204" pitchFamily="3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kaFTnRRZOTJ24JDvzKrSuELpk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F58720-AB5B-49C7-8484-EA3D589E2CB2}">
  <a:tblStyle styleId="{8DF58720-AB5B-49C7-8484-EA3D589E2C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 snapToObjects="1" showGuides="1">
      <p:cViewPr varScale="1">
        <p:scale>
          <a:sx n="112" d="100"/>
          <a:sy n="112" d="100"/>
        </p:scale>
        <p:origin x="3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04732d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1e04732d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490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3446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1966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4227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637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76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/>
        </p:nvSpPr>
        <p:spPr>
          <a:xfrm>
            <a:off x="2444262" y="832569"/>
            <a:ext cx="94869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com.eniac.logger;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org.springframework.web.bind.annotation.GetMapping;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org.springframework.web.bind.annotation.RequestHeader;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org.springframework.web.bind.annotation.RestController;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org.apache.logging.log4j.LogManager;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org.apache.logging.log4j.Logger;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@RestController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MainController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static final Logger logger = LogManager.getLogger("HelloWorld");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counter =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@GetMapping("/")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index(@RequestHeader("User-Agent") String userAgent)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logger.info("Received a request from User-Agent:" + userAgent);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"Log4Shell testowa aplikacja."+Integer.toString(counter++);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Uruchomienie aplikacji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docker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 run –</a:t>
            </a: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rm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 -p 8000:8000 </a:t>
            </a: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sowisz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/l4s-app1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http://localhost:8000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e04732d2e_0_0"/>
          <p:cNvSpPr txBox="1">
            <a:spLocks noGrp="1"/>
          </p:cNvSpPr>
          <p:nvPr>
            <p:ph type="title"/>
          </p:nvPr>
        </p:nvSpPr>
        <p:spPr>
          <a:xfrm>
            <a:off x="2943224" y="132024"/>
            <a:ext cx="8410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 err="1">
                <a:latin typeface="Open Sans"/>
                <a:ea typeface="Open Sans"/>
                <a:cs typeface="Open Sans"/>
                <a:sym typeface="Open Sans"/>
              </a:rPr>
              <a:t>CanaryTokens</a:t>
            </a: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 -  </a:t>
            </a:r>
            <a:r>
              <a:rPr lang="pl-PL" sz="3800" b="1" dirty="0" err="1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canarytokens.org</a:t>
            </a:r>
            <a:endParaRPr sz="3800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01D4D9-6692-134B-836D-38CAA0AC4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800" y="1457724"/>
            <a:ext cx="9463349" cy="53181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dirty="0">
                <a:solidFill>
                  <a:schemeClr val="bg1"/>
                </a:solidFill>
              </a:rPr>
              <a:t>Demo #2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0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/>
        </p:nvSpPr>
        <p:spPr>
          <a:xfrm>
            <a:off x="2409972" y="0"/>
            <a:ext cx="9486900" cy="649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com.eniac.logger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org.springframework.web.bind.annotation.GetMapping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org.springframework.web.bind.annotation.RequestHeader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org.springframework.web.bind.annotation.RestController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org.apache.logging.log4j.LogManager;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org.apache.logging.log4j.Logger;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RestController</a:t>
            </a:r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MainController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LogManager.getLogger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("l4s-app2");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("/")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ala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RequestHeader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("User-Agent") String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userAgent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userAgent.toLowerCase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jndi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"))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logger.warn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("Attack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detected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logger.info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("User-Agent:" +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userAgent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"Log4Shell-app2:"+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Integer.toString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244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Uruchomienie aplikacji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docker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 run –</a:t>
            </a: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rm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 -p 9000:9000 </a:t>
            </a: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sowisz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/l4s-app2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http://localhost:9000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0698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Ćwiczenie 2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943225" y="1825625"/>
            <a:ext cx="8410574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run –</a:t>
            </a:r>
            <a:r>
              <a:rPr lang="pl-PL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-p 8000:8000 </a:t>
            </a:r>
            <a:r>
              <a:rPr lang="pl-PL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sowisz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109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Podpowiedź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943224" y="1825625"/>
            <a:ext cx="8761095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${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lower:j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}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ndi</a:t>
            </a: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05747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00C9-7756-4D44-B3F1-149C0F69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0ECCE-70DB-8742-9BBF-D309A458C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39202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JNDI</a:t>
            </a:r>
            <a:endParaRPr sz="3800"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5049930" y="3224119"/>
            <a:ext cx="8410574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None/>
            </a:pPr>
            <a:r>
              <a:rPr lang="pl-P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Ochrona przed jndi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None/>
            </a:pPr>
            <a:r>
              <a:rPr lang="pl-P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Canary tokens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2552475" y="1536799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</a:pP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jndi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$%7Bjndi: %24%7Bjndi: 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jNdI:ldAp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jndi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lower:l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lower:d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lower:a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lower:p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}: ${${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lower:j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lower:n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lower:d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}i: ${${::-j}${::-n}${::-d}${::-i}:${::-l}${::-d}${::-a}${::-p}: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</a:pP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${${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env:BARFOO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:-j}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ndi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env:BARFOO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:-:}${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env:BARFOO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:-l}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dap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${</a:t>
            </a:r>
            <a:r>
              <a:rPr lang="pl-PL" sz="10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env:BARFOO</a:t>
            </a:r>
            <a:r>
              <a:rPr lang="pl-PL" sz="1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:-:}</a:t>
            </a:r>
            <a:r>
              <a:rPr lang="pl-PL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sz="3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LOG4Shell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8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l-PL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Podatność dekady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pl-PL" sz="4000" b="1">
                <a:latin typeface="Open Sans"/>
                <a:ea typeface="Open Sans"/>
                <a:cs typeface="Open Sans"/>
                <a:sym typeface="Open Sans"/>
              </a:rPr>
              <a:t>Tytuł</a:t>
            </a:r>
            <a:endParaRPr sz="4000"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4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3800"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5" name="Google Shape;95;p3"/>
          <p:cNvGraphicFramePr/>
          <p:nvPr/>
        </p:nvGraphicFramePr>
        <p:xfrm>
          <a:off x="2805605" y="208697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{8DF58720-AB5B-49C7-8484-EA3D589E2CB2}</a:tableStyleId>
              </a:tblPr>
              <a:tblGrid>
                <a:gridCol w="151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000" b="1" u="none" strike="noStrike" cap="none">
                          <a:solidFill>
                            <a:srgbClr val="13213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11:00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137"/>
                        </a:buClr>
                        <a:buSzPts val="2000"/>
                        <a:buFont typeface="Open Sans"/>
                        <a:buNone/>
                      </a:pPr>
                      <a:r>
                        <a:rPr lang="pl-PL" sz="2000" u="none" strike="noStrike" cap="none">
                          <a:solidFill>
                            <a:srgbClr val="13213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Lorem ipsum</a:t>
                      </a:r>
                      <a:endParaRPr sz="2000" u="none" strike="noStrike" cap="none">
                        <a:solidFill>
                          <a:srgbClr val="13213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000" b="1" u="none" strike="noStrike" cap="none">
                          <a:solidFill>
                            <a:srgbClr val="13213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11:10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137"/>
                        </a:buClr>
                        <a:buSzPts val="2000"/>
                        <a:buFont typeface="Open Sans"/>
                        <a:buNone/>
                      </a:pPr>
                      <a:r>
                        <a:rPr lang="pl-PL" sz="2000" u="none" strike="noStrike" cap="none">
                          <a:solidFill>
                            <a:srgbClr val="13213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Lorem ipsum</a:t>
                      </a:r>
                      <a:endParaRPr sz="2000" u="none" strike="noStrike" cap="none">
                        <a:solidFill>
                          <a:srgbClr val="13213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132137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000" b="1">
                          <a:solidFill>
                            <a:srgbClr val="13213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12:00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137"/>
                        </a:buClr>
                        <a:buSzPts val="2000"/>
                        <a:buFont typeface="Open Sans"/>
                        <a:buNone/>
                      </a:pPr>
                      <a:r>
                        <a:rPr lang="pl-PL" sz="2000">
                          <a:solidFill>
                            <a:srgbClr val="13213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Lorem ipsum</a:t>
                      </a:r>
                      <a:endParaRPr sz="2000">
                        <a:solidFill>
                          <a:srgbClr val="13213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132137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000" b="1">
                          <a:solidFill>
                            <a:srgbClr val="13213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12:15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137"/>
                        </a:buClr>
                        <a:buSzPts val="2000"/>
                        <a:buFont typeface="Open Sans"/>
                        <a:buNone/>
                      </a:pPr>
                      <a:r>
                        <a:rPr lang="pl-PL" sz="2000">
                          <a:solidFill>
                            <a:srgbClr val="132137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Lorem ipsum</a:t>
                      </a:r>
                      <a:endParaRPr sz="2000">
                        <a:solidFill>
                          <a:srgbClr val="132137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132137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Log4J</a:t>
            </a:r>
            <a:endParaRPr sz="3800"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2943225" y="1825625"/>
            <a:ext cx="8410574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Używany w tysiącach projektów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De facto standard logowania w aplikacjach Java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Elastycznie konfigurowalny, bez konieczności modyfikacji aplikacji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3577" y="100013"/>
            <a:ext cx="38671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Log4J</a:t>
            </a:r>
            <a:endParaRPr sz="380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7310" y="1864669"/>
            <a:ext cx="904875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821" y="1050586"/>
            <a:ext cx="9321165" cy="45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CVSSv3 score 10</a:t>
            </a:r>
            <a:endParaRPr sz="3800"/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2387" y="186259"/>
            <a:ext cx="6572250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CVSSv3 score 10</a:t>
            </a:r>
            <a:endParaRPr sz="3800"/>
          </a:p>
        </p:txBody>
      </p:sp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2943225" y="1825625"/>
            <a:ext cx="8410574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Severity 10 – tylko kilkanaście podatności rocznie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Różnica pomiędzy 9.8, a 10.0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b="1">
                <a:latin typeface="Open Sans"/>
                <a:ea typeface="Open Sans"/>
                <a:cs typeface="Open Sans"/>
                <a:sym typeface="Open Sans"/>
              </a:rPr>
              <a:t>Scope changed </a:t>
            </a: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– tylko kilkanaście rocznie – wykorzystanie podatności 🡪 wyjście poza podatny komponent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dirty="0">
                <a:solidFill>
                  <a:schemeClr val="bg1"/>
                </a:solidFill>
              </a:rPr>
              <a:t>Demo #1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188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526</Words>
  <Application>Microsoft Macintosh PowerPoint</Application>
  <PresentationFormat>Widescreen</PresentationFormat>
  <Paragraphs>99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Courier</vt:lpstr>
      <vt:lpstr>Calibri</vt:lpstr>
      <vt:lpstr>Arimo</vt:lpstr>
      <vt:lpstr>Arial</vt:lpstr>
      <vt:lpstr>Open Sans</vt:lpstr>
      <vt:lpstr>Courier New</vt:lpstr>
      <vt:lpstr>Motyw pakietu Office</vt:lpstr>
      <vt:lpstr>PowerPoint Presentation</vt:lpstr>
      <vt:lpstr>LOG4Shell</vt:lpstr>
      <vt:lpstr>Agenda</vt:lpstr>
      <vt:lpstr>Log4J</vt:lpstr>
      <vt:lpstr>Log4J</vt:lpstr>
      <vt:lpstr>PowerPoint Presentation</vt:lpstr>
      <vt:lpstr>CVSSv3 score 10</vt:lpstr>
      <vt:lpstr>CVSSv3 score 10</vt:lpstr>
      <vt:lpstr>Demo #1</vt:lpstr>
      <vt:lpstr>PowerPoint Presentation</vt:lpstr>
      <vt:lpstr>Uruchomienie aplikacji</vt:lpstr>
      <vt:lpstr>CanaryTokens -  canarytokens.org</vt:lpstr>
      <vt:lpstr>Demo #2</vt:lpstr>
      <vt:lpstr>PowerPoint Presentation</vt:lpstr>
      <vt:lpstr>Uruchomienie aplikacji</vt:lpstr>
      <vt:lpstr>Ćwiczenie 2</vt:lpstr>
      <vt:lpstr>Podpowiedź</vt:lpstr>
      <vt:lpstr>PowerPoint Presentation</vt:lpstr>
      <vt:lpstr>JNDI</vt:lpstr>
      <vt:lpstr>Tytuł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 Szpor-Siudyła</dc:creator>
  <cp:lastModifiedBy>Sowa, Grzegorz</cp:lastModifiedBy>
  <cp:revision>2</cp:revision>
  <dcterms:created xsi:type="dcterms:W3CDTF">2022-03-04T10:41:08Z</dcterms:created>
  <dcterms:modified xsi:type="dcterms:W3CDTF">2022-03-20T14:17:29Z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0x0101000B89C7F460EBFE4090D6A688321137DB</vt:lpwstr>
  </property>
</Properties>
</file>