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
      <p:font typeface="Lexend"/>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4" roundtripDataSignature="AMtx7mhtwDvMqzKr4IXi9iONo0Ctqw4Z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bold.fntdata"/><Relationship Id="rId30" Type="http://schemas.openxmlformats.org/officeDocument/2006/relationships/font" Target="fonts/Lexend-regular.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0f08db711_1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0f08db71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0d12fb5e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00d12fb5e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0d12fb5e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00d12fb5e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0d12fb5e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300d12fb5eb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871cc4ff0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871cc4ff05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fc0e03e7fd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71cc4ff0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871cc4ff05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0f08db71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00f08db711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0f08db71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300f08db711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00f08db711_1_5"/>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g300f08db711_1_5"/>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g300f08db711_1_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300f08db711_1_40"/>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g300f08db711_1_40"/>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g300f08db711_1_4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300f08db711_1_4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300f08db711_1_9"/>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g300f08db711_1_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300f08db711_1_12"/>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g300f08db711_1_12"/>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g300f08db711_1_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300f08db711_1_1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g300f08db711_1_16"/>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g300f08db711_1_16"/>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g300f08db711_1_1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300f08db711_1_21"/>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g300f08db711_1_2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300f08db711_1_24"/>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g300f08db711_1_24"/>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g300f08db711_1_2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300f08db711_1_2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g300f08db711_1_2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300f08db711_1_31"/>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g300f08db711_1_31"/>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g300f08db711_1_31"/>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g300f08db711_1_31"/>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g300f08db711_1_3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300f08db711_1_37"/>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g300f08db711_1_3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300f08db711_1_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g300f08db711_1_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g300f08db711_1_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6.png"/><Relationship Id="rId13" Type="http://schemas.openxmlformats.org/officeDocument/2006/relationships/image" Target="../media/image6.png"/><Relationship Id="rId12"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21.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12.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7.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6.png"/><Relationship Id="rId13" Type="http://schemas.openxmlformats.org/officeDocument/2006/relationships/image" Target="../media/image6.png"/><Relationship Id="rId12"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21.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1" Type="http://schemas.openxmlformats.org/officeDocument/2006/relationships/hyperlink" Target="https://paperswithcode.com/dataset/worldstrat" TargetMode="External"/><Relationship Id="rId10" Type="http://schemas.openxmlformats.org/officeDocument/2006/relationships/hyperlink" Target="https://paperswithcode.com/dataset/worldstrat" TargetMode="External"/><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hyperlink" Target="https://paperswithcode.com/dataset/eurosat" TargetMode="External"/><Relationship Id="rId9" Type="http://schemas.openxmlformats.org/officeDocument/2006/relationships/hyperlink" Target="https://paperswithcode.com/dataset/lombardia-sentinel-2-image-time-series-for" TargetMode="External"/><Relationship Id="rId5" Type="http://schemas.openxmlformats.org/officeDocument/2006/relationships/hyperlink" Target="https://paperswithcode.com/dataset/eurosat" TargetMode="External"/><Relationship Id="rId6" Type="http://schemas.openxmlformats.org/officeDocument/2006/relationships/hyperlink" Target="https://paperswithcode.com/dataset/bigearthnet" TargetMode="External"/><Relationship Id="rId7" Type="http://schemas.openxmlformats.org/officeDocument/2006/relationships/hyperlink" Target="https://paperswithcode.com/dataset/bigearthnet" TargetMode="External"/><Relationship Id="rId8" Type="http://schemas.openxmlformats.org/officeDocument/2006/relationships/hyperlink" Target="https://paperswithcode.com/dataset/lombardia-sentinel-2-image-time-series-fo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12.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2.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rot="3648372">
            <a:off x="13909438" y="4376931"/>
            <a:ext cx="7526021" cy="6914702"/>
          </a:xfrm>
          <a:custGeom>
            <a:rect b="b" l="l" r="r" t="t"/>
            <a:pathLst>
              <a:path extrusionOk="0" h="6918465" w="7530117">
                <a:moveTo>
                  <a:pt x="0" y="0"/>
                </a:moveTo>
                <a:lnTo>
                  <a:pt x="7530117" y="0"/>
                </a:lnTo>
                <a:lnTo>
                  <a:pt x="7530117" y="6918466"/>
                </a:lnTo>
                <a:lnTo>
                  <a:pt x="0" y="6918466"/>
                </a:lnTo>
                <a:lnTo>
                  <a:pt x="0" y="0"/>
                </a:lnTo>
                <a:close/>
              </a:path>
            </a:pathLst>
          </a:custGeom>
          <a:blipFill rotWithShape="1">
            <a:blip r:embed="rId3">
              <a:alphaModFix/>
            </a:blip>
            <a:stretch>
              <a:fillRect b="0" l="0" r="0" t="0"/>
            </a:stretch>
          </a:blipFill>
          <a:ln>
            <a:noFill/>
          </a:ln>
        </p:spPr>
      </p:sp>
      <p:sp>
        <p:nvSpPr>
          <p:cNvPr id="55" name="Google Shape;55;p1"/>
          <p:cNvSpPr/>
          <p:nvPr/>
        </p:nvSpPr>
        <p:spPr>
          <a:xfrm rot="-6805459">
            <a:off x="-1248903" y="-3362668"/>
            <a:ext cx="6320092" cy="6723503"/>
          </a:xfrm>
          <a:custGeom>
            <a:rect b="b" l="l" r="r" t="t"/>
            <a:pathLst>
              <a:path extrusionOk="0" h="6724133" w="6320685">
                <a:moveTo>
                  <a:pt x="0" y="0"/>
                </a:moveTo>
                <a:lnTo>
                  <a:pt x="6320685" y="0"/>
                </a:lnTo>
                <a:lnTo>
                  <a:pt x="6320685" y="6724134"/>
                </a:lnTo>
                <a:lnTo>
                  <a:pt x="0" y="6724134"/>
                </a:lnTo>
                <a:lnTo>
                  <a:pt x="0" y="0"/>
                </a:lnTo>
                <a:close/>
              </a:path>
            </a:pathLst>
          </a:custGeom>
          <a:blipFill rotWithShape="1">
            <a:blip r:embed="rId4">
              <a:alphaModFix/>
            </a:blip>
            <a:stretch>
              <a:fillRect b="0" l="0" r="0" t="0"/>
            </a:stretch>
          </a:blipFill>
          <a:ln>
            <a:noFill/>
          </a:ln>
        </p:spPr>
      </p:sp>
      <p:sp>
        <p:nvSpPr>
          <p:cNvPr id="56" name="Google Shape;56;p1"/>
          <p:cNvSpPr/>
          <p:nvPr/>
        </p:nvSpPr>
        <p:spPr>
          <a:xfrm>
            <a:off x="14728116" y="6015904"/>
            <a:ext cx="3941664" cy="3662164"/>
          </a:xfrm>
          <a:custGeom>
            <a:rect b="b" l="l" r="r" t="t"/>
            <a:pathLst>
              <a:path extrusionOk="0" h="3662164" w="3941664">
                <a:moveTo>
                  <a:pt x="0" y="0"/>
                </a:moveTo>
                <a:lnTo>
                  <a:pt x="3941663" y="0"/>
                </a:lnTo>
                <a:lnTo>
                  <a:pt x="3941663" y="3662164"/>
                </a:lnTo>
                <a:lnTo>
                  <a:pt x="0" y="3662164"/>
                </a:lnTo>
                <a:lnTo>
                  <a:pt x="0" y="0"/>
                </a:lnTo>
                <a:close/>
              </a:path>
            </a:pathLst>
          </a:custGeom>
          <a:blipFill rotWithShape="1">
            <a:blip r:embed="rId5">
              <a:alphaModFix/>
            </a:blip>
            <a:stretch>
              <a:fillRect b="0" l="0" r="0" t="0"/>
            </a:stretch>
          </a:blipFill>
          <a:ln>
            <a:noFill/>
          </a:ln>
        </p:spPr>
      </p:sp>
      <p:sp>
        <p:nvSpPr>
          <p:cNvPr id="57" name="Google Shape;57;p1"/>
          <p:cNvSpPr/>
          <p:nvPr/>
        </p:nvSpPr>
        <p:spPr>
          <a:xfrm>
            <a:off x="4073343" y="9348687"/>
            <a:ext cx="2656101" cy="2574003"/>
          </a:xfrm>
          <a:custGeom>
            <a:rect b="b" l="l" r="r" t="t"/>
            <a:pathLst>
              <a:path extrusionOk="0" h="2574003" w="2656101">
                <a:moveTo>
                  <a:pt x="0" y="0"/>
                </a:moveTo>
                <a:lnTo>
                  <a:pt x="2656101" y="0"/>
                </a:lnTo>
                <a:lnTo>
                  <a:pt x="2656101" y="2574003"/>
                </a:lnTo>
                <a:lnTo>
                  <a:pt x="0" y="2574003"/>
                </a:lnTo>
                <a:lnTo>
                  <a:pt x="0" y="0"/>
                </a:lnTo>
                <a:close/>
              </a:path>
            </a:pathLst>
          </a:custGeom>
          <a:blipFill rotWithShape="1">
            <a:blip r:embed="rId6">
              <a:alphaModFix/>
            </a:blip>
            <a:stretch>
              <a:fillRect b="0" l="0" r="0" t="0"/>
            </a:stretch>
          </a:blipFill>
          <a:ln>
            <a:noFill/>
          </a:ln>
        </p:spPr>
      </p:sp>
      <p:sp>
        <p:nvSpPr>
          <p:cNvPr id="58" name="Google Shape;58;p1"/>
          <p:cNvSpPr/>
          <p:nvPr/>
        </p:nvSpPr>
        <p:spPr>
          <a:xfrm>
            <a:off x="-3454998" y="5279153"/>
            <a:ext cx="6249851" cy="5742191"/>
          </a:xfrm>
          <a:custGeom>
            <a:rect b="b" l="l" r="r" t="t"/>
            <a:pathLst>
              <a:path extrusionOk="0" h="5742191" w="6249851">
                <a:moveTo>
                  <a:pt x="0" y="0"/>
                </a:moveTo>
                <a:lnTo>
                  <a:pt x="6249850" y="0"/>
                </a:lnTo>
                <a:lnTo>
                  <a:pt x="6249850" y="5742191"/>
                </a:lnTo>
                <a:lnTo>
                  <a:pt x="0" y="5742191"/>
                </a:lnTo>
                <a:lnTo>
                  <a:pt x="0" y="0"/>
                </a:lnTo>
                <a:close/>
              </a:path>
            </a:pathLst>
          </a:custGeom>
          <a:blipFill rotWithShape="1">
            <a:blip r:embed="rId7">
              <a:alphaModFix/>
            </a:blip>
            <a:stretch>
              <a:fillRect b="0" l="0" r="0" t="0"/>
            </a:stretch>
          </a:blipFill>
          <a:ln>
            <a:noFill/>
          </a:ln>
        </p:spPr>
      </p:sp>
      <p:sp>
        <p:nvSpPr>
          <p:cNvPr id="59" name="Google Shape;59;p1"/>
          <p:cNvSpPr/>
          <p:nvPr/>
        </p:nvSpPr>
        <p:spPr>
          <a:xfrm rot="2236282">
            <a:off x="-313119" y="6922053"/>
            <a:ext cx="4454702" cy="3207386"/>
          </a:xfrm>
          <a:custGeom>
            <a:rect b="b" l="l" r="r" t="t"/>
            <a:pathLst>
              <a:path extrusionOk="0" h="3210518" w="4459052">
                <a:moveTo>
                  <a:pt x="0" y="0"/>
                </a:moveTo>
                <a:lnTo>
                  <a:pt x="4459052" y="0"/>
                </a:lnTo>
                <a:lnTo>
                  <a:pt x="4459052" y="3210518"/>
                </a:lnTo>
                <a:lnTo>
                  <a:pt x="0" y="3210518"/>
                </a:lnTo>
                <a:lnTo>
                  <a:pt x="0" y="0"/>
                </a:lnTo>
                <a:close/>
              </a:path>
            </a:pathLst>
          </a:custGeom>
          <a:blipFill rotWithShape="1">
            <a:blip r:embed="rId8">
              <a:alphaModFix/>
            </a:blip>
            <a:stretch>
              <a:fillRect b="0" l="0" r="0" t="0"/>
            </a:stretch>
          </a:blipFill>
          <a:ln>
            <a:noFill/>
          </a:ln>
        </p:spPr>
      </p:sp>
      <p:sp>
        <p:nvSpPr>
          <p:cNvPr id="60" name="Google Shape;60;p1"/>
          <p:cNvSpPr/>
          <p:nvPr/>
        </p:nvSpPr>
        <p:spPr>
          <a:xfrm>
            <a:off x="10622245" y="-2055127"/>
            <a:ext cx="2656101" cy="2574003"/>
          </a:xfrm>
          <a:custGeom>
            <a:rect b="b" l="l" r="r" t="t"/>
            <a:pathLst>
              <a:path extrusionOk="0" h="2574003" w="2656101">
                <a:moveTo>
                  <a:pt x="0" y="0"/>
                </a:moveTo>
                <a:lnTo>
                  <a:pt x="2656101" y="0"/>
                </a:lnTo>
                <a:lnTo>
                  <a:pt x="2656101" y="2574004"/>
                </a:lnTo>
                <a:lnTo>
                  <a:pt x="0" y="2574004"/>
                </a:lnTo>
                <a:lnTo>
                  <a:pt x="0" y="0"/>
                </a:lnTo>
                <a:close/>
              </a:path>
            </a:pathLst>
          </a:custGeom>
          <a:blipFill rotWithShape="1">
            <a:blip r:embed="rId9">
              <a:alphaModFix/>
            </a:blip>
            <a:stretch>
              <a:fillRect b="0" l="0" r="0" t="0"/>
            </a:stretch>
          </a:blipFill>
          <a:ln>
            <a:noFill/>
          </a:ln>
        </p:spPr>
      </p:sp>
      <p:sp>
        <p:nvSpPr>
          <p:cNvPr id="61" name="Google Shape;61;p1"/>
          <p:cNvSpPr/>
          <p:nvPr/>
        </p:nvSpPr>
        <p:spPr>
          <a:xfrm rot="7667221">
            <a:off x="12979778" y="-2548492"/>
            <a:ext cx="5972526" cy="5487393"/>
          </a:xfrm>
          <a:custGeom>
            <a:rect b="b" l="l" r="r" t="t"/>
            <a:pathLst>
              <a:path extrusionOk="0" h="5489435" w="5974748">
                <a:moveTo>
                  <a:pt x="0" y="0"/>
                </a:moveTo>
                <a:lnTo>
                  <a:pt x="5974748" y="0"/>
                </a:lnTo>
                <a:lnTo>
                  <a:pt x="5974748" y="5489435"/>
                </a:lnTo>
                <a:lnTo>
                  <a:pt x="0" y="5489435"/>
                </a:lnTo>
                <a:lnTo>
                  <a:pt x="0" y="0"/>
                </a:lnTo>
                <a:close/>
              </a:path>
            </a:pathLst>
          </a:custGeom>
          <a:blipFill rotWithShape="1">
            <a:blip r:embed="rId7">
              <a:alphaModFix/>
            </a:blip>
            <a:stretch>
              <a:fillRect b="0" l="0" r="0" t="0"/>
            </a:stretch>
          </a:blipFill>
          <a:ln>
            <a:noFill/>
          </a:ln>
        </p:spPr>
      </p:sp>
      <p:sp>
        <p:nvSpPr>
          <p:cNvPr id="62" name="Google Shape;62;p1"/>
          <p:cNvSpPr/>
          <p:nvPr/>
        </p:nvSpPr>
        <p:spPr>
          <a:xfrm>
            <a:off x="13372742" y="-771231"/>
            <a:ext cx="3902526" cy="3235549"/>
          </a:xfrm>
          <a:custGeom>
            <a:rect b="b" l="l" r="r" t="t"/>
            <a:pathLst>
              <a:path extrusionOk="0" h="3235549" w="3902526">
                <a:moveTo>
                  <a:pt x="0" y="0"/>
                </a:moveTo>
                <a:lnTo>
                  <a:pt x="3902526" y="0"/>
                </a:lnTo>
                <a:lnTo>
                  <a:pt x="3902526" y="3235549"/>
                </a:lnTo>
                <a:lnTo>
                  <a:pt x="0" y="3235549"/>
                </a:lnTo>
                <a:lnTo>
                  <a:pt x="0" y="0"/>
                </a:lnTo>
                <a:close/>
              </a:path>
            </a:pathLst>
          </a:custGeom>
          <a:blipFill rotWithShape="1">
            <a:blip r:embed="rId10">
              <a:alphaModFix/>
            </a:blip>
            <a:stretch>
              <a:fillRect b="0" l="0" r="0" t="0"/>
            </a:stretch>
          </a:blipFill>
          <a:ln>
            <a:noFill/>
          </a:ln>
        </p:spPr>
      </p:sp>
      <p:sp>
        <p:nvSpPr>
          <p:cNvPr id="63" name="Google Shape;63;p1"/>
          <p:cNvSpPr/>
          <p:nvPr/>
        </p:nvSpPr>
        <p:spPr>
          <a:xfrm rot="-1790023">
            <a:off x="575690" y="-347874"/>
            <a:ext cx="2725224" cy="3833435"/>
          </a:xfrm>
          <a:custGeom>
            <a:rect b="b" l="l" r="r" t="t"/>
            <a:pathLst>
              <a:path extrusionOk="0" h="3833315" w="2725139">
                <a:moveTo>
                  <a:pt x="0" y="0"/>
                </a:moveTo>
                <a:lnTo>
                  <a:pt x="2725139" y="0"/>
                </a:lnTo>
                <a:lnTo>
                  <a:pt x="2725139" y="3833316"/>
                </a:lnTo>
                <a:lnTo>
                  <a:pt x="0" y="3833316"/>
                </a:lnTo>
                <a:lnTo>
                  <a:pt x="0" y="0"/>
                </a:lnTo>
                <a:close/>
              </a:path>
            </a:pathLst>
          </a:custGeom>
          <a:blipFill rotWithShape="1">
            <a:blip r:embed="rId11">
              <a:alphaModFix/>
            </a:blip>
            <a:stretch>
              <a:fillRect b="0" l="0" r="0" t="0"/>
            </a:stretch>
          </a:blipFill>
          <a:ln>
            <a:noFill/>
          </a:ln>
        </p:spPr>
      </p:sp>
      <p:sp>
        <p:nvSpPr>
          <p:cNvPr id="64" name="Google Shape;64;p1"/>
          <p:cNvSpPr/>
          <p:nvPr/>
        </p:nvSpPr>
        <p:spPr>
          <a:xfrm>
            <a:off x="5617477" y="-2911294"/>
            <a:ext cx="4515556" cy="4114800"/>
          </a:xfrm>
          <a:custGeom>
            <a:rect b="b" l="l" r="r" t="t"/>
            <a:pathLst>
              <a:path extrusionOk="0" h="4114800" w="4515556">
                <a:moveTo>
                  <a:pt x="0" y="0"/>
                </a:moveTo>
                <a:lnTo>
                  <a:pt x="4515555" y="0"/>
                </a:lnTo>
                <a:lnTo>
                  <a:pt x="4515555" y="4114800"/>
                </a:lnTo>
                <a:lnTo>
                  <a:pt x="0" y="4114800"/>
                </a:lnTo>
                <a:lnTo>
                  <a:pt x="0" y="0"/>
                </a:lnTo>
                <a:close/>
              </a:path>
            </a:pathLst>
          </a:custGeom>
          <a:blipFill rotWithShape="1">
            <a:blip r:embed="rId12">
              <a:alphaModFix/>
            </a:blip>
            <a:stretch>
              <a:fillRect b="0" l="0" r="0" t="0"/>
            </a:stretch>
          </a:blipFill>
          <a:ln>
            <a:noFill/>
          </a:ln>
        </p:spPr>
      </p:sp>
      <p:sp>
        <p:nvSpPr>
          <p:cNvPr id="65" name="Google Shape;65;p1"/>
          <p:cNvSpPr/>
          <p:nvPr/>
        </p:nvSpPr>
        <p:spPr>
          <a:xfrm>
            <a:off x="9638208" y="-474450"/>
            <a:ext cx="1577381" cy="1528625"/>
          </a:xfrm>
          <a:custGeom>
            <a:rect b="b" l="l" r="r" t="t"/>
            <a:pathLst>
              <a:path extrusionOk="0" h="1528625" w="1577381">
                <a:moveTo>
                  <a:pt x="0" y="0"/>
                </a:moveTo>
                <a:lnTo>
                  <a:pt x="1577381" y="0"/>
                </a:lnTo>
                <a:lnTo>
                  <a:pt x="1577381" y="1528625"/>
                </a:lnTo>
                <a:lnTo>
                  <a:pt x="0" y="1528625"/>
                </a:lnTo>
                <a:lnTo>
                  <a:pt x="0" y="0"/>
                </a:lnTo>
                <a:close/>
              </a:path>
            </a:pathLst>
          </a:custGeom>
          <a:blipFill rotWithShape="1">
            <a:blip r:embed="rId6">
              <a:alphaModFix/>
            </a:blip>
            <a:stretch>
              <a:fillRect b="0" l="0" r="0" t="0"/>
            </a:stretch>
          </a:blipFill>
          <a:ln>
            <a:noFill/>
          </a:ln>
        </p:spPr>
      </p:sp>
      <p:sp>
        <p:nvSpPr>
          <p:cNvPr id="66" name="Google Shape;66;p1"/>
          <p:cNvSpPr/>
          <p:nvPr/>
        </p:nvSpPr>
        <p:spPr>
          <a:xfrm rot="4067954">
            <a:off x="13586735" y="9192466"/>
            <a:ext cx="2414938" cy="2340294"/>
          </a:xfrm>
          <a:custGeom>
            <a:rect b="b" l="l" r="r" t="t"/>
            <a:pathLst>
              <a:path extrusionOk="0" h="2342484" w="2417198">
                <a:moveTo>
                  <a:pt x="0" y="0"/>
                </a:moveTo>
                <a:lnTo>
                  <a:pt x="2417198" y="0"/>
                </a:lnTo>
                <a:lnTo>
                  <a:pt x="2417198" y="2342484"/>
                </a:lnTo>
                <a:lnTo>
                  <a:pt x="0" y="2342484"/>
                </a:lnTo>
                <a:lnTo>
                  <a:pt x="0" y="0"/>
                </a:lnTo>
                <a:close/>
              </a:path>
            </a:pathLst>
          </a:custGeom>
          <a:blipFill rotWithShape="1">
            <a:blip r:embed="rId13">
              <a:alphaModFix/>
            </a:blip>
            <a:stretch>
              <a:fillRect b="0" l="0" r="0" t="0"/>
            </a:stretch>
          </a:blipFill>
          <a:ln>
            <a:noFill/>
          </a:ln>
        </p:spPr>
      </p:sp>
      <p:sp>
        <p:nvSpPr>
          <p:cNvPr id="67" name="Google Shape;67;p1"/>
          <p:cNvSpPr txBox="1"/>
          <p:nvPr/>
        </p:nvSpPr>
        <p:spPr>
          <a:xfrm>
            <a:off x="3509400" y="2946850"/>
            <a:ext cx="11269200" cy="12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5500">
                <a:solidFill>
                  <a:schemeClr val="dk1"/>
                </a:solidFill>
                <a:latin typeface="Lexend"/>
                <a:ea typeface="Lexend"/>
                <a:cs typeface="Lexend"/>
                <a:sym typeface="Lexend"/>
              </a:rPr>
              <a:t>CSE 424: Pattern Recognition</a:t>
            </a:r>
            <a:endParaRPr b="1" sz="5500">
              <a:solidFill>
                <a:schemeClr val="dk1"/>
              </a:solidFill>
              <a:latin typeface="Lexend"/>
              <a:ea typeface="Lexend"/>
              <a:cs typeface="Lexend"/>
              <a:sym typeface="Lexend"/>
            </a:endParaRPr>
          </a:p>
        </p:txBody>
      </p:sp>
      <p:sp>
        <p:nvSpPr>
          <p:cNvPr id="68" name="Google Shape;68;p1"/>
          <p:cNvSpPr txBox="1"/>
          <p:nvPr/>
        </p:nvSpPr>
        <p:spPr>
          <a:xfrm>
            <a:off x="3509400" y="4288687"/>
            <a:ext cx="11269200" cy="26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600">
                <a:solidFill>
                  <a:schemeClr val="dk1"/>
                </a:solidFill>
                <a:highlight>
                  <a:srgbClr val="FFFFFF"/>
                </a:highlight>
                <a:latin typeface="Lexend"/>
                <a:ea typeface="Lexend"/>
                <a:cs typeface="Lexend"/>
                <a:sym typeface="Lexend"/>
              </a:rPr>
              <a:t> Detecting Vegetation Degradation with Satellite Imagery using Deep Learning Techniques</a:t>
            </a:r>
            <a:endParaRPr sz="4600">
              <a:solidFill>
                <a:schemeClr val="dk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nvSpPr>
        <p:spPr>
          <a:xfrm>
            <a:off x="5997755" y="136625"/>
            <a:ext cx="11381700" cy="1123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7300" u="none" cap="none" strike="noStrike">
                <a:solidFill>
                  <a:srgbClr val="000000"/>
                </a:solidFill>
                <a:latin typeface="Arial"/>
                <a:ea typeface="Arial"/>
                <a:cs typeface="Arial"/>
                <a:sym typeface="Arial"/>
              </a:rPr>
              <a:t>Methodology</a:t>
            </a:r>
            <a:endParaRPr sz="700"/>
          </a:p>
        </p:txBody>
      </p:sp>
      <p:sp>
        <p:nvSpPr>
          <p:cNvPr id="169" name="Google Shape;169;p7"/>
          <p:cNvSpPr txBox="1"/>
          <p:nvPr/>
        </p:nvSpPr>
        <p:spPr>
          <a:xfrm>
            <a:off x="2427025" y="1388788"/>
            <a:ext cx="13847700" cy="9032700"/>
          </a:xfrm>
          <a:prstGeom prst="rect">
            <a:avLst/>
          </a:prstGeom>
          <a:noFill/>
          <a:ln>
            <a:noFill/>
          </a:ln>
        </p:spPr>
        <p:txBody>
          <a:bodyPr anchorCtr="0" anchor="t" bIns="0" lIns="0" spcFirstLastPara="1" rIns="0" wrap="square" tIns="0">
            <a:spAutoFit/>
          </a:bodyPr>
          <a:lstStyle/>
          <a:p>
            <a:pPr indent="-393700" lvl="0" marL="457200" rtl="0" algn="l">
              <a:lnSpc>
                <a:spcPct val="140006"/>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Pre-trained ResNet-50 model used for feature extraction from satellite images.</a:t>
            </a:r>
            <a:endParaRPr sz="2600">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Model is fine-tuned on the given dataset for enhanced performance.</a:t>
            </a:r>
            <a:endParaRPr sz="2600">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Final fully connected layer replaced to match the required number of classes </a:t>
            </a:r>
            <a:endParaRPr sz="2600">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Feature map generated to capture high-level attributes of the image.</a:t>
            </a:r>
            <a:endParaRPr sz="2600">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Softmax classifier assigns probabilities to each class.</a:t>
            </a:r>
            <a:endParaRPr sz="2600">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Class with the highest probability selected as the predicted label </a:t>
            </a:r>
            <a:endParaRPr sz="2600">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Predicted label checked for vegetation-related categories like Forest, Pasture, or River.</a:t>
            </a:r>
            <a:endParaRPr sz="2600">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solidFill>
                  <a:schemeClr val="dk1"/>
                </a:solidFill>
                <a:latin typeface="Times New Roman"/>
                <a:ea typeface="Times New Roman"/>
                <a:cs typeface="Times New Roman"/>
                <a:sym typeface="Times New Roman"/>
              </a:rPr>
              <a:t>Green coverage analysis performed using a pixel-wise green mask.</a:t>
            </a:r>
            <a:endParaRPr sz="2600">
              <a:solidFill>
                <a:schemeClr val="dk1"/>
              </a:solidFill>
              <a:latin typeface="Times New Roman"/>
              <a:ea typeface="Times New Roman"/>
              <a:cs typeface="Times New Roman"/>
              <a:sym typeface="Times New Roman"/>
            </a:endParaRPr>
          </a:p>
          <a:p>
            <a:pPr indent="-393700" lvl="0" marL="457200" rtl="0" algn="l">
              <a:lnSpc>
                <a:spcPct val="140006"/>
              </a:lnSpc>
              <a:spcBef>
                <a:spcPts val="0"/>
              </a:spcBef>
              <a:spcAft>
                <a:spcPts val="0"/>
              </a:spcAft>
              <a:buClr>
                <a:schemeClr val="dk1"/>
              </a:buClr>
              <a:buSzPts val="2600"/>
              <a:buFont typeface="Times New Roman"/>
              <a:buAutoNum type="arabicPeriod"/>
            </a:pPr>
            <a:r>
              <a:rPr lang="en-US" sz="2600">
                <a:solidFill>
                  <a:schemeClr val="dk1"/>
                </a:solidFill>
                <a:latin typeface="Times New Roman"/>
                <a:ea typeface="Times New Roman"/>
                <a:cs typeface="Times New Roman"/>
                <a:sym typeface="Times New Roman"/>
              </a:rPr>
              <a:t>calculate_green_percentage() function determines the percentage of green pixels using RGB thresholds.</a:t>
            </a:r>
            <a:endParaRPr sz="2600">
              <a:solidFill>
                <a:schemeClr val="dk1"/>
              </a:solidFill>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solidFill>
                  <a:schemeClr val="dk1"/>
                </a:solidFill>
                <a:latin typeface="Times New Roman"/>
                <a:ea typeface="Times New Roman"/>
                <a:cs typeface="Times New Roman"/>
                <a:sym typeface="Times New Roman"/>
              </a:rPr>
              <a:t>If green pixels drop below 30% for vegetation-related images, it is flagged as a "devegetation zone."</a:t>
            </a:r>
            <a:endParaRPr sz="2600">
              <a:solidFill>
                <a:schemeClr val="dk1"/>
              </a:solidFill>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solidFill>
                  <a:schemeClr val="dk1"/>
                </a:solidFill>
                <a:latin typeface="Times New Roman"/>
                <a:ea typeface="Times New Roman"/>
                <a:cs typeface="Times New Roman"/>
                <a:sym typeface="Times New Roman"/>
              </a:rPr>
              <a:t>Images with normal green levels are labeled as "normal."</a:t>
            </a:r>
            <a:endParaRPr sz="2600">
              <a:solidFill>
                <a:schemeClr val="dk1"/>
              </a:solidFill>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solidFill>
                  <a:schemeClr val="dk1"/>
                </a:solidFill>
                <a:latin typeface="Times New Roman"/>
                <a:ea typeface="Times New Roman"/>
                <a:cs typeface="Times New Roman"/>
                <a:sym typeface="Times New Roman"/>
              </a:rPr>
              <a:t>Final results visualized by overlaying green and non-green regions (non-green marked in red).</a:t>
            </a:r>
            <a:endParaRPr sz="2600">
              <a:solidFill>
                <a:schemeClr val="dk1"/>
              </a:solidFill>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solidFill>
                  <a:schemeClr val="dk1"/>
                </a:solidFill>
                <a:latin typeface="Times New Roman"/>
                <a:ea typeface="Times New Roman"/>
                <a:cs typeface="Times New Roman"/>
                <a:sym typeface="Times New Roman"/>
              </a:rPr>
              <a:t>Classification result and green coverage percentage (e.g., "34.52% green") are displayed.</a:t>
            </a:r>
            <a:endParaRPr sz="2600">
              <a:solidFill>
                <a:schemeClr val="dk1"/>
              </a:solidFill>
              <a:latin typeface="Times New Roman"/>
              <a:ea typeface="Times New Roman"/>
              <a:cs typeface="Times New Roman"/>
              <a:sym typeface="Times New Roman"/>
            </a:endParaRPr>
          </a:p>
          <a:p>
            <a:pPr indent="-393700" lvl="0" marL="457200" rtl="0" algn="l">
              <a:lnSpc>
                <a:spcPct val="140006"/>
              </a:lnSpc>
              <a:spcBef>
                <a:spcPts val="0"/>
              </a:spcBef>
              <a:spcAft>
                <a:spcPts val="0"/>
              </a:spcAft>
              <a:buSzPts val="2600"/>
              <a:buFont typeface="Times New Roman"/>
              <a:buAutoNum type="arabicPeriod"/>
            </a:pPr>
            <a:r>
              <a:rPr lang="en-US" sz="2600">
                <a:solidFill>
                  <a:schemeClr val="dk1"/>
                </a:solidFill>
                <a:latin typeface="Times New Roman"/>
                <a:ea typeface="Times New Roman"/>
                <a:cs typeface="Times New Roman"/>
                <a:sym typeface="Times New Roman"/>
              </a:rPr>
              <a:t>If relevant, the image is marked as a "devegetation zone."</a:t>
            </a:r>
            <a:endParaRPr sz="2600">
              <a:solidFill>
                <a:schemeClr val="dk1"/>
              </a:solidFill>
              <a:latin typeface="Times New Roman"/>
              <a:ea typeface="Times New Roman"/>
              <a:cs typeface="Times New Roman"/>
              <a:sym typeface="Times New Roman"/>
            </a:endParaRPr>
          </a:p>
          <a:p>
            <a:pPr indent="0" lvl="0" marL="457200" rtl="0" algn="l">
              <a:lnSpc>
                <a:spcPct val="140006"/>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40006"/>
              </a:lnSpc>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300f08db711_1_65"/>
          <p:cNvPicPr preferRelativeResize="0"/>
          <p:nvPr/>
        </p:nvPicPr>
        <p:blipFill>
          <a:blip r:embed="rId3">
            <a:alphaModFix/>
          </a:blip>
          <a:stretch>
            <a:fillRect/>
          </a:stretch>
        </p:blipFill>
        <p:spPr>
          <a:xfrm>
            <a:off x="5862250" y="1041950"/>
            <a:ext cx="7143750" cy="727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00d12fb5eb_0_12"/>
          <p:cNvSpPr/>
          <p:nvPr/>
        </p:nvSpPr>
        <p:spPr>
          <a:xfrm>
            <a:off x="15374744" y="7682326"/>
            <a:ext cx="3252480" cy="3151948"/>
          </a:xfrm>
          <a:custGeom>
            <a:rect b="b" l="l" r="r" t="t"/>
            <a:pathLst>
              <a:path extrusionOk="0" h="3151948" w="3252480">
                <a:moveTo>
                  <a:pt x="0" y="0"/>
                </a:moveTo>
                <a:lnTo>
                  <a:pt x="3252479" y="0"/>
                </a:lnTo>
                <a:lnTo>
                  <a:pt x="3252479" y="3151948"/>
                </a:lnTo>
                <a:lnTo>
                  <a:pt x="0" y="3151948"/>
                </a:lnTo>
                <a:lnTo>
                  <a:pt x="0" y="0"/>
                </a:lnTo>
                <a:close/>
              </a:path>
            </a:pathLst>
          </a:custGeom>
          <a:blipFill rotWithShape="1">
            <a:blip r:embed="rId3">
              <a:alphaModFix/>
            </a:blip>
            <a:stretch>
              <a:fillRect b="0" l="0" r="0" t="0"/>
            </a:stretch>
          </a:blipFill>
          <a:ln>
            <a:noFill/>
          </a:ln>
        </p:spPr>
      </p:sp>
      <p:sp>
        <p:nvSpPr>
          <p:cNvPr id="180" name="Google Shape;180;g300d12fb5eb_0_12"/>
          <p:cNvSpPr/>
          <p:nvPr/>
        </p:nvSpPr>
        <p:spPr>
          <a:xfrm rot="3648372">
            <a:off x="-3760631" y="5277513"/>
            <a:ext cx="7526021" cy="6914702"/>
          </a:xfrm>
          <a:custGeom>
            <a:rect b="b" l="l" r="r" t="t"/>
            <a:pathLst>
              <a:path extrusionOk="0" h="6918465" w="7530117">
                <a:moveTo>
                  <a:pt x="0" y="0"/>
                </a:moveTo>
                <a:lnTo>
                  <a:pt x="7530118" y="0"/>
                </a:lnTo>
                <a:lnTo>
                  <a:pt x="7530118" y="6918466"/>
                </a:lnTo>
                <a:lnTo>
                  <a:pt x="0" y="6918466"/>
                </a:lnTo>
                <a:lnTo>
                  <a:pt x="0" y="0"/>
                </a:lnTo>
                <a:close/>
              </a:path>
            </a:pathLst>
          </a:custGeom>
          <a:blipFill rotWithShape="1">
            <a:blip r:embed="rId4">
              <a:alphaModFix/>
            </a:blip>
            <a:stretch>
              <a:fillRect b="0" l="0" r="0" t="0"/>
            </a:stretch>
          </a:blipFill>
          <a:ln>
            <a:noFill/>
          </a:ln>
        </p:spPr>
      </p:sp>
      <p:sp>
        <p:nvSpPr>
          <p:cNvPr id="181" name="Google Shape;181;g300d12fb5eb_0_12"/>
          <p:cNvSpPr txBox="1"/>
          <p:nvPr/>
        </p:nvSpPr>
        <p:spPr>
          <a:xfrm>
            <a:off x="3993043" y="0"/>
            <a:ext cx="11381700" cy="1231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8000"/>
              <a:t>Result</a:t>
            </a:r>
            <a:endParaRPr/>
          </a:p>
        </p:txBody>
      </p:sp>
      <p:sp>
        <p:nvSpPr>
          <p:cNvPr id="182" name="Google Shape;182;g300d12fb5eb_0_12"/>
          <p:cNvSpPr txBox="1"/>
          <p:nvPr/>
        </p:nvSpPr>
        <p:spPr>
          <a:xfrm>
            <a:off x="596226" y="1664175"/>
            <a:ext cx="13042200" cy="9170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SzPts val="1100"/>
              <a:buNone/>
            </a:pPr>
            <a:r>
              <a:rPr lang="en-US" sz="3100">
                <a:solidFill>
                  <a:schemeClr val="dk1"/>
                </a:solidFill>
              </a:rPr>
              <a:t>Machine learning and deep learning have significantly improved remote sensing images for identifying deforestation and classifying vegetation. Traditional methods, such as algebraic methods and VZD, rely on low to medium resolution satellite imagery but struggle with high-resolution pictures due to processing power issues. Deep learning techniques like convolutional neural networks (CNP) have revolutionized change detection and target segmentation, particularly in satellite images. These models are trained on detailed multispectral imagery from data sets like Sentinel-2 and Landsat-8, and architectures like U-Net, ResNet, and SegNet have been applied for semantic segmentation tasks. Other methods, such as </a:t>
            </a:r>
            <a:r>
              <a:rPr lang="en-US" sz="3100">
                <a:solidFill>
                  <a:schemeClr val="dk1"/>
                </a:solidFill>
              </a:rPr>
              <a:t>multimodal</a:t>
            </a:r>
            <a:r>
              <a:rPr lang="en-US" sz="3100">
                <a:solidFill>
                  <a:schemeClr val="dk1"/>
                </a:solidFill>
              </a:rPr>
              <a:t> learning and ensemble learning, are being explored to enhance precision in deforestation detection and vegetation mapping tasks</a:t>
            </a:r>
            <a:endParaRPr sz="3100">
              <a:solidFill>
                <a:schemeClr val="dk1"/>
              </a:solidFill>
            </a:endParaRPr>
          </a:p>
          <a:p>
            <a:pPr indent="0" lvl="0" marL="0" rtl="0" algn="l">
              <a:lnSpc>
                <a:spcPct val="115000"/>
              </a:lnSpc>
              <a:spcBef>
                <a:spcPts val="1200"/>
              </a:spcBef>
              <a:spcAft>
                <a:spcPts val="0"/>
              </a:spcAft>
              <a:buSzPts val="1100"/>
              <a:buNone/>
            </a:pPr>
            <a:r>
              <a:t/>
            </a:r>
            <a:endParaRPr sz="3100">
              <a:solidFill>
                <a:schemeClr val="dk1"/>
              </a:solidFill>
            </a:endParaRPr>
          </a:p>
          <a:p>
            <a:pPr indent="0" lvl="0" marL="0" rtl="0" algn="l">
              <a:lnSpc>
                <a:spcPct val="115000"/>
              </a:lnSpc>
              <a:spcBef>
                <a:spcPts val="1200"/>
              </a:spcBef>
              <a:spcAft>
                <a:spcPts val="0"/>
              </a:spcAft>
              <a:buSzPts val="1100"/>
              <a:buNone/>
            </a:pPr>
            <a:r>
              <a:t/>
            </a:r>
            <a:endParaRPr sz="3100">
              <a:solidFill>
                <a:schemeClr val="dk1"/>
              </a:solidFill>
            </a:endParaRPr>
          </a:p>
          <a:p>
            <a:pPr indent="0" lvl="0" marL="0" rtl="0" algn="l">
              <a:lnSpc>
                <a:spcPct val="115000"/>
              </a:lnSpc>
              <a:spcBef>
                <a:spcPts val="1200"/>
              </a:spcBef>
              <a:spcAft>
                <a:spcPts val="1200"/>
              </a:spcAft>
              <a:buSzPts val="1100"/>
              <a:buNone/>
            </a:pPr>
            <a:r>
              <a:t/>
            </a:r>
            <a:endParaRPr sz="3100">
              <a:solidFill>
                <a:schemeClr val="dk1"/>
              </a:solidFill>
            </a:endParaRPr>
          </a:p>
        </p:txBody>
      </p:sp>
      <p:pic>
        <p:nvPicPr>
          <p:cNvPr id="183" name="Google Shape;183;g300d12fb5eb_0_12"/>
          <p:cNvPicPr preferRelativeResize="0"/>
          <p:nvPr/>
        </p:nvPicPr>
        <p:blipFill>
          <a:blip r:embed="rId5">
            <a:alphaModFix/>
          </a:blip>
          <a:stretch>
            <a:fillRect/>
          </a:stretch>
        </p:blipFill>
        <p:spPr>
          <a:xfrm>
            <a:off x="13906550" y="1664175"/>
            <a:ext cx="4381449" cy="601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00d12fb5eb_0_22"/>
          <p:cNvSpPr/>
          <p:nvPr/>
        </p:nvSpPr>
        <p:spPr>
          <a:xfrm>
            <a:off x="15374744" y="7682326"/>
            <a:ext cx="3252480" cy="3151948"/>
          </a:xfrm>
          <a:custGeom>
            <a:rect b="b" l="l" r="r" t="t"/>
            <a:pathLst>
              <a:path extrusionOk="0" h="3151948" w="3252480">
                <a:moveTo>
                  <a:pt x="0" y="0"/>
                </a:moveTo>
                <a:lnTo>
                  <a:pt x="3252479" y="0"/>
                </a:lnTo>
                <a:lnTo>
                  <a:pt x="3252479" y="3151948"/>
                </a:lnTo>
                <a:lnTo>
                  <a:pt x="0" y="3151948"/>
                </a:lnTo>
                <a:lnTo>
                  <a:pt x="0" y="0"/>
                </a:lnTo>
                <a:close/>
              </a:path>
            </a:pathLst>
          </a:custGeom>
          <a:blipFill rotWithShape="1">
            <a:blip r:embed="rId3">
              <a:alphaModFix/>
            </a:blip>
            <a:stretch>
              <a:fillRect b="0" l="0" r="0" t="0"/>
            </a:stretch>
          </a:blipFill>
          <a:ln>
            <a:noFill/>
          </a:ln>
        </p:spPr>
      </p:sp>
      <p:sp>
        <p:nvSpPr>
          <p:cNvPr id="189" name="Google Shape;189;g300d12fb5eb_0_22"/>
          <p:cNvSpPr/>
          <p:nvPr/>
        </p:nvSpPr>
        <p:spPr>
          <a:xfrm rot="3648372">
            <a:off x="-3760631" y="5277513"/>
            <a:ext cx="7526021" cy="6914702"/>
          </a:xfrm>
          <a:custGeom>
            <a:rect b="b" l="l" r="r" t="t"/>
            <a:pathLst>
              <a:path extrusionOk="0" h="6918465" w="7530117">
                <a:moveTo>
                  <a:pt x="0" y="0"/>
                </a:moveTo>
                <a:lnTo>
                  <a:pt x="7530118" y="0"/>
                </a:lnTo>
                <a:lnTo>
                  <a:pt x="7530118" y="6918466"/>
                </a:lnTo>
                <a:lnTo>
                  <a:pt x="0" y="6918466"/>
                </a:lnTo>
                <a:lnTo>
                  <a:pt x="0" y="0"/>
                </a:lnTo>
                <a:close/>
              </a:path>
            </a:pathLst>
          </a:custGeom>
          <a:blipFill rotWithShape="1">
            <a:blip r:embed="rId4">
              <a:alphaModFix/>
            </a:blip>
            <a:stretch>
              <a:fillRect b="0" l="0" r="0" t="0"/>
            </a:stretch>
          </a:blipFill>
          <a:ln>
            <a:noFill/>
          </a:ln>
        </p:spPr>
      </p:sp>
      <p:sp>
        <p:nvSpPr>
          <p:cNvPr id="190" name="Google Shape;190;g300d12fb5eb_0_22"/>
          <p:cNvSpPr txBox="1"/>
          <p:nvPr/>
        </p:nvSpPr>
        <p:spPr>
          <a:xfrm>
            <a:off x="3453143" y="443900"/>
            <a:ext cx="11381700" cy="1231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8000"/>
              <a:t>Limitations</a:t>
            </a:r>
            <a:endParaRPr/>
          </a:p>
        </p:txBody>
      </p:sp>
      <p:sp>
        <p:nvSpPr>
          <p:cNvPr id="191" name="Google Shape;191;g300d12fb5eb_0_22"/>
          <p:cNvSpPr txBox="1"/>
          <p:nvPr/>
        </p:nvSpPr>
        <p:spPr>
          <a:xfrm>
            <a:off x="1816350" y="2405600"/>
            <a:ext cx="14655300" cy="62478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1200"/>
              </a:spcBef>
              <a:spcAft>
                <a:spcPts val="0"/>
              </a:spcAft>
              <a:buClr>
                <a:schemeClr val="dk1"/>
              </a:buClr>
              <a:buSzPts val="1100"/>
              <a:buFont typeface="Arial"/>
              <a:buNone/>
            </a:pPr>
            <a:r>
              <a:rPr lang="en-US" sz="3400">
                <a:solidFill>
                  <a:schemeClr val="dk1"/>
                </a:solidFill>
              </a:rPr>
              <a:t>Despite the progress made, the models encounter constraints in terms of their ability to generalize and identify local deforestation regions. ResU-Net, although achieving a high level of accuracy, struggled to identify changes along polygon boundaries and tiny deforested patches, especially in high-resolution images such as Sentinel-2. The performance of the models was further influenced by seasonal fluctuations and irregular alignment of the images. Moreover, the absence of winter images and forest types observed in other biomes restricts the wider relevance of these models.</a:t>
            </a:r>
            <a:endParaRPr sz="34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3400">
              <a:solidFill>
                <a:schemeClr val="dk1"/>
              </a:solidFill>
            </a:endParaRPr>
          </a:p>
          <a:p>
            <a:pPr indent="0" lvl="0" marL="0" rtl="0" algn="just">
              <a:lnSpc>
                <a:spcPct val="115000"/>
              </a:lnSpc>
              <a:spcBef>
                <a:spcPts val="1200"/>
              </a:spcBef>
              <a:spcAft>
                <a:spcPts val="1200"/>
              </a:spcAft>
              <a:buSzPts val="1100"/>
              <a:buNone/>
            </a:pPr>
            <a:r>
              <a:t/>
            </a:r>
            <a:endParaRPr sz="3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00d12fb5eb_0_3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99000"/>
            </a:blip>
            <a:stretch>
              <a:fillRect b="-38968" l="0" r="-49" t="-38888"/>
            </a:stretch>
          </a:blipFill>
          <a:ln>
            <a:noFill/>
          </a:ln>
        </p:spPr>
      </p:sp>
      <p:sp>
        <p:nvSpPr>
          <p:cNvPr id="197" name="Google Shape;197;g300d12fb5eb_0_34"/>
          <p:cNvSpPr/>
          <p:nvPr/>
        </p:nvSpPr>
        <p:spPr>
          <a:xfrm rot="3156883">
            <a:off x="-2169168" y="-954463"/>
            <a:ext cx="6401592" cy="7185460"/>
          </a:xfrm>
          <a:custGeom>
            <a:rect b="b" l="l" r="r" t="t"/>
            <a:pathLst>
              <a:path extrusionOk="0" h="7181579" w="6398134">
                <a:moveTo>
                  <a:pt x="0" y="0"/>
                </a:moveTo>
                <a:lnTo>
                  <a:pt x="6398134" y="0"/>
                </a:lnTo>
                <a:lnTo>
                  <a:pt x="6398134" y="7181579"/>
                </a:lnTo>
                <a:lnTo>
                  <a:pt x="0" y="7181579"/>
                </a:lnTo>
                <a:lnTo>
                  <a:pt x="0" y="0"/>
                </a:lnTo>
                <a:close/>
              </a:path>
            </a:pathLst>
          </a:custGeom>
          <a:blipFill rotWithShape="1">
            <a:blip r:embed="rId4">
              <a:alphaModFix/>
            </a:blip>
            <a:stretch>
              <a:fillRect b="0" l="0" r="0" t="0"/>
            </a:stretch>
          </a:blipFill>
          <a:ln>
            <a:noFill/>
          </a:ln>
        </p:spPr>
      </p:sp>
      <p:sp>
        <p:nvSpPr>
          <p:cNvPr id="198" name="Google Shape;198;g300d12fb5eb_0_34"/>
          <p:cNvSpPr/>
          <p:nvPr/>
        </p:nvSpPr>
        <p:spPr>
          <a:xfrm rot="3151657">
            <a:off x="13901288" y="4964935"/>
            <a:ext cx="6197477" cy="6593061"/>
          </a:xfrm>
          <a:custGeom>
            <a:rect b="b" l="l" r="r" t="t"/>
            <a:pathLst>
              <a:path extrusionOk="0" h="6602600" w="6206444">
                <a:moveTo>
                  <a:pt x="0" y="0"/>
                </a:moveTo>
                <a:lnTo>
                  <a:pt x="6206445" y="0"/>
                </a:lnTo>
                <a:lnTo>
                  <a:pt x="6206445" y="6602600"/>
                </a:lnTo>
                <a:lnTo>
                  <a:pt x="0" y="6602600"/>
                </a:lnTo>
                <a:lnTo>
                  <a:pt x="0" y="0"/>
                </a:lnTo>
                <a:close/>
              </a:path>
            </a:pathLst>
          </a:custGeom>
          <a:blipFill rotWithShape="1">
            <a:blip r:embed="rId5">
              <a:alphaModFix/>
            </a:blip>
            <a:stretch>
              <a:fillRect b="0" l="0" r="0" t="0"/>
            </a:stretch>
          </a:blipFill>
          <a:ln>
            <a:noFill/>
          </a:ln>
        </p:spPr>
      </p:sp>
      <p:sp>
        <p:nvSpPr>
          <p:cNvPr id="199" name="Google Shape;199;g300d12fb5eb_0_34"/>
          <p:cNvSpPr/>
          <p:nvPr/>
        </p:nvSpPr>
        <p:spPr>
          <a:xfrm rot="842175">
            <a:off x="17119993" y="5457030"/>
            <a:ext cx="4619444" cy="3505003"/>
          </a:xfrm>
          <a:custGeom>
            <a:rect b="b" l="l" r="r" t="t"/>
            <a:pathLst>
              <a:path extrusionOk="0" h="3505518" w="4620123">
                <a:moveTo>
                  <a:pt x="0" y="0"/>
                </a:moveTo>
                <a:lnTo>
                  <a:pt x="4620123" y="0"/>
                </a:lnTo>
                <a:lnTo>
                  <a:pt x="4620123" y="3505519"/>
                </a:lnTo>
                <a:lnTo>
                  <a:pt x="0" y="3505519"/>
                </a:lnTo>
                <a:lnTo>
                  <a:pt x="0" y="0"/>
                </a:lnTo>
                <a:close/>
              </a:path>
            </a:pathLst>
          </a:custGeom>
          <a:blipFill rotWithShape="1">
            <a:blip r:embed="rId6">
              <a:alphaModFix/>
            </a:blip>
            <a:stretch>
              <a:fillRect b="0" l="0" r="0" t="0"/>
            </a:stretch>
          </a:blipFill>
          <a:ln>
            <a:noFill/>
          </a:ln>
        </p:spPr>
      </p:sp>
      <p:sp>
        <p:nvSpPr>
          <p:cNvPr id="200" name="Google Shape;200;g300d12fb5eb_0_34"/>
          <p:cNvSpPr txBox="1"/>
          <p:nvPr/>
        </p:nvSpPr>
        <p:spPr>
          <a:xfrm>
            <a:off x="4592100" y="543425"/>
            <a:ext cx="9103800" cy="123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000"/>
              <a:t>Future Work</a:t>
            </a:r>
            <a:endParaRPr/>
          </a:p>
        </p:txBody>
      </p:sp>
      <p:sp>
        <p:nvSpPr>
          <p:cNvPr id="201" name="Google Shape;201;g300d12fb5eb_0_34"/>
          <p:cNvSpPr txBox="1"/>
          <p:nvPr/>
        </p:nvSpPr>
        <p:spPr>
          <a:xfrm>
            <a:off x="2226149" y="2022198"/>
            <a:ext cx="13835700" cy="8780400"/>
          </a:xfrm>
          <a:prstGeom prst="rect">
            <a:avLst/>
          </a:prstGeom>
          <a:noFill/>
          <a:ln>
            <a:noFill/>
          </a:ln>
        </p:spPr>
        <p:txBody>
          <a:bodyPr anchorCtr="0" anchor="t" bIns="0" lIns="0" spcFirstLastPara="1" rIns="0" wrap="square" tIns="0">
            <a:spAutoFit/>
          </a:bodyPr>
          <a:lstStyle/>
          <a:p>
            <a:pPr indent="-374650" lvl="0" marL="457200" rtl="0" algn="l">
              <a:lnSpc>
                <a:spcPct val="140010"/>
              </a:lnSpc>
              <a:spcBef>
                <a:spcPts val="0"/>
              </a:spcBef>
              <a:spcAft>
                <a:spcPts val="0"/>
              </a:spcAft>
              <a:buClr>
                <a:schemeClr val="dk1"/>
              </a:buClr>
              <a:buSzPts val="2300"/>
              <a:buChar char="●"/>
            </a:pPr>
            <a:r>
              <a:rPr b="1" lang="en-US" sz="2300">
                <a:solidFill>
                  <a:schemeClr val="dk1"/>
                </a:solidFill>
              </a:rPr>
              <a:t>1. Enhancing Deforestation Detection through Multi-Seasonal and Multi-Sensor Data Fusion: </a:t>
            </a:r>
            <a:r>
              <a:rPr lang="en-US" sz="2300">
                <a:solidFill>
                  <a:schemeClr val="dk1"/>
                </a:solidFill>
              </a:rPr>
              <a:t>This research could explore integrating data from various satellite sources, such as Sentinel-2, Landsat-8, and radar imaging from Sentinel-1, to improve deforestation detection. The focus would be on addressing limitations like cloud cover and seasonal changes, which affect the accuracy of deep learning models used in environmental monitoring.</a:t>
            </a:r>
            <a:endParaRPr sz="2300">
              <a:solidFill>
                <a:schemeClr val="dk1"/>
              </a:solidFill>
            </a:endParaRPr>
          </a:p>
          <a:p>
            <a:pPr indent="-374650" lvl="0" marL="457200" rtl="0" algn="l">
              <a:lnSpc>
                <a:spcPct val="140010"/>
              </a:lnSpc>
              <a:spcBef>
                <a:spcPts val="0"/>
              </a:spcBef>
              <a:spcAft>
                <a:spcPts val="0"/>
              </a:spcAft>
              <a:buClr>
                <a:schemeClr val="dk1"/>
              </a:buClr>
              <a:buSzPts val="2300"/>
              <a:buChar char="●"/>
            </a:pPr>
            <a:r>
              <a:t/>
            </a:r>
            <a:endParaRPr b="1" sz="2300">
              <a:solidFill>
                <a:schemeClr val="dk1"/>
              </a:solidFill>
            </a:endParaRPr>
          </a:p>
          <a:p>
            <a:pPr indent="-374650" lvl="0" marL="457200" rtl="0" algn="l">
              <a:lnSpc>
                <a:spcPct val="140010"/>
              </a:lnSpc>
              <a:spcBef>
                <a:spcPts val="0"/>
              </a:spcBef>
              <a:spcAft>
                <a:spcPts val="0"/>
              </a:spcAft>
              <a:buClr>
                <a:schemeClr val="dk1"/>
              </a:buClr>
              <a:buSzPts val="2300"/>
              <a:buChar char="●"/>
            </a:pPr>
            <a:r>
              <a:rPr b="1" lang="en-US" sz="2300">
                <a:solidFill>
                  <a:schemeClr val="dk1"/>
                </a:solidFill>
              </a:rPr>
              <a:t>2. Exploring Lightweight Deep Learning Architectures for Real-Time Vegetation Monitoring: </a:t>
            </a:r>
            <a:r>
              <a:rPr lang="en-US" sz="2300">
                <a:solidFill>
                  <a:schemeClr val="dk1"/>
                </a:solidFill>
              </a:rPr>
              <a:t>This paper could investigate the use of lightweight architectures like MobileNet or efficient neural networks tailored for real-time, on-device applications. The goal would be to optimize these models for remote sensing applications, reducing computational load without sacrificing segmentation accuracy.</a:t>
            </a:r>
            <a:endParaRPr sz="2300">
              <a:solidFill>
                <a:schemeClr val="dk1"/>
              </a:solidFill>
            </a:endParaRPr>
          </a:p>
          <a:p>
            <a:pPr indent="-374650" lvl="0" marL="457200" rtl="0" algn="l">
              <a:lnSpc>
                <a:spcPct val="140010"/>
              </a:lnSpc>
              <a:spcBef>
                <a:spcPts val="0"/>
              </a:spcBef>
              <a:spcAft>
                <a:spcPts val="0"/>
              </a:spcAft>
              <a:buClr>
                <a:schemeClr val="dk1"/>
              </a:buClr>
              <a:buSzPts val="2300"/>
              <a:buChar char="●"/>
            </a:pPr>
            <a:r>
              <a:t/>
            </a:r>
            <a:endParaRPr b="1" sz="2300">
              <a:solidFill>
                <a:schemeClr val="dk1"/>
              </a:solidFill>
            </a:endParaRPr>
          </a:p>
          <a:p>
            <a:pPr indent="-374650" lvl="0" marL="457200" rtl="0" algn="l">
              <a:lnSpc>
                <a:spcPct val="140010"/>
              </a:lnSpc>
              <a:spcBef>
                <a:spcPts val="0"/>
              </a:spcBef>
              <a:spcAft>
                <a:spcPts val="0"/>
              </a:spcAft>
              <a:buClr>
                <a:schemeClr val="dk1"/>
              </a:buClr>
              <a:buSzPts val="2300"/>
              <a:buChar char="●"/>
            </a:pPr>
            <a:r>
              <a:rPr b="1" lang="en-US" sz="2300">
                <a:solidFill>
                  <a:schemeClr val="dk1"/>
                </a:solidFill>
              </a:rPr>
              <a:t>3. Improving Vegetation Classification through Ensemble Learning and Multispectral Data Integration: </a:t>
            </a:r>
            <a:r>
              <a:rPr lang="en-US" sz="2300">
                <a:solidFill>
                  <a:schemeClr val="dk1"/>
                </a:solidFill>
              </a:rPr>
              <a:t>Research could be focused on enhancing the accuracy of vegetation classification by combining ensemble learning techniques with multispectral data from various sensors. This approach could help overcome the limitations of individual models and improve the precision of land cover categorization, especially in ecologically sensitive regions.</a:t>
            </a:r>
            <a:endParaRPr sz="2300">
              <a:solidFill>
                <a:schemeClr val="dk1"/>
              </a:solidFill>
            </a:endParaRPr>
          </a:p>
          <a:p>
            <a:pPr indent="-374650" lvl="0" marL="457200" rtl="0" algn="l">
              <a:lnSpc>
                <a:spcPct val="140010"/>
              </a:lnSpc>
              <a:spcBef>
                <a:spcPts val="0"/>
              </a:spcBef>
              <a:spcAft>
                <a:spcPts val="0"/>
              </a:spcAft>
              <a:buClr>
                <a:schemeClr val="dk1"/>
              </a:buClr>
              <a:buSzPts val="2300"/>
              <a:buChar char="●"/>
            </a:pPr>
            <a:r>
              <a:t/>
            </a:r>
            <a:endParaRPr b="1" sz="2300">
              <a:solidFill>
                <a:schemeClr val="dk1"/>
              </a:solidFill>
            </a:endParaRPr>
          </a:p>
          <a:p>
            <a:pPr indent="-374650" lvl="0" marL="457200" rtl="0" algn="l">
              <a:lnSpc>
                <a:spcPct val="140010"/>
              </a:lnSpc>
              <a:spcBef>
                <a:spcPts val="0"/>
              </a:spcBef>
              <a:spcAft>
                <a:spcPts val="0"/>
              </a:spcAft>
              <a:buClr>
                <a:schemeClr val="dk1"/>
              </a:buClr>
              <a:buSzPts val="2300"/>
              <a:buChar char="●"/>
            </a:pPr>
            <a:r>
              <a:t/>
            </a:r>
            <a:endParaRPr b="1" sz="23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p:nvPr/>
        </p:nvSpPr>
        <p:spPr>
          <a:xfrm>
            <a:off x="0" y="-56445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99000"/>
            </a:blip>
            <a:stretch>
              <a:fillRect b="-38970" l="0" r="-46" t="-38886"/>
            </a:stretch>
          </a:blipFill>
          <a:ln>
            <a:noFill/>
          </a:ln>
        </p:spPr>
      </p:sp>
      <p:sp>
        <p:nvSpPr>
          <p:cNvPr id="207" name="Google Shape;207;p8"/>
          <p:cNvSpPr/>
          <p:nvPr/>
        </p:nvSpPr>
        <p:spPr>
          <a:xfrm>
            <a:off x="15374744" y="7682326"/>
            <a:ext cx="3252480" cy="3151948"/>
          </a:xfrm>
          <a:custGeom>
            <a:rect b="b" l="l" r="r" t="t"/>
            <a:pathLst>
              <a:path extrusionOk="0" h="3151948" w="3252480">
                <a:moveTo>
                  <a:pt x="0" y="0"/>
                </a:moveTo>
                <a:lnTo>
                  <a:pt x="3252479" y="0"/>
                </a:lnTo>
                <a:lnTo>
                  <a:pt x="3252479" y="3151948"/>
                </a:lnTo>
                <a:lnTo>
                  <a:pt x="0" y="3151948"/>
                </a:lnTo>
                <a:lnTo>
                  <a:pt x="0" y="0"/>
                </a:lnTo>
                <a:close/>
              </a:path>
            </a:pathLst>
          </a:custGeom>
          <a:blipFill rotWithShape="1">
            <a:blip r:embed="rId4">
              <a:alphaModFix/>
            </a:blip>
            <a:stretch>
              <a:fillRect b="0" l="0" r="0" t="0"/>
            </a:stretch>
          </a:blipFill>
          <a:ln>
            <a:noFill/>
          </a:ln>
        </p:spPr>
      </p:sp>
      <p:sp>
        <p:nvSpPr>
          <p:cNvPr id="208" name="Google Shape;208;p8"/>
          <p:cNvSpPr/>
          <p:nvPr/>
        </p:nvSpPr>
        <p:spPr>
          <a:xfrm rot="3649572">
            <a:off x="-3765059" y="5277923"/>
            <a:ext cx="7530117" cy="6918465"/>
          </a:xfrm>
          <a:custGeom>
            <a:rect b="b" l="l" r="r" t="t"/>
            <a:pathLst>
              <a:path extrusionOk="0" h="6918465" w="7530117">
                <a:moveTo>
                  <a:pt x="0" y="0"/>
                </a:moveTo>
                <a:lnTo>
                  <a:pt x="7530118" y="0"/>
                </a:lnTo>
                <a:lnTo>
                  <a:pt x="7530118" y="6918466"/>
                </a:lnTo>
                <a:lnTo>
                  <a:pt x="0" y="6918466"/>
                </a:lnTo>
                <a:lnTo>
                  <a:pt x="0" y="0"/>
                </a:lnTo>
                <a:close/>
              </a:path>
            </a:pathLst>
          </a:custGeom>
          <a:blipFill rotWithShape="1">
            <a:blip r:embed="rId5">
              <a:alphaModFix/>
            </a:blip>
            <a:stretch>
              <a:fillRect b="0" l="0" r="0" t="0"/>
            </a:stretch>
          </a:blipFill>
          <a:ln>
            <a:noFill/>
          </a:ln>
        </p:spPr>
      </p:sp>
      <p:sp>
        <p:nvSpPr>
          <p:cNvPr id="209" name="Google Shape;209;p8"/>
          <p:cNvSpPr txBox="1"/>
          <p:nvPr/>
        </p:nvSpPr>
        <p:spPr>
          <a:xfrm>
            <a:off x="3453143" y="883700"/>
            <a:ext cx="11381700" cy="1231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8000" u="none" cap="none" strike="noStrike">
                <a:solidFill>
                  <a:srgbClr val="000000"/>
                </a:solidFill>
                <a:latin typeface="Arial"/>
                <a:ea typeface="Arial"/>
                <a:cs typeface="Arial"/>
                <a:sym typeface="Arial"/>
              </a:rPr>
              <a:t>Conclusion</a:t>
            </a:r>
            <a:endParaRPr/>
          </a:p>
        </p:txBody>
      </p:sp>
      <p:sp>
        <p:nvSpPr>
          <p:cNvPr id="210" name="Google Shape;210;p8"/>
          <p:cNvSpPr txBox="1"/>
          <p:nvPr/>
        </p:nvSpPr>
        <p:spPr>
          <a:xfrm>
            <a:off x="1816350" y="2723450"/>
            <a:ext cx="14655300" cy="5338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1200"/>
              </a:spcAft>
              <a:buSzPts val="1100"/>
              <a:buNone/>
            </a:pPr>
            <a:r>
              <a:rPr lang="en-US" sz="3400">
                <a:solidFill>
                  <a:schemeClr val="dk1"/>
                </a:solidFill>
              </a:rPr>
              <a:t>In conclusion, the predictive modeling of deforestation and vegetation loss using sentinel-2 satellite imagery represents a substantial contribution to environmental monitoring. By leveraging advanced machine learning techniques, this research enhances conservation efforts, supports legal enforcement, and empowers local communities. The integration of high-resolution data with robust predictive tools underscores the critical role of technology in addressing environmental challenges. This study highlights the potential for real-world applications that promote sustainability, disaster risk reduction, and climate change mitigation.</a:t>
            </a:r>
            <a:endParaRPr sz="3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871cc4ff05_0_104"/>
          <p:cNvSpPr/>
          <p:nvPr/>
        </p:nvSpPr>
        <p:spPr>
          <a:xfrm rot="3648372">
            <a:off x="13909438" y="4376931"/>
            <a:ext cx="7526021" cy="6914702"/>
          </a:xfrm>
          <a:custGeom>
            <a:rect b="b" l="l" r="r" t="t"/>
            <a:pathLst>
              <a:path extrusionOk="0" h="6918465" w="7530117">
                <a:moveTo>
                  <a:pt x="0" y="0"/>
                </a:moveTo>
                <a:lnTo>
                  <a:pt x="7530117" y="0"/>
                </a:lnTo>
                <a:lnTo>
                  <a:pt x="7530117" y="6918466"/>
                </a:lnTo>
                <a:lnTo>
                  <a:pt x="0" y="6918466"/>
                </a:lnTo>
                <a:lnTo>
                  <a:pt x="0" y="0"/>
                </a:lnTo>
                <a:close/>
              </a:path>
            </a:pathLst>
          </a:custGeom>
          <a:blipFill rotWithShape="1">
            <a:blip r:embed="rId3">
              <a:alphaModFix/>
            </a:blip>
            <a:stretch>
              <a:fillRect b="0" l="0" r="0" t="0"/>
            </a:stretch>
          </a:blipFill>
          <a:ln>
            <a:noFill/>
          </a:ln>
        </p:spPr>
      </p:sp>
      <p:sp>
        <p:nvSpPr>
          <p:cNvPr id="216" name="Google Shape;216;g2871cc4ff05_0_104"/>
          <p:cNvSpPr/>
          <p:nvPr/>
        </p:nvSpPr>
        <p:spPr>
          <a:xfrm rot="-6805459">
            <a:off x="-1248903" y="-3362668"/>
            <a:ext cx="6320092" cy="6723503"/>
          </a:xfrm>
          <a:custGeom>
            <a:rect b="b" l="l" r="r" t="t"/>
            <a:pathLst>
              <a:path extrusionOk="0" h="6724133" w="6320685">
                <a:moveTo>
                  <a:pt x="0" y="0"/>
                </a:moveTo>
                <a:lnTo>
                  <a:pt x="6320685" y="0"/>
                </a:lnTo>
                <a:lnTo>
                  <a:pt x="6320685" y="6724134"/>
                </a:lnTo>
                <a:lnTo>
                  <a:pt x="0" y="6724134"/>
                </a:lnTo>
                <a:lnTo>
                  <a:pt x="0" y="0"/>
                </a:lnTo>
                <a:close/>
              </a:path>
            </a:pathLst>
          </a:custGeom>
          <a:blipFill rotWithShape="1">
            <a:blip r:embed="rId4">
              <a:alphaModFix/>
            </a:blip>
            <a:stretch>
              <a:fillRect b="0" l="0" r="0" t="0"/>
            </a:stretch>
          </a:blipFill>
          <a:ln>
            <a:noFill/>
          </a:ln>
        </p:spPr>
      </p:sp>
      <p:sp>
        <p:nvSpPr>
          <p:cNvPr id="217" name="Google Shape;217;g2871cc4ff05_0_104"/>
          <p:cNvSpPr/>
          <p:nvPr/>
        </p:nvSpPr>
        <p:spPr>
          <a:xfrm>
            <a:off x="14728116" y="6015904"/>
            <a:ext cx="3941664" cy="3662164"/>
          </a:xfrm>
          <a:custGeom>
            <a:rect b="b" l="l" r="r" t="t"/>
            <a:pathLst>
              <a:path extrusionOk="0" h="3662164" w="3941664">
                <a:moveTo>
                  <a:pt x="0" y="0"/>
                </a:moveTo>
                <a:lnTo>
                  <a:pt x="3941663" y="0"/>
                </a:lnTo>
                <a:lnTo>
                  <a:pt x="3941663" y="3662164"/>
                </a:lnTo>
                <a:lnTo>
                  <a:pt x="0" y="3662164"/>
                </a:lnTo>
                <a:lnTo>
                  <a:pt x="0" y="0"/>
                </a:lnTo>
                <a:close/>
              </a:path>
            </a:pathLst>
          </a:custGeom>
          <a:blipFill rotWithShape="1">
            <a:blip r:embed="rId5">
              <a:alphaModFix/>
            </a:blip>
            <a:stretch>
              <a:fillRect b="0" l="0" r="0" t="0"/>
            </a:stretch>
          </a:blipFill>
          <a:ln>
            <a:noFill/>
          </a:ln>
        </p:spPr>
      </p:sp>
      <p:sp>
        <p:nvSpPr>
          <p:cNvPr id="218" name="Google Shape;218;g2871cc4ff05_0_104"/>
          <p:cNvSpPr/>
          <p:nvPr/>
        </p:nvSpPr>
        <p:spPr>
          <a:xfrm>
            <a:off x="4073343" y="9348687"/>
            <a:ext cx="2656101" cy="2574003"/>
          </a:xfrm>
          <a:custGeom>
            <a:rect b="b" l="l" r="r" t="t"/>
            <a:pathLst>
              <a:path extrusionOk="0" h="2574003" w="2656101">
                <a:moveTo>
                  <a:pt x="0" y="0"/>
                </a:moveTo>
                <a:lnTo>
                  <a:pt x="2656101" y="0"/>
                </a:lnTo>
                <a:lnTo>
                  <a:pt x="2656101" y="2574003"/>
                </a:lnTo>
                <a:lnTo>
                  <a:pt x="0" y="2574003"/>
                </a:lnTo>
                <a:lnTo>
                  <a:pt x="0" y="0"/>
                </a:lnTo>
                <a:close/>
              </a:path>
            </a:pathLst>
          </a:custGeom>
          <a:blipFill rotWithShape="1">
            <a:blip r:embed="rId6">
              <a:alphaModFix/>
            </a:blip>
            <a:stretch>
              <a:fillRect b="0" l="0" r="0" t="0"/>
            </a:stretch>
          </a:blipFill>
          <a:ln>
            <a:noFill/>
          </a:ln>
        </p:spPr>
      </p:sp>
      <p:sp>
        <p:nvSpPr>
          <p:cNvPr id="219" name="Google Shape;219;g2871cc4ff05_0_104"/>
          <p:cNvSpPr/>
          <p:nvPr/>
        </p:nvSpPr>
        <p:spPr>
          <a:xfrm>
            <a:off x="-3454998" y="5279153"/>
            <a:ext cx="6249851" cy="5742191"/>
          </a:xfrm>
          <a:custGeom>
            <a:rect b="b" l="l" r="r" t="t"/>
            <a:pathLst>
              <a:path extrusionOk="0" h="5742191" w="6249851">
                <a:moveTo>
                  <a:pt x="0" y="0"/>
                </a:moveTo>
                <a:lnTo>
                  <a:pt x="6249850" y="0"/>
                </a:lnTo>
                <a:lnTo>
                  <a:pt x="6249850" y="5742191"/>
                </a:lnTo>
                <a:lnTo>
                  <a:pt x="0" y="5742191"/>
                </a:lnTo>
                <a:lnTo>
                  <a:pt x="0" y="0"/>
                </a:lnTo>
                <a:close/>
              </a:path>
            </a:pathLst>
          </a:custGeom>
          <a:blipFill rotWithShape="1">
            <a:blip r:embed="rId7">
              <a:alphaModFix/>
            </a:blip>
            <a:stretch>
              <a:fillRect b="0" l="0" r="0" t="0"/>
            </a:stretch>
          </a:blipFill>
          <a:ln>
            <a:noFill/>
          </a:ln>
        </p:spPr>
      </p:sp>
      <p:sp>
        <p:nvSpPr>
          <p:cNvPr id="220" name="Google Shape;220;g2871cc4ff05_0_104"/>
          <p:cNvSpPr/>
          <p:nvPr/>
        </p:nvSpPr>
        <p:spPr>
          <a:xfrm rot="2236282">
            <a:off x="-313119" y="6922053"/>
            <a:ext cx="4454702" cy="3207386"/>
          </a:xfrm>
          <a:custGeom>
            <a:rect b="b" l="l" r="r" t="t"/>
            <a:pathLst>
              <a:path extrusionOk="0" h="3210518" w="4459052">
                <a:moveTo>
                  <a:pt x="0" y="0"/>
                </a:moveTo>
                <a:lnTo>
                  <a:pt x="4459052" y="0"/>
                </a:lnTo>
                <a:lnTo>
                  <a:pt x="4459052" y="3210518"/>
                </a:lnTo>
                <a:lnTo>
                  <a:pt x="0" y="3210518"/>
                </a:lnTo>
                <a:lnTo>
                  <a:pt x="0" y="0"/>
                </a:lnTo>
                <a:close/>
              </a:path>
            </a:pathLst>
          </a:custGeom>
          <a:blipFill rotWithShape="1">
            <a:blip r:embed="rId8">
              <a:alphaModFix/>
            </a:blip>
            <a:stretch>
              <a:fillRect b="0" l="0" r="0" t="0"/>
            </a:stretch>
          </a:blipFill>
          <a:ln>
            <a:noFill/>
          </a:ln>
        </p:spPr>
      </p:sp>
      <p:sp>
        <p:nvSpPr>
          <p:cNvPr id="221" name="Google Shape;221;g2871cc4ff05_0_104"/>
          <p:cNvSpPr/>
          <p:nvPr/>
        </p:nvSpPr>
        <p:spPr>
          <a:xfrm>
            <a:off x="10622245" y="-2055127"/>
            <a:ext cx="2656101" cy="2574003"/>
          </a:xfrm>
          <a:custGeom>
            <a:rect b="b" l="l" r="r" t="t"/>
            <a:pathLst>
              <a:path extrusionOk="0" h="2574003" w="2656101">
                <a:moveTo>
                  <a:pt x="0" y="0"/>
                </a:moveTo>
                <a:lnTo>
                  <a:pt x="2656101" y="0"/>
                </a:lnTo>
                <a:lnTo>
                  <a:pt x="2656101" y="2574004"/>
                </a:lnTo>
                <a:lnTo>
                  <a:pt x="0" y="2574004"/>
                </a:lnTo>
                <a:lnTo>
                  <a:pt x="0" y="0"/>
                </a:lnTo>
                <a:close/>
              </a:path>
            </a:pathLst>
          </a:custGeom>
          <a:blipFill rotWithShape="1">
            <a:blip r:embed="rId9">
              <a:alphaModFix/>
            </a:blip>
            <a:stretch>
              <a:fillRect b="0" l="0" r="0" t="0"/>
            </a:stretch>
          </a:blipFill>
          <a:ln>
            <a:noFill/>
          </a:ln>
        </p:spPr>
      </p:sp>
      <p:sp>
        <p:nvSpPr>
          <p:cNvPr id="222" name="Google Shape;222;g2871cc4ff05_0_104"/>
          <p:cNvSpPr/>
          <p:nvPr/>
        </p:nvSpPr>
        <p:spPr>
          <a:xfrm rot="7667221">
            <a:off x="12979778" y="-2548492"/>
            <a:ext cx="5972526" cy="5487393"/>
          </a:xfrm>
          <a:custGeom>
            <a:rect b="b" l="l" r="r" t="t"/>
            <a:pathLst>
              <a:path extrusionOk="0" h="5489435" w="5974748">
                <a:moveTo>
                  <a:pt x="0" y="0"/>
                </a:moveTo>
                <a:lnTo>
                  <a:pt x="5974748" y="0"/>
                </a:lnTo>
                <a:lnTo>
                  <a:pt x="5974748" y="5489435"/>
                </a:lnTo>
                <a:lnTo>
                  <a:pt x="0" y="5489435"/>
                </a:lnTo>
                <a:lnTo>
                  <a:pt x="0" y="0"/>
                </a:lnTo>
                <a:close/>
              </a:path>
            </a:pathLst>
          </a:custGeom>
          <a:blipFill rotWithShape="1">
            <a:blip r:embed="rId7">
              <a:alphaModFix/>
            </a:blip>
            <a:stretch>
              <a:fillRect b="0" l="0" r="0" t="0"/>
            </a:stretch>
          </a:blipFill>
          <a:ln>
            <a:noFill/>
          </a:ln>
        </p:spPr>
      </p:sp>
      <p:sp>
        <p:nvSpPr>
          <p:cNvPr id="223" name="Google Shape;223;g2871cc4ff05_0_104"/>
          <p:cNvSpPr/>
          <p:nvPr/>
        </p:nvSpPr>
        <p:spPr>
          <a:xfrm>
            <a:off x="13372742" y="-771231"/>
            <a:ext cx="3902526" cy="3235549"/>
          </a:xfrm>
          <a:custGeom>
            <a:rect b="b" l="l" r="r" t="t"/>
            <a:pathLst>
              <a:path extrusionOk="0" h="3235549" w="3902526">
                <a:moveTo>
                  <a:pt x="0" y="0"/>
                </a:moveTo>
                <a:lnTo>
                  <a:pt x="3902526" y="0"/>
                </a:lnTo>
                <a:lnTo>
                  <a:pt x="3902526" y="3235549"/>
                </a:lnTo>
                <a:lnTo>
                  <a:pt x="0" y="3235549"/>
                </a:lnTo>
                <a:lnTo>
                  <a:pt x="0" y="0"/>
                </a:lnTo>
                <a:close/>
              </a:path>
            </a:pathLst>
          </a:custGeom>
          <a:blipFill rotWithShape="1">
            <a:blip r:embed="rId10">
              <a:alphaModFix/>
            </a:blip>
            <a:stretch>
              <a:fillRect b="0" l="0" r="0" t="0"/>
            </a:stretch>
          </a:blipFill>
          <a:ln>
            <a:noFill/>
          </a:ln>
        </p:spPr>
      </p:sp>
      <p:sp>
        <p:nvSpPr>
          <p:cNvPr id="224" name="Google Shape;224;g2871cc4ff05_0_104"/>
          <p:cNvSpPr/>
          <p:nvPr/>
        </p:nvSpPr>
        <p:spPr>
          <a:xfrm rot="-1790023">
            <a:off x="575690" y="-347874"/>
            <a:ext cx="2725224" cy="3833435"/>
          </a:xfrm>
          <a:custGeom>
            <a:rect b="b" l="l" r="r" t="t"/>
            <a:pathLst>
              <a:path extrusionOk="0" h="3833315" w="2725139">
                <a:moveTo>
                  <a:pt x="0" y="0"/>
                </a:moveTo>
                <a:lnTo>
                  <a:pt x="2725139" y="0"/>
                </a:lnTo>
                <a:lnTo>
                  <a:pt x="2725139" y="3833316"/>
                </a:lnTo>
                <a:lnTo>
                  <a:pt x="0" y="3833316"/>
                </a:lnTo>
                <a:lnTo>
                  <a:pt x="0" y="0"/>
                </a:lnTo>
                <a:close/>
              </a:path>
            </a:pathLst>
          </a:custGeom>
          <a:blipFill rotWithShape="1">
            <a:blip r:embed="rId11">
              <a:alphaModFix/>
            </a:blip>
            <a:stretch>
              <a:fillRect b="0" l="0" r="0" t="0"/>
            </a:stretch>
          </a:blipFill>
          <a:ln>
            <a:noFill/>
          </a:ln>
        </p:spPr>
      </p:sp>
      <p:sp>
        <p:nvSpPr>
          <p:cNvPr id="225" name="Google Shape;225;g2871cc4ff05_0_104"/>
          <p:cNvSpPr/>
          <p:nvPr/>
        </p:nvSpPr>
        <p:spPr>
          <a:xfrm>
            <a:off x="5617477" y="-2911294"/>
            <a:ext cx="4515556" cy="4114800"/>
          </a:xfrm>
          <a:custGeom>
            <a:rect b="b" l="l" r="r" t="t"/>
            <a:pathLst>
              <a:path extrusionOk="0" h="4114800" w="4515556">
                <a:moveTo>
                  <a:pt x="0" y="0"/>
                </a:moveTo>
                <a:lnTo>
                  <a:pt x="4515555" y="0"/>
                </a:lnTo>
                <a:lnTo>
                  <a:pt x="4515555" y="4114800"/>
                </a:lnTo>
                <a:lnTo>
                  <a:pt x="0" y="4114800"/>
                </a:lnTo>
                <a:lnTo>
                  <a:pt x="0" y="0"/>
                </a:lnTo>
                <a:close/>
              </a:path>
            </a:pathLst>
          </a:custGeom>
          <a:blipFill rotWithShape="1">
            <a:blip r:embed="rId12">
              <a:alphaModFix/>
            </a:blip>
            <a:stretch>
              <a:fillRect b="0" l="0" r="0" t="0"/>
            </a:stretch>
          </a:blipFill>
          <a:ln>
            <a:noFill/>
          </a:ln>
        </p:spPr>
      </p:sp>
      <p:sp>
        <p:nvSpPr>
          <p:cNvPr id="226" name="Google Shape;226;g2871cc4ff05_0_104"/>
          <p:cNvSpPr/>
          <p:nvPr/>
        </p:nvSpPr>
        <p:spPr>
          <a:xfrm>
            <a:off x="9638208" y="-474450"/>
            <a:ext cx="1577381" cy="1528625"/>
          </a:xfrm>
          <a:custGeom>
            <a:rect b="b" l="l" r="r" t="t"/>
            <a:pathLst>
              <a:path extrusionOk="0" h="1528625" w="1577381">
                <a:moveTo>
                  <a:pt x="0" y="0"/>
                </a:moveTo>
                <a:lnTo>
                  <a:pt x="1577381" y="0"/>
                </a:lnTo>
                <a:lnTo>
                  <a:pt x="1577381" y="1528625"/>
                </a:lnTo>
                <a:lnTo>
                  <a:pt x="0" y="1528625"/>
                </a:lnTo>
                <a:lnTo>
                  <a:pt x="0" y="0"/>
                </a:lnTo>
                <a:close/>
              </a:path>
            </a:pathLst>
          </a:custGeom>
          <a:blipFill rotWithShape="1">
            <a:blip r:embed="rId6">
              <a:alphaModFix/>
            </a:blip>
            <a:stretch>
              <a:fillRect b="0" l="0" r="0" t="0"/>
            </a:stretch>
          </a:blipFill>
          <a:ln>
            <a:noFill/>
          </a:ln>
        </p:spPr>
      </p:sp>
      <p:sp>
        <p:nvSpPr>
          <p:cNvPr id="227" name="Google Shape;227;g2871cc4ff05_0_104"/>
          <p:cNvSpPr/>
          <p:nvPr/>
        </p:nvSpPr>
        <p:spPr>
          <a:xfrm rot="4067954">
            <a:off x="13586735" y="9192466"/>
            <a:ext cx="2414938" cy="2340294"/>
          </a:xfrm>
          <a:custGeom>
            <a:rect b="b" l="l" r="r" t="t"/>
            <a:pathLst>
              <a:path extrusionOk="0" h="2342484" w="2417198">
                <a:moveTo>
                  <a:pt x="0" y="0"/>
                </a:moveTo>
                <a:lnTo>
                  <a:pt x="2417198" y="0"/>
                </a:lnTo>
                <a:lnTo>
                  <a:pt x="2417198" y="2342484"/>
                </a:lnTo>
                <a:lnTo>
                  <a:pt x="0" y="2342484"/>
                </a:lnTo>
                <a:lnTo>
                  <a:pt x="0" y="0"/>
                </a:lnTo>
                <a:close/>
              </a:path>
            </a:pathLst>
          </a:custGeom>
          <a:blipFill rotWithShape="1">
            <a:blip r:embed="rId13">
              <a:alphaModFix/>
            </a:blip>
            <a:stretch>
              <a:fillRect b="0" l="0" r="0" t="0"/>
            </a:stretch>
          </a:blipFill>
          <a:ln>
            <a:noFill/>
          </a:ln>
        </p:spPr>
      </p:sp>
      <p:sp>
        <p:nvSpPr>
          <p:cNvPr id="228" name="Google Shape;228;g2871cc4ff05_0_104"/>
          <p:cNvSpPr txBox="1"/>
          <p:nvPr/>
        </p:nvSpPr>
        <p:spPr>
          <a:xfrm>
            <a:off x="3177300" y="4447088"/>
            <a:ext cx="11933400" cy="13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2000">
                <a:solidFill>
                  <a:schemeClr val="dk1"/>
                </a:solidFill>
                <a:latin typeface="Lexend"/>
                <a:ea typeface="Lexend"/>
                <a:cs typeface="Lexend"/>
                <a:sym typeface="Lexend"/>
              </a:rPr>
              <a:t>Thank You</a:t>
            </a:r>
            <a:endParaRPr b="1" sz="12000">
              <a:solidFill>
                <a:schemeClr val="dk1"/>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p:nvPr/>
        </p:nvSpPr>
        <p:spPr>
          <a:xfrm rot="-6802992">
            <a:off x="-1092430" y="-2256521"/>
            <a:ext cx="4242260" cy="4513043"/>
          </a:xfrm>
          <a:custGeom>
            <a:rect b="b" l="l" r="r" t="t"/>
            <a:pathLst>
              <a:path extrusionOk="0" h="4513043" w="4242260">
                <a:moveTo>
                  <a:pt x="0" y="0"/>
                </a:moveTo>
                <a:lnTo>
                  <a:pt x="4242260" y="0"/>
                </a:lnTo>
                <a:lnTo>
                  <a:pt x="4242260" y="4513042"/>
                </a:lnTo>
                <a:lnTo>
                  <a:pt x="0" y="4513042"/>
                </a:lnTo>
                <a:lnTo>
                  <a:pt x="0" y="0"/>
                </a:lnTo>
                <a:close/>
              </a:path>
            </a:pathLst>
          </a:custGeom>
          <a:blipFill rotWithShape="1">
            <a:blip r:embed="rId3">
              <a:alphaModFix/>
            </a:blip>
            <a:stretch>
              <a:fillRect b="0" l="0" r="0" t="0"/>
            </a:stretch>
          </a:blipFill>
          <a:ln>
            <a:noFill/>
          </a:ln>
        </p:spPr>
      </p:sp>
      <p:sp>
        <p:nvSpPr>
          <p:cNvPr id="74" name="Google Shape;74;p2"/>
          <p:cNvSpPr/>
          <p:nvPr/>
        </p:nvSpPr>
        <p:spPr>
          <a:xfrm rot="989142">
            <a:off x="-3994456" y="4198274"/>
            <a:ext cx="11022365" cy="10127047"/>
          </a:xfrm>
          <a:custGeom>
            <a:rect b="b" l="l" r="r" t="t"/>
            <a:pathLst>
              <a:path extrusionOk="0" h="10127047" w="11022365">
                <a:moveTo>
                  <a:pt x="0" y="0"/>
                </a:moveTo>
                <a:lnTo>
                  <a:pt x="11022365" y="0"/>
                </a:lnTo>
                <a:lnTo>
                  <a:pt x="11022365" y="10127046"/>
                </a:lnTo>
                <a:lnTo>
                  <a:pt x="0" y="10127046"/>
                </a:lnTo>
                <a:lnTo>
                  <a:pt x="0" y="0"/>
                </a:lnTo>
                <a:close/>
              </a:path>
            </a:pathLst>
          </a:custGeom>
          <a:blipFill rotWithShape="1">
            <a:blip r:embed="rId4">
              <a:alphaModFix/>
            </a:blip>
            <a:stretch>
              <a:fillRect b="0" l="0" r="0" t="0"/>
            </a:stretch>
          </a:blipFill>
          <a:ln>
            <a:noFill/>
          </a:ln>
        </p:spPr>
      </p:sp>
      <p:sp>
        <p:nvSpPr>
          <p:cNvPr id="75" name="Google Shape;75;p2"/>
          <p:cNvSpPr/>
          <p:nvPr/>
        </p:nvSpPr>
        <p:spPr>
          <a:xfrm rot="-1197150">
            <a:off x="425819" y="4818414"/>
            <a:ext cx="5381103" cy="4990973"/>
          </a:xfrm>
          <a:custGeom>
            <a:rect b="b" l="l" r="r" t="t"/>
            <a:pathLst>
              <a:path extrusionOk="0" h="4990973" w="5381103">
                <a:moveTo>
                  <a:pt x="0" y="0"/>
                </a:moveTo>
                <a:lnTo>
                  <a:pt x="5381103" y="0"/>
                </a:lnTo>
                <a:lnTo>
                  <a:pt x="5381103" y="4990973"/>
                </a:lnTo>
                <a:lnTo>
                  <a:pt x="0" y="4990973"/>
                </a:lnTo>
                <a:lnTo>
                  <a:pt x="0" y="0"/>
                </a:lnTo>
                <a:close/>
              </a:path>
            </a:pathLst>
          </a:custGeom>
          <a:blipFill rotWithShape="1">
            <a:blip r:embed="rId5">
              <a:alphaModFix/>
            </a:blip>
            <a:stretch>
              <a:fillRect b="0" l="0" r="0" t="0"/>
            </a:stretch>
          </a:blipFill>
          <a:ln>
            <a:noFill/>
          </a:ln>
        </p:spPr>
      </p:sp>
      <p:sp>
        <p:nvSpPr>
          <p:cNvPr id="76" name="Google Shape;76;p2"/>
          <p:cNvSpPr/>
          <p:nvPr/>
        </p:nvSpPr>
        <p:spPr>
          <a:xfrm>
            <a:off x="15461674" y="-1231629"/>
            <a:ext cx="4204062" cy="4074119"/>
          </a:xfrm>
          <a:custGeom>
            <a:rect b="b" l="l" r="r" t="t"/>
            <a:pathLst>
              <a:path extrusionOk="0" h="4074119" w="4204062">
                <a:moveTo>
                  <a:pt x="0" y="0"/>
                </a:moveTo>
                <a:lnTo>
                  <a:pt x="4204063" y="0"/>
                </a:lnTo>
                <a:lnTo>
                  <a:pt x="4204063" y="4074119"/>
                </a:lnTo>
                <a:lnTo>
                  <a:pt x="0" y="4074119"/>
                </a:lnTo>
                <a:lnTo>
                  <a:pt x="0" y="0"/>
                </a:lnTo>
                <a:close/>
              </a:path>
            </a:pathLst>
          </a:custGeom>
          <a:blipFill rotWithShape="1">
            <a:blip r:embed="rId6">
              <a:alphaModFix/>
            </a:blip>
            <a:stretch>
              <a:fillRect b="0" l="0" r="0" t="0"/>
            </a:stretch>
          </a:blipFill>
          <a:ln>
            <a:noFill/>
          </a:ln>
        </p:spPr>
      </p:sp>
      <p:sp>
        <p:nvSpPr>
          <p:cNvPr id="77" name="Google Shape;77;p2"/>
          <p:cNvSpPr txBox="1"/>
          <p:nvPr/>
        </p:nvSpPr>
        <p:spPr>
          <a:xfrm>
            <a:off x="2153213" y="1954667"/>
            <a:ext cx="5749500" cy="15390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lang="en-US" sz="9999">
                <a:latin typeface="Comfortaa"/>
                <a:ea typeface="Comfortaa"/>
                <a:cs typeface="Comfortaa"/>
                <a:sym typeface="Comfortaa"/>
              </a:rPr>
              <a:t>Group 7</a:t>
            </a:r>
            <a:endParaRPr>
              <a:latin typeface="Comfortaa"/>
              <a:ea typeface="Comfortaa"/>
              <a:cs typeface="Comfortaa"/>
              <a:sym typeface="Comfortaa"/>
            </a:endParaRPr>
          </a:p>
        </p:txBody>
      </p:sp>
      <p:grpSp>
        <p:nvGrpSpPr>
          <p:cNvPr id="78" name="Google Shape;78;p2"/>
          <p:cNvGrpSpPr/>
          <p:nvPr/>
        </p:nvGrpSpPr>
        <p:grpSpPr>
          <a:xfrm>
            <a:off x="9028830" y="2339134"/>
            <a:ext cx="765441" cy="743661"/>
            <a:chOff x="0" y="-2505"/>
            <a:chExt cx="1020588" cy="991548"/>
          </a:xfrm>
        </p:grpSpPr>
        <p:sp>
          <p:nvSpPr>
            <p:cNvPr id="79" name="Google Shape;79;p2"/>
            <p:cNvSpPr/>
            <p:nvPr/>
          </p:nvSpPr>
          <p:spPr>
            <a:xfrm>
              <a:off x="0" y="0"/>
              <a:ext cx="1020588" cy="989043"/>
            </a:xfrm>
            <a:custGeom>
              <a:rect b="b" l="l" r="r" t="t"/>
              <a:pathLst>
                <a:path extrusionOk="0" h="989043" w="1020588">
                  <a:moveTo>
                    <a:pt x="0" y="0"/>
                  </a:moveTo>
                  <a:lnTo>
                    <a:pt x="1020588" y="0"/>
                  </a:lnTo>
                  <a:lnTo>
                    <a:pt x="1020588" y="989043"/>
                  </a:lnTo>
                  <a:lnTo>
                    <a:pt x="0" y="989043"/>
                  </a:lnTo>
                  <a:lnTo>
                    <a:pt x="0" y="0"/>
                  </a:lnTo>
                  <a:close/>
                </a:path>
              </a:pathLst>
            </a:custGeom>
            <a:blipFill rotWithShape="1">
              <a:blip r:embed="rId7">
                <a:alphaModFix/>
              </a:blip>
              <a:stretch>
                <a:fillRect b="0" l="0" r="0" t="0"/>
              </a:stretch>
            </a:blipFill>
            <a:ln>
              <a:noFill/>
            </a:ln>
          </p:spPr>
        </p:sp>
        <p:sp>
          <p:nvSpPr>
            <p:cNvPr id="80" name="Google Shape;80;p2"/>
            <p:cNvSpPr txBox="1"/>
            <p:nvPr/>
          </p:nvSpPr>
          <p:spPr>
            <a:xfrm>
              <a:off x="154216" y="-2505"/>
              <a:ext cx="712200" cy="911700"/>
            </a:xfrm>
            <a:prstGeom prst="rect">
              <a:avLst/>
            </a:prstGeom>
            <a:noFill/>
            <a:ln>
              <a:noFill/>
            </a:ln>
          </p:spPr>
          <p:txBody>
            <a:bodyPr anchorCtr="0" anchor="t" bIns="0" lIns="0" spcFirstLastPara="1" rIns="0" wrap="square" tIns="0">
              <a:spAutoFit/>
            </a:bodyPr>
            <a:lstStyle/>
            <a:p>
              <a:pPr indent="0" lvl="0" marL="0" marR="0" rtl="0" algn="ctr">
                <a:lnSpc>
                  <a:spcPct val="130024"/>
                </a:lnSpc>
                <a:spcBef>
                  <a:spcPts val="0"/>
                </a:spcBef>
                <a:spcAft>
                  <a:spcPts val="0"/>
                </a:spcAft>
                <a:buNone/>
              </a:pPr>
              <a:r>
                <a:rPr b="1" i="0" lang="en-US" sz="4443" u="none" cap="none" strike="noStrike">
                  <a:solidFill>
                    <a:srgbClr val="000000"/>
                  </a:solidFill>
                  <a:latin typeface="Calibri"/>
                  <a:ea typeface="Calibri"/>
                  <a:cs typeface="Calibri"/>
                  <a:sym typeface="Calibri"/>
                </a:rPr>
                <a:t>1</a:t>
              </a:r>
              <a:endParaRPr b="1">
                <a:latin typeface="Calibri"/>
                <a:ea typeface="Calibri"/>
                <a:cs typeface="Calibri"/>
                <a:sym typeface="Calibri"/>
              </a:endParaRPr>
            </a:p>
          </p:txBody>
        </p:sp>
      </p:grpSp>
      <p:grpSp>
        <p:nvGrpSpPr>
          <p:cNvPr id="81" name="Google Shape;81;p2"/>
          <p:cNvGrpSpPr/>
          <p:nvPr/>
        </p:nvGrpSpPr>
        <p:grpSpPr>
          <a:xfrm>
            <a:off x="9028830" y="3574235"/>
            <a:ext cx="765441" cy="743661"/>
            <a:chOff x="0" y="-2505"/>
            <a:chExt cx="1020588" cy="991548"/>
          </a:xfrm>
        </p:grpSpPr>
        <p:sp>
          <p:nvSpPr>
            <p:cNvPr id="82" name="Google Shape;82;p2"/>
            <p:cNvSpPr/>
            <p:nvPr/>
          </p:nvSpPr>
          <p:spPr>
            <a:xfrm>
              <a:off x="0" y="0"/>
              <a:ext cx="1020588" cy="989043"/>
            </a:xfrm>
            <a:custGeom>
              <a:rect b="b" l="l" r="r" t="t"/>
              <a:pathLst>
                <a:path extrusionOk="0" h="989043" w="1020588">
                  <a:moveTo>
                    <a:pt x="0" y="0"/>
                  </a:moveTo>
                  <a:lnTo>
                    <a:pt x="1020588" y="0"/>
                  </a:lnTo>
                  <a:lnTo>
                    <a:pt x="1020588" y="989043"/>
                  </a:lnTo>
                  <a:lnTo>
                    <a:pt x="0" y="989043"/>
                  </a:lnTo>
                  <a:lnTo>
                    <a:pt x="0" y="0"/>
                  </a:lnTo>
                  <a:close/>
                </a:path>
              </a:pathLst>
            </a:custGeom>
            <a:blipFill rotWithShape="1">
              <a:blip r:embed="rId7">
                <a:alphaModFix/>
              </a:blip>
              <a:stretch>
                <a:fillRect b="0" l="0" r="0" t="0"/>
              </a:stretch>
            </a:blipFill>
            <a:ln>
              <a:noFill/>
            </a:ln>
          </p:spPr>
        </p:sp>
        <p:sp>
          <p:nvSpPr>
            <p:cNvPr id="83" name="Google Shape;83;p2"/>
            <p:cNvSpPr txBox="1"/>
            <p:nvPr/>
          </p:nvSpPr>
          <p:spPr>
            <a:xfrm>
              <a:off x="154216" y="-2505"/>
              <a:ext cx="712200" cy="911700"/>
            </a:xfrm>
            <a:prstGeom prst="rect">
              <a:avLst/>
            </a:prstGeom>
            <a:noFill/>
            <a:ln>
              <a:noFill/>
            </a:ln>
          </p:spPr>
          <p:txBody>
            <a:bodyPr anchorCtr="0" anchor="t" bIns="0" lIns="0" spcFirstLastPara="1" rIns="0" wrap="square" tIns="0">
              <a:spAutoFit/>
            </a:bodyPr>
            <a:lstStyle/>
            <a:p>
              <a:pPr indent="0" lvl="0" marL="0" marR="0" rtl="0" algn="ctr">
                <a:lnSpc>
                  <a:spcPct val="130024"/>
                </a:lnSpc>
                <a:spcBef>
                  <a:spcPts val="0"/>
                </a:spcBef>
                <a:spcAft>
                  <a:spcPts val="0"/>
                </a:spcAft>
                <a:buNone/>
              </a:pPr>
              <a:r>
                <a:rPr b="1" i="0" lang="en-US" sz="4443" u="none" cap="none" strike="noStrike">
                  <a:solidFill>
                    <a:srgbClr val="000000"/>
                  </a:solidFill>
                  <a:latin typeface="Calibri"/>
                  <a:ea typeface="Calibri"/>
                  <a:cs typeface="Calibri"/>
                  <a:sym typeface="Calibri"/>
                </a:rPr>
                <a:t>2</a:t>
              </a:r>
              <a:endParaRPr b="1">
                <a:latin typeface="Calibri"/>
                <a:ea typeface="Calibri"/>
                <a:cs typeface="Calibri"/>
                <a:sym typeface="Calibri"/>
              </a:endParaRPr>
            </a:p>
          </p:txBody>
        </p:sp>
      </p:grpSp>
      <p:grpSp>
        <p:nvGrpSpPr>
          <p:cNvPr id="84" name="Google Shape;84;p2"/>
          <p:cNvGrpSpPr/>
          <p:nvPr/>
        </p:nvGrpSpPr>
        <p:grpSpPr>
          <a:xfrm>
            <a:off x="9028830" y="4809336"/>
            <a:ext cx="765441" cy="743661"/>
            <a:chOff x="0" y="-2505"/>
            <a:chExt cx="1020588" cy="991548"/>
          </a:xfrm>
        </p:grpSpPr>
        <p:sp>
          <p:nvSpPr>
            <p:cNvPr id="85" name="Google Shape;85;p2"/>
            <p:cNvSpPr/>
            <p:nvPr/>
          </p:nvSpPr>
          <p:spPr>
            <a:xfrm>
              <a:off x="0" y="0"/>
              <a:ext cx="1020588" cy="989043"/>
            </a:xfrm>
            <a:custGeom>
              <a:rect b="b" l="l" r="r" t="t"/>
              <a:pathLst>
                <a:path extrusionOk="0" h="989043" w="1020588">
                  <a:moveTo>
                    <a:pt x="0" y="0"/>
                  </a:moveTo>
                  <a:lnTo>
                    <a:pt x="1020588" y="0"/>
                  </a:lnTo>
                  <a:lnTo>
                    <a:pt x="1020588" y="989043"/>
                  </a:lnTo>
                  <a:lnTo>
                    <a:pt x="0" y="989043"/>
                  </a:lnTo>
                  <a:lnTo>
                    <a:pt x="0" y="0"/>
                  </a:lnTo>
                  <a:close/>
                </a:path>
              </a:pathLst>
            </a:custGeom>
            <a:blipFill rotWithShape="1">
              <a:blip r:embed="rId7">
                <a:alphaModFix/>
              </a:blip>
              <a:stretch>
                <a:fillRect b="0" l="0" r="0" t="0"/>
              </a:stretch>
            </a:blipFill>
            <a:ln>
              <a:noFill/>
            </a:ln>
          </p:spPr>
        </p:sp>
        <p:sp>
          <p:nvSpPr>
            <p:cNvPr id="86" name="Google Shape;86;p2"/>
            <p:cNvSpPr txBox="1"/>
            <p:nvPr/>
          </p:nvSpPr>
          <p:spPr>
            <a:xfrm>
              <a:off x="154216" y="-2505"/>
              <a:ext cx="712200" cy="911700"/>
            </a:xfrm>
            <a:prstGeom prst="rect">
              <a:avLst/>
            </a:prstGeom>
            <a:noFill/>
            <a:ln>
              <a:noFill/>
            </a:ln>
          </p:spPr>
          <p:txBody>
            <a:bodyPr anchorCtr="0" anchor="t" bIns="0" lIns="0" spcFirstLastPara="1" rIns="0" wrap="square" tIns="0">
              <a:spAutoFit/>
            </a:bodyPr>
            <a:lstStyle/>
            <a:p>
              <a:pPr indent="0" lvl="0" marL="0" marR="0" rtl="0" algn="ctr">
                <a:lnSpc>
                  <a:spcPct val="130024"/>
                </a:lnSpc>
                <a:spcBef>
                  <a:spcPts val="0"/>
                </a:spcBef>
                <a:spcAft>
                  <a:spcPts val="0"/>
                </a:spcAft>
                <a:buNone/>
              </a:pPr>
              <a:r>
                <a:rPr b="1" i="0" lang="en-US" sz="4443" u="none" cap="none" strike="noStrike">
                  <a:solidFill>
                    <a:srgbClr val="000000"/>
                  </a:solidFill>
                  <a:latin typeface="Calibri"/>
                  <a:ea typeface="Calibri"/>
                  <a:cs typeface="Calibri"/>
                  <a:sym typeface="Calibri"/>
                </a:rPr>
                <a:t>3</a:t>
              </a:r>
              <a:endParaRPr b="1">
                <a:latin typeface="Calibri"/>
                <a:ea typeface="Calibri"/>
                <a:cs typeface="Calibri"/>
                <a:sym typeface="Calibri"/>
              </a:endParaRPr>
            </a:p>
          </p:txBody>
        </p:sp>
      </p:grpSp>
      <p:grpSp>
        <p:nvGrpSpPr>
          <p:cNvPr id="87" name="Google Shape;87;p2"/>
          <p:cNvGrpSpPr/>
          <p:nvPr/>
        </p:nvGrpSpPr>
        <p:grpSpPr>
          <a:xfrm>
            <a:off x="9028830" y="6044437"/>
            <a:ext cx="765441" cy="743661"/>
            <a:chOff x="0" y="-2505"/>
            <a:chExt cx="1020588" cy="991548"/>
          </a:xfrm>
        </p:grpSpPr>
        <p:sp>
          <p:nvSpPr>
            <p:cNvPr id="88" name="Google Shape;88;p2"/>
            <p:cNvSpPr/>
            <p:nvPr/>
          </p:nvSpPr>
          <p:spPr>
            <a:xfrm>
              <a:off x="0" y="0"/>
              <a:ext cx="1020588" cy="989043"/>
            </a:xfrm>
            <a:custGeom>
              <a:rect b="b" l="l" r="r" t="t"/>
              <a:pathLst>
                <a:path extrusionOk="0" h="989043" w="1020588">
                  <a:moveTo>
                    <a:pt x="0" y="0"/>
                  </a:moveTo>
                  <a:lnTo>
                    <a:pt x="1020588" y="0"/>
                  </a:lnTo>
                  <a:lnTo>
                    <a:pt x="1020588" y="989043"/>
                  </a:lnTo>
                  <a:lnTo>
                    <a:pt x="0" y="989043"/>
                  </a:lnTo>
                  <a:lnTo>
                    <a:pt x="0" y="0"/>
                  </a:lnTo>
                  <a:close/>
                </a:path>
              </a:pathLst>
            </a:custGeom>
            <a:blipFill rotWithShape="1">
              <a:blip r:embed="rId7">
                <a:alphaModFix/>
              </a:blip>
              <a:stretch>
                <a:fillRect b="0" l="0" r="0" t="0"/>
              </a:stretch>
            </a:blipFill>
            <a:ln>
              <a:noFill/>
            </a:ln>
          </p:spPr>
        </p:sp>
        <p:sp>
          <p:nvSpPr>
            <p:cNvPr id="89" name="Google Shape;89;p2"/>
            <p:cNvSpPr txBox="1"/>
            <p:nvPr/>
          </p:nvSpPr>
          <p:spPr>
            <a:xfrm>
              <a:off x="154216" y="-2505"/>
              <a:ext cx="712200" cy="911700"/>
            </a:xfrm>
            <a:prstGeom prst="rect">
              <a:avLst/>
            </a:prstGeom>
            <a:noFill/>
            <a:ln>
              <a:noFill/>
            </a:ln>
          </p:spPr>
          <p:txBody>
            <a:bodyPr anchorCtr="0" anchor="t" bIns="0" lIns="0" spcFirstLastPara="1" rIns="0" wrap="square" tIns="0">
              <a:spAutoFit/>
            </a:bodyPr>
            <a:lstStyle/>
            <a:p>
              <a:pPr indent="0" lvl="0" marL="0" marR="0" rtl="0" algn="ctr">
                <a:lnSpc>
                  <a:spcPct val="130024"/>
                </a:lnSpc>
                <a:spcBef>
                  <a:spcPts val="0"/>
                </a:spcBef>
                <a:spcAft>
                  <a:spcPts val="0"/>
                </a:spcAft>
                <a:buNone/>
              </a:pPr>
              <a:r>
                <a:rPr b="1" i="0" lang="en-US" sz="4443" u="none" cap="none" strike="noStrike">
                  <a:solidFill>
                    <a:srgbClr val="000000"/>
                  </a:solidFill>
                </a:rPr>
                <a:t>4</a:t>
              </a:r>
              <a:endParaRPr b="1">
                <a:latin typeface="Calibri"/>
                <a:ea typeface="Calibri"/>
                <a:cs typeface="Calibri"/>
                <a:sym typeface="Calibri"/>
              </a:endParaRPr>
            </a:p>
          </p:txBody>
        </p:sp>
      </p:grpSp>
      <p:sp>
        <p:nvSpPr>
          <p:cNvPr id="90" name="Google Shape;90;p2"/>
          <p:cNvSpPr/>
          <p:nvPr/>
        </p:nvSpPr>
        <p:spPr>
          <a:xfrm>
            <a:off x="15098631" y="-416990"/>
            <a:ext cx="4321338" cy="3424660"/>
          </a:xfrm>
          <a:custGeom>
            <a:rect b="b" l="l" r="r" t="t"/>
            <a:pathLst>
              <a:path extrusionOk="0" h="3424660" w="4321338">
                <a:moveTo>
                  <a:pt x="0" y="0"/>
                </a:moveTo>
                <a:lnTo>
                  <a:pt x="4321338" y="0"/>
                </a:lnTo>
                <a:lnTo>
                  <a:pt x="4321338" y="3424660"/>
                </a:lnTo>
                <a:lnTo>
                  <a:pt x="0" y="3424660"/>
                </a:lnTo>
                <a:lnTo>
                  <a:pt x="0" y="0"/>
                </a:lnTo>
                <a:close/>
              </a:path>
            </a:pathLst>
          </a:custGeom>
          <a:blipFill rotWithShape="1">
            <a:blip r:embed="rId8">
              <a:alphaModFix/>
            </a:blip>
            <a:stretch>
              <a:fillRect b="0" l="0" r="0" t="0"/>
            </a:stretch>
          </a:blipFill>
          <a:ln>
            <a:noFill/>
          </a:ln>
        </p:spPr>
      </p:sp>
      <p:sp>
        <p:nvSpPr>
          <p:cNvPr id="91" name="Google Shape;91;p2"/>
          <p:cNvSpPr txBox="1"/>
          <p:nvPr/>
        </p:nvSpPr>
        <p:spPr>
          <a:xfrm>
            <a:off x="10144522" y="4968172"/>
            <a:ext cx="6101100" cy="446400"/>
          </a:xfrm>
          <a:prstGeom prst="rect">
            <a:avLst/>
          </a:prstGeom>
          <a:noFill/>
          <a:ln>
            <a:noFill/>
          </a:ln>
        </p:spPr>
        <p:txBody>
          <a:bodyPr anchorCtr="0" anchor="t" bIns="0" lIns="0" spcFirstLastPara="1" rIns="0" wrap="square" tIns="0">
            <a:spAutoFit/>
          </a:bodyPr>
          <a:lstStyle/>
          <a:p>
            <a:pPr indent="0" lvl="0" marL="0" marR="0" rtl="0" algn="l">
              <a:lnSpc>
                <a:spcPct val="130009"/>
              </a:lnSpc>
              <a:spcBef>
                <a:spcPts val="0"/>
              </a:spcBef>
              <a:spcAft>
                <a:spcPts val="0"/>
              </a:spcAft>
              <a:buNone/>
            </a:pPr>
            <a:r>
              <a:rPr lang="en-US" sz="2900">
                <a:latin typeface="Impact"/>
                <a:ea typeface="Impact"/>
                <a:cs typeface="Impact"/>
                <a:sym typeface="Impact"/>
              </a:rPr>
              <a:t>Abrar Sami Khan- 24141153</a:t>
            </a:r>
            <a:endParaRPr sz="2900">
              <a:latin typeface="Impact"/>
              <a:ea typeface="Impact"/>
              <a:cs typeface="Impact"/>
              <a:sym typeface="Impact"/>
            </a:endParaRPr>
          </a:p>
        </p:txBody>
      </p:sp>
      <p:sp>
        <p:nvSpPr>
          <p:cNvPr id="92" name="Google Shape;92;p2"/>
          <p:cNvSpPr txBox="1"/>
          <p:nvPr/>
        </p:nvSpPr>
        <p:spPr>
          <a:xfrm>
            <a:off x="10144522" y="2487764"/>
            <a:ext cx="6101100" cy="446400"/>
          </a:xfrm>
          <a:prstGeom prst="rect">
            <a:avLst/>
          </a:prstGeom>
          <a:noFill/>
          <a:ln>
            <a:noFill/>
          </a:ln>
        </p:spPr>
        <p:txBody>
          <a:bodyPr anchorCtr="0" anchor="t" bIns="0" lIns="0" spcFirstLastPara="1" rIns="0" wrap="square" tIns="0">
            <a:spAutoFit/>
          </a:bodyPr>
          <a:lstStyle/>
          <a:p>
            <a:pPr indent="0" lvl="0" marL="0" marR="0" rtl="0" algn="l">
              <a:lnSpc>
                <a:spcPct val="130009"/>
              </a:lnSpc>
              <a:spcBef>
                <a:spcPts val="0"/>
              </a:spcBef>
              <a:spcAft>
                <a:spcPts val="0"/>
              </a:spcAft>
              <a:buNone/>
            </a:pPr>
            <a:r>
              <a:rPr lang="en-US" sz="2900">
                <a:latin typeface="Impact"/>
                <a:ea typeface="Impact"/>
                <a:cs typeface="Impact"/>
                <a:sym typeface="Impact"/>
              </a:rPr>
              <a:t>Mohammad Omar Raihan- 21141058</a:t>
            </a:r>
            <a:endParaRPr sz="2900">
              <a:latin typeface="Impact"/>
              <a:ea typeface="Impact"/>
              <a:cs typeface="Impact"/>
              <a:sym typeface="Impact"/>
            </a:endParaRPr>
          </a:p>
        </p:txBody>
      </p:sp>
      <p:sp>
        <p:nvSpPr>
          <p:cNvPr id="93" name="Google Shape;93;p2"/>
          <p:cNvSpPr txBox="1"/>
          <p:nvPr/>
        </p:nvSpPr>
        <p:spPr>
          <a:xfrm>
            <a:off x="10144525" y="6208385"/>
            <a:ext cx="5973300" cy="446400"/>
          </a:xfrm>
          <a:prstGeom prst="rect">
            <a:avLst/>
          </a:prstGeom>
          <a:noFill/>
          <a:ln>
            <a:noFill/>
          </a:ln>
        </p:spPr>
        <p:txBody>
          <a:bodyPr anchorCtr="0" anchor="t" bIns="0" lIns="0" spcFirstLastPara="1" rIns="0" wrap="square" tIns="0">
            <a:spAutoFit/>
          </a:bodyPr>
          <a:lstStyle/>
          <a:p>
            <a:pPr indent="0" lvl="0" marL="0" marR="0" rtl="0" algn="l">
              <a:lnSpc>
                <a:spcPct val="130009"/>
              </a:lnSpc>
              <a:spcBef>
                <a:spcPts val="0"/>
              </a:spcBef>
              <a:spcAft>
                <a:spcPts val="0"/>
              </a:spcAft>
              <a:buNone/>
            </a:pPr>
            <a:r>
              <a:rPr lang="en-US" sz="2900">
                <a:latin typeface="Impact"/>
                <a:ea typeface="Impact"/>
                <a:cs typeface="Impact"/>
                <a:sym typeface="Impact"/>
              </a:rPr>
              <a:t>Showrin Rahman- 24141255</a:t>
            </a:r>
            <a:endParaRPr sz="2900">
              <a:latin typeface="Impact"/>
              <a:ea typeface="Impact"/>
              <a:cs typeface="Impact"/>
              <a:sym typeface="Impact"/>
            </a:endParaRPr>
          </a:p>
        </p:txBody>
      </p:sp>
      <p:grpSp>
        <p:nvGrpSpPr>
          <p:cNvPr id="94" name="Google Shape;94;p2"/>
          <p:cNvGrpSpPr/>
          <p:nvPr/>
        </p:nvGrpSpPr>
        <p:grpSpPr>
          <a:xfrm>
            <a:off x="9028830" y="7279537"/>
            <a:ext cx="765441" cy="743661"/>
            <a:chOff x="0" y="-2505"/>
            <a:chExt cx="1020588" cy="991548"/>
          </a:xfrm>
        </p:grpSpPr>
        <p:sp>
          <p:nvSpPr>
            <p:cNvPr id="95" name="Google Shape;95;p2"/>
            <p:cNvSpPr/>
            <p:nvPr/>
          </p:nvSpPr>
          <p:spPr>
            <a:xfrm>
              <a:off x="0" y="0"/>
              <a:ext cx="1020588" cy="989043"/>
            </a:xfrm>
            <a:custGeom>
              <a:rect b="b" l="l" r="r" t="t"/>
              <a:pathLst>
                <a:path extrusionOk="0" h="989043" w="1020588">
                  <a:moveTo>
                    <a:pt x="0" y="0"/>
                  </a:moveTo>
                  <a:lnTo>
                    <a:pt x="1020588" y="0"/>
                  </a:lnTo>
                  <a:lnTo>
                    <a:pt x="1020588" y="989043"/>
                  </a:lnTo>
                  <a:lnTo>
                    <a:pt x="0" y="989043"/>
                  </a:lnTo>
                  <a:lnTo>
                    <a:pt x="0" y="0"/>
                  </a:lnTo>
                  <a:close/>
                </a:path>
              </a:pathLst>
            </a:custGeom>
            <a:blipFill rotWithShape="1">
              <a:blip r:embed="rId7">
                <a:alphaModFix/>
              </a:blip>
              <a:stretch>
                <a:fillRect b="0" l="0" r="0" t="0"/>
              </a:stretch>
            </a:blipFill>
            <a:ln>
              <a:noFill/>
            </a:ln>
          </p:spPr>
        </p:sp>
        <p:sp>
          <p:nvSpPr>
            <p:cNvPr id="96" name="Google Shape;96;p2"/>
            <p:cNvSpPr txBox="1"/>
            <p:nvPr/>
          </p:nvSpPr>
          <p:spPr>
            <a:xfrm>
              <a:off x="308383" y="-2505"/>
              <a:ext cx="712200" cy="911700"/>
            </a:xfrm>
            <a:prstGeom prst="rect">
              <a:avLst/>
            </a:prstGeom>
            <a:noFill/>
            <a:ln>
              <a:noFill/>
            </a:ln>
          </p:spPr>
          <p:txBody>
            <a:bodyPr anchorCtr="0" anchor="t" bIns="0" lIns="0" spcFirstLastPara="1" rIns="0" wrap="square" tIns="0">
              <a:spAutoFit/>
            </a:bodyPr>
            <a:lstStyle/>
            <a:p>
              <a:pPr indent="0" lvl="0" marL="0" marR="0" rtl="0" algn="l">
                <a:lnSpc>
                  <a:spcPct val="130024"/>
                </a:lnSpc>
                <a:spcBef>
                  <a:spcPts val="0"/>
                </a:spcBef>
                <a:spcAft>
                  <a:spcPts val="0"/>
                </a:spcAft>
                <a:buNone/>
              </a:pPr>
              <a:r>
                <a:rPr b="1" lang="en-US" sz="4443"/>
                <a:t>5</a:t>
              </a:r>
              <a:endParaRPr b="1">
                <a:latin typeface="Calibri"/>
                <a:ea typeface="Calibri"/>
                <a:cs typeface="Calibri"/>
                <a:sym typeface="Calibri"/>
              </a:endParaRPr>
            </a:p>
          </p:txBody>
        </p:sp>
      </p:grpSp>
      <p:sp>
        <p:nvSpPr>
          <p:cNvPr id="97" name="Google Shape;97;p2"/>
          <p:cNvSpPr txBox="1"/>
          <p:nvPr/>
        </p:nvSpPr>
        <p:spPr>
          <a:xfrm>
            <a:off x="10144530" y="7448577"/>
            <a:ext cx="6101100" cy="446400"/>
          </a:xfrm>
          <a:prstGeom prst="rect">
            <a:avLst/>
          </a:prstGeom>
          <a:noFill/>
          <a:ln>
            <a:noFill/>
          </a:ln>
        </p:spPr>
        <p:txBody>
          <a:bodyPr anchorCtr="0" anchor="t" bIns="0" lIns="0" spcFirstLastPara="1" rIns="0" wrap="square" tIns="0">
            <a:spAutoFit/>
          </a:bodyPr>
          <a:lstStyle/>
          <a:p>
            <a:pPr indent="0" lvl="0" marL="0" marR="0" rtl="0" algn="l">
              <a:lnSpc>
                <a:spcPct val="130009"/>
              </a:lnSpc>
              <a:spcBef>
                <a:spcPts val="0"/>
              </a:spcBef>
              <a:spcAft>
                <a:spcPts val="0"/>
              </a:spcAft>
              <a:buNone/>
            </a:pPr>
            <a:r>
              <a:rPr lang="en-US" sz="2900">
                <a:latin typeface="Impact"/>
                <a:ea typeface="Impact"/>
                <a:cs typeface="Impact"/>
                <a:sym typeface="Impact"/>
              </a:rPr>
              <a:t>Sowad Rahman- 24341284</a:t>
            </a:r>
            <a:endParaRPr sz="2900">
              <a:latin typeface="Impact"/>
              <a:ea typeface="Impact"/>
              <a:cs typeface="Impact"/>
              <a:sym typeface="Impact"/>
            </a:endParaRPr>
          </a:p>
        </p:txBody>
      </p:sp>
      <p:sp>
        <p:nvSpPr>
          <p:cNvPr id="98" name="Google Shape;98;p2"/>
          <p:cNvSpPr txBox="1"/>
          <p:nvPr/>
        </p:nvSpPr>
        <p:spPr>
          <a:xfrm>
            <a:off x="10144530" y="3743302"/>
            <a:ext cx="6101100" cy="446400"/>
          </a:xfrm>
          <a:prstGeom prst="rect">
            <a:avLst/>
          </a:prstGeom>
          <a:noFill/>
          <a:ln>
            <a:noFill/>
          </a:ln>
        </p:spPr>
        <p:txBody>
          <a:bodyPr anchorCtr="0" anchor="t" bIns="0" lIns="0" spcFirstLastPara="1" rIns="0" wrap="square" tIns="0">
            <a:spAutoFit/>
          </a:bodyPr>
          <a:lstStyle/>
          <a:p>
            <a:pPr indent="0" lvl="0" marL="0" marR="0" rtl="0" algn="l">
              <a:lnSpc>
                <a:spcPct val="130009"/>
              </a:lnSpc>
              <a:spcBef>
                <a:spcPts val="0"/>
              </a:spcBef>
              <a:spcAft>
                <a:spcPts val="0"/>
              </a:spcAft>
              <a:buNone/>
            </a:pPr>
            <a:r>
              <a:rPr lang="en-US" sz="2900">
                <a:latin typeface="Impact"/>
                <a:ea typeface="Impact"/>
                <a:cs typeface="Impact"/>
                <a:sym typeface="Impact"/>
              </a:rPr>
              <a:t>Omor Bin Amjad Chowdhury- 23241085</a:t>
            </a:r>
            <a:endParaRPr sz="2900">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p:nvPr/>
        </p:nvSpPr>
        <p:spPr>
          <a:xfrm>
            <a:off x="15374744" y="7682326"/>
            <a:ext cx="3252480" cy="3151948"/>
          </a:xfrm>
          <a:custGeom>
            <a:rect b="b" l="l" r="r" t="t"/>
            <a:pathLst>
              <a:path extrusionOk="0" h="3151948" w="3252480">
                <a:moveTo>
                  <a:pt x="0" y="0"/>
                </a:moveTo>
                <a:lnTo>
                  <a:pt x="3252479" y="0"/>
                </a:lnTo>
                <a:lnTo>
                  <a:pt x="3252479" y="3151948"/>
                </a:lnTo>
                <a:lnTo>
                  <a:pt x="0" y="3151948"/>
                </a:lnTo>
                <a:lnTo>
                  <a:pt x="0" y="0"/>
                </a:lnTo>
                <a:close/>
              </a:path>
            </a:pathLst>
          </a:custGeom>
          <a:blipFill rotWithShape="1">
            <a:blip r:embed="rId3">
              <a:alphaModFix/>
            </a:blip>
            <a:stretch>
              <a:fillRect b="0" l="0" r="0" t="0"/>
            </a:stretch>
          </a:blipFill>
          <a:ln>
            <a:noFill/>
          </a:ln>
        </p:spPr>
      </p:sp>
      <p:sp>
        <p:nvSpPr>
          <p:cNvPr id="104" name="Google Shape;104;p3"/>
          <p:cNvSpPr txBox="1"/>
          <p:nvPr/>
        </p:nvSpPr>
        <p:spPr>
          <a:xfrm>
            <a:off x="3734100" y="724750"/>
            <a:ext cx="10819800" cy="12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5100">
                <a:solidFill>
                  <a:schemeClr val="dk1"/>
                </a:solidFill>
                <a:latin typeface="Nunito"/>
                <a:ea typeface="Nunito"/>
                <a:cs typeface="Nunito"/>
                <a:sym typeface="Nunito"/>
              </a:rPr>
              <a:t>Introduction</a:t>
            </a:r>
            <a:endParaRPr b="1" sz="5100">
              <a:solidFill>
                <a:schemeClr val="dk1"/>
              </a:solidFill>
              <a:latin typeface="Nunito"/>
              <a:ea typeface="Nunito"/>
              <a:cs typeface="Nunito"/>
              <a:sym typeface="Nunito"/>
            </a:endParaRPr>
          </a:p>
        </p:txBody>
      </p:sp>
      <p:sp>
        <p:nvSpPr>
          <p:cNvPr id="105" name="Google Shape;105;p3"/>
          <p:cNvSpPr/>
          <p:nvPr/>
        </p:nvSpPr>
        <p:spPr>
          <a:xfrm rot="873617">
            <a:off x="-4202729" y="7611364"/>
            <a:ext cx="8768844" cy="7197732"/>
          </a:xfrm>
          <a:custGeom>
            <a:rect b="b" l="l" r="r" t="t"/>
            <a:pathLst>
              <a:path extrusionOk="0" h="10127047" w="11022365">
                <a:moveTo>
                  <a:pt x="0" y="0"/>
                </a:moveTo>
                <a:lnTo>
                  <a:pt x="11022365" y="0"/>
                </a:lnTo>
                <a:lnTo>
                  <a:pt x="11022365" y="10127046"/>
                </a:lnTo>
                <a:lnTo>
                  <a:pt x="0" y="10127046"/>
                </a:lnTo>
                <a:lnTo>
                  <a:pt x="0" y="0"/>
                </a:lnTo>
                <a:close/>
              </a:path>
            </a:pathLst>
          </a:custGeom>
          <a:blipFill rotWithShape="1">
            <a:blip r:embed="rId4">
              <a:alphaModFix/>
            </a:blip>
            <a:stretch>
              <a:fillRect b="0" l="0" r="0" t="0"/>
            </a:stretch>
          </a:blipFill>
          <a:ln>
            <a:noFill/>
          </a:ln>
        </p:spPr>
      </p:sp>
      <p:sp>
        <p:nvSpPr>
          <p:cNvPr id="106" name="Google Shape;106;p3"/>
          <p:cNvSpPr/>
          <p:nvPr/>
        </p:nvSpPr>
        <p:spPr>
          <a:xfrm rot="-1044471">
            <a:off x="-647428" y="8056882"/>
            <a:ext cx="4271838" cy="3557031"/>
          </a:xfrm>
          <a:custGeom>
            <a:rect b="b" l="l" r="r" t="t"/>
            <a:pathLst>
              <a:path extrusionOk="0" h="4990973" w="5381103">
                <a:moveTo>
                  <a:pt x="0" y="0"/>
                </a:moveTo>
                <a:lnTo>
                  <a:pt x="5381103" y="0"/>
                </a:lnTo>
                <a:lnTo>
                  <a:pt x="5381103" y="4990973"/>
                </a:lnTo>
                <a:lnTo>
                  <a:pt x="0" y="4990973"/>
                </a:lnTo>
                <a:lnTo>
                  <a:pt x="0" y="0"/>
                </a:lnTo>
                <a:close/>
              </a:path>
            </a:pathLst>
          </a:custGeom>
          <a:blipFill rotWithShape="1">
            <a:blip r:embed="rId5">
              <a:alphaModFix/>
            </a:blip>
            <a:stretch>
              <a:fillRect b="0" l="0" r="0" t="0"/>
            </a:stretch>
          </a:blipFill>
          <a:ln>
            <a:noFill/>
          </a:ln>
        </p:spPr>
      </p:sp>
      <p:sp>
        <p:nvSpPr>
          <p:cNvPr id="107" name="Google Shape;107;p3"/>
          <p:cNvSpPr txBox="1"/>
          <p:nvPr/>
        </p:nvSpPr>
        <p:spPr>
          <a:xfrm>
            <a:off x="765600" y="2247175"/>
            <a:ext cx="16756800" cy="5749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US" sz="3200">
                <a:solidFill>
                  <a:schemeClr val="dk1"/>
                </a:solidFill>
                <a:highlight>
                  <a:srgbClr val="FFFFFF"/>
                </a:highlight>
                <a:latin typeface="Roboto"/>
                <a:ea typeface="Roboto"/>
                <a:cs typeface="Roboto"/>
                <a:sym typeface="Roboto"/>
              </a:rPr>
              <a:t>This study uses </a:t>
            </a:r>
            <a:r>
              <a:rPr lang="en-US" sz="3400">
                <a:solidFill>
                  <a:schemeClr val="dk1"/>
                </a:solidFill>
              </a:rPr>
              <a:t>sentinel-2  satellite imagery </a:t>
            </a:r>
            <a:r>
              <a:rPr lang="en-US" sz="3200">
                <a:solidFill>
                  <a:schemeClr val="dk1"/>
                </a:solidFill>
                <a:highlight>
                  <a:srgbClr val="FFFFFF"/>
                </a:highlight>
                <a:latin typeface="Roboto"/>
                <a:ea typeface="Roboto"/>
                <a:cs typeface="Roboto"/>
                <a:sym typeface="Roboto"/>
              </a:rPr>
              <a:t>to anticipate deforestation and vegetation loss, with potential benefits including improved conservation efforts, faster detection of illegal logging, and empowering local populations to conserve natural resources. It also helps to mitigate climate change through carbon sequestration, promotes sustainable economic development by preserving vital ecosystems, reduces disaster risk through better forest management, and provides valuable educational resources for raising environmental awareness and academic research</a:t>
            </a:r>
            <a:r>
              <a:rPr lang="en-US" sz="3200">
                <a:solidFill>
                  <a:schemeClr val="dk1"/>
                </a:solidFill>
                <a:highlight>
                  <a:srgbClr val="FFFFFF"/>
                </a:highlight>
                <a:latin typeface="Roboto"/>
                <a:ea typeface="Roboto"/>
                <a:cs typeface="Roboto"/>
                <a:sym typeface="Roboto"/>
              </a:rPr>
              <a:t>.</a:t>
            </a:r>
            <a:endParaRPr b="1" sz="3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p:nvPr/>
        </p:nvSpPr>
        <p:spPr>
          <a:xfrm rot="3159373">
            <a:off x="-2170367" y="-955735"/>
            <a:ext cx="6398134" cy="7181579"/>
          </a:xfrm>
          <a:custGeom>
            <a:rect b="b" l="l" r="r" t="t"/>
            <a:pathLst>
              <a:path extrusionOk="0" h="7181579" w="6398134">
                <a:moveTo>
                  <a:pt x="0" y="0"/>
                </a:moveTo>
                <a:lnTo>
                  <a:pt x="6398134" y="0"/>
                </a:lnTo>
                <a:lnTo>
                  <a:pt x="6398134" y="7181579"/>
                </a:lnTo>
                <a:lnTo>
                  <a:pt x="0" y="7181579"/>
                </a:lnTo>
                <a:lnTo>
                  <a:pt x="0" y="0"/>
                </a:lnTo>
                <a:close/>
              </a:path>
            </a:pathLst>
          </a:custGeom>
          <a:blipFill rotWithShape="1">
            <a:blip r:embed="rId3">
              <a:alphaModFix/>
            </a:blip>
            <a:stretch>
              <a:fillRect b="0" l="0" r="0" t="0"/>
            </a:stretch>
          </a:blipFill>
          <a:ln>
            <a:noFill/>
          </a:ln>
        </p:spPr>
      </p:sp>
      <p:grpSp>
        <p:nvGrpSpPr>
          <p:cNvPr id="113" name="Google Shape;113;p5"/>
          <p:cNvGrpSpPr/>
          <p:nvPr/>
        </p:nvGrpSpPr>
        <p:grpSpPr>
          <a:xfrm>
            <a:off x="1330418" y="2490394"/>
            <a:ext cx="15670565" cy="7134183"/>
            <a:chOff x="-57867" y="-192881"/>
            <a:chExt cx="20894087" cy="9512245"/>
          </a:xfrm>
        </p:grpSpPr>
        <p:grpSp>
          <p:nvGrpSpPr>
            <p:cNvPr id="114" name="Google Shape;114;p5"/>
            <p:cNvGrpSpPr/>
            <p:nvPr/>
          </p:nvGrpSpPr>
          <p:grpSpPr>
            <a:xfrm>
              <a:off x="0" y="-192881"/>
              <a:ext cx="20836220" cy="9023875"/>
              <a:chOff x="0" y="-38100"/>
              <a:chExt cx="4115797" cy="1782494"/>
            </a:xfrm>
          </p:grpSpPr>
          <p:sp>
            <p:nvSpPr>
              <p:cNvPr id="115" name="Google Shape;115;p5"/>
              <p:cNvSpPr/>
              <p:nvPr/>
            </p:nvSpPr>
            <p:spPr>
              <a:xfrm>
                <a:off x="0" y="0"/>
                <a:ext cx="4115797" cy="1744394"/>
              </a:xfrm>
              <a:custGeom>
                <a:rect b="b" l="l" r="r" t="t"/>
                <a:pathLst>
                  <a:path extrusionOk="0" h="1744394" w="4115797">
                    <a:moveTo>
                      <a:pt x="0" y="0"/>
                    </a:moveTo>
                    <a:lnTo>
                      <a:pt x="4115797" y="0"/>
                    </a:lnTo>
                    <a:lnTo>
                      <a:pt x="4115797" y="1744394"/>
                    </a:lnTo>
                    <a:lnTo>
                      <a:pt x="0" y="1744394"/>
                    </a:lnTo>
                    <a:close/>
                  </a:path>
                </a:pathLst>
              </a:custGeom>
              <a:solidFill>
                <a:srgbClr val="FFFFFF">
                  <a:alpha val="40000"/>
                </a:srgbClr>
              </a:solidFill>
              <a:ln cap="sq" cmpd="sng" w="38100">
                <a:solidFill>
                  <a:srgbClr val="000000">
                    <a:alpha val="40000"/>
                  </a:srgbClr>
                </a:solidFill>
                <a:prstDash val="solid"/>
                <a:miter lim="8000"/>
                <a:headEnd len="sm" w="sm" type="none"/>
                <a:tailEnd len="sm" w="sm" type="none"/>
              </a:ln>
            </p:spPr>
          </p:sp>
          <p:sp>
            <p:nvSpPr>
              <p:cNvPr id="116" name="Google Shape;116;p5"/>
              <p:cNvSpPr txBox="1"/>
              <p:nvPr/>
            </p:nvSpPr>
            <p:spPr>
              <a:xfrm>
                <a:off x="0" y="-38100"/>
                <a:ext cx="4115797" cy="178249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7" name="Google Shape;117;p5"/>
            <p:cNvGrpSpPr/>
            <p:nvPr/>
          </p:nvGrpSpPr>
          <p:grpSpPr>
            <a:xfrm>
              <a:off x="-57867" y="0"/>
              <a:ext cx="20894087" cy="9319364"/>
              <a:chOff x="-11430" y="0"/>
              <a:chExt cx="4127227" cy="1840862"/>
            </a:xfrm>
          </p:grpSpPr>
          <p:sp>
            <p:nvSpPr>
              <p:cNvPr id="118" name="Google Shape;118;p5"/>
              <p:cNvSpPr/>
              <p:nvPr/>
            </p:nvSpPr>
            <p:spPr>
              <a:xfrm>
                <a:off x="0" y="0"/>
                <a:ext cx="4115797" cy="1744394"/>
              </a:xfrm>
              <a:custGeom>
                <a:rect b="b" l="l" r="r" t="t"/>
                <a:pathLst>
                  <a:path extrusionOk="0" h="1744394" w="4115797">
                    <a:moveTo>
                      <a:pt x="0" y="0"/>
                    </a:moveTo>
                    <a:lnTo>
                      <a:pt x="4115797" y="0"/>
                    </a:lnTo>
                    <a:lnTo>
                      <a:pt x="4115797" y="1744394"/>
                    </a:lnTo>
                    <a:lnTo>
                      <a:pt x="0" y="1744394"/>
                    </a:lnTo>
                    <a:close/>
                  </a:path>
                </a:pathLst>
              </a:custGeom>
              <a:solidFill>
                <a:srgbClr val="000000">
                  <a:alpha val="0"/>
                </a:srgbClr>
              </a:solidFill>
              <a:ln cap="sq" cmpd="sng" w="38100">
                <a:solidFill>
                  <a:srgbClr val="000000"/>
                </a:solidFill>
                <a:prstDash val="solid"/>
                <a:miter lim="8000"/>
                <a:headEnd len="sm" w="sm" type="none"/>
                <a:tailEnd len="sm" w="sm" type="none"/>
              </a:ln>
            </p:spPr>
          </p:sp>
          <p:sp>
            <p:nvSpPr>
              <p:cNvPr id="119" name="Google Shape;119;p5"/>
              <p:cNvSpPr txBox="1"/>
              <p:nvPr/>
            </p:nvSpPr>
            <p:spPr>
              <a:xfrm>
                <a:off x="-11430" y="58262"/>
                <a:ext cx="4115700" cy="1782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120" name="Google Shape;120;p5"/>
          <p:cNvSpPr txBox="1"/>
          <p:nvPr/>
        </p:nvSpPr>
        <p:spPr>
          <a:xfrm>
            <a:off x="2420685" y="4098887"/>
            <a:ext cx="13446600" cy="2154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t/>
            </a:r>
            <a:endParaRPr/>
          </a:p>
        </p:txBody>
      </p:sp>
      <p:sp>
        <p:nvSpPr>
          <p:cNvPr id="121" name="Google Shape;121;p5"/>
          <p:cNvSpPr txBox="1"/>
          <p:nvPr/>
        </p:nvSpPr>
        <p:spPr>
          <a:xfrm>
            <a:off x="5094147" y="1148300"/>
            <a:ext cx="8099700" cy="123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000" u="none" cap="none" strike="noStrike">
                <a:solidFill>
                  <a:srgbClr val="000000"/>
                </a:solidFill>
                <a:latin typeface="Arial"/>
                <a:ea typeface="Arial"/>
                <a:cs typeface="Arial"/>
                <a:sym typeface="Arial"/>
              </a:rPr>
              <a:t> Data</a:t>
            </a:r>
            <a:r>
              <a:rPr lang="en-US" sz="8000"/>
              <a:t>sets</a:t>
            </a:r>
            <a:endParaRPr/>
          </a:p>
        </p:txBody>
      </p:sp>
      <p:sp>
        <p:nvSpPr>
          <p:cNvPr id="122" name="Google Shape;122;p5"/>
          <p:cNvSpPr txBox="1"/>
          <p:nvPr/>
        </p:nvSpPr>
        <p:spPr>
          <a:xfrm>
            <a:off x="2420675" y="3167925"/>
            <a:ext cx="14315700" cy="604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400">
                <a:solidFill>
                  <a:schemeClr val="dk1"/>
                </a:solidFill>
                <a:latin typeface="Times New Roman"/>
                <a:ea typeface="Times New Roman"/>
                <a:cs typeface="Times New Roman"/>
                <a:sym typeface="Times New Roman"/>
              </a:rPr>
              <a:t>EuroSAT</a:t>
            </a:r>
            <a:r>
              <a:rPr lang="en-US" sz="3400">
                <a:solidFill>
                  <a:schemeClr val="dk1"/>
                </a:solidFill>
                <a:latin typeface="Times New Roman"/>
                <a:ea typeface="Times New Roman"/>
                <a:cs typeface="Times New Roman"/>
                <a:sym typeface="Times New Roman"/>
              </a:rPr>
              <a:t>: A dataset of Sentinel-2 satellite images covering 10 classes for land use and land cover classification in Europe.</a:t>
            </a:r>
            <a:r>
              <a:rPr lang="en-US" sz="34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 </a:t>
            </a:r>
            <a:r>
              <a:rPr lang="en-US" sz="3400" u="sng">
                <a:solidFill>
                  <a:schemeClr val="hlink"/>
                </a:solidFill>
                <a:latin typeface="Times New Roman"/>
                <a:ea typeface="Times New Roman"/>
                <a:cs typeface="Times New Roman"/>
                <a:sym typeface="Times New Roman"/>
                <a:hlinkClick r:id="rId5"/>
              </a:rPr>
              <a:t>Link</a:t>
            </a:r>
            <a:endParaRPr sz="3400" u="sng">
              <a:solidFill>
                <a:schemeClr val="hlink"/>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3400">
                <a:solidFill>
                  <a:schemeClr val="dk1"/>
                </a:solidFill>
                <a:latin typeface="Times New Roman"/>
                <a:ea typeface="Times New Roman"/>
                <a:cs typeface="Times New Roman"/>
                <a:sym typeface="Times New Roman"/>
              </a:rPr>
              <a:t>BigEarthNet</a:t>
            </a:r>
            <a:r>
              <a:rPr lang="en-US" sz="3400">
                <a:solidFill>
                  <a:schemeClr val="dk1"/>
                </a:solidFill>
                <a:latin typeface="Times New Roman"/>
                <a:ea typeface="Times New Roman"/>
                <a:cs typeface="Times New Roman"/>
                <a:sym typeface="Times New Roman"/>
              </a:rPr>
              <a:t>: A large-scale Sentinel-1 and Sentinel-2 dataset for multi-label remote sensing image classification across various biomes.</a:t>
            </a:r>
            <a:r>
              <a:rPr lang="en-US" sz="34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 </a:t>
            </a:r>
            <a:r>
              <a:rPr lang="en-US" sz="3400" u="sng">
                <a:solidFill>
                  <a:schemeClr val="hlink"/>
                </a:solidFill>
                <a:latin typeface="Times New Roman"/>
                <a:ea typeface="Times New Roman"/>
                <a:cs typeface="Times New Roman"/>
                <a:sym typeface="Times New Roman"/>
                <a:hlinkClick r:id="rId7"/>
              </a:rPr>
              <a:t>Link</a:t>
            </a:r>
            <a:endParaRPr sz="3400" u="sng">
              <a:solidFill>
                <a:schemeClr val="hlink"/>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3400">
                <a:solidFill>
                  <a:schemeClr val="dk1"/>
                </a:solidFill>
                <a:latin typeface="Times New Roman"/>
                <a:ea typeface="Times New Roman"/>
                <a:cs typeface="Times New Roman"/>
                <a:sym typeface="Times New Roman"/>
              </a:rPr>
              <a:t>Lombardia Sentinel-2 Time Series</a:t>
            </a:r>
            <a:r>
              <a:rPr lang="en-US" sz="3400">
                <a:solidFill>
                  <a:schemeClr val="dk1"/>
                </a:solidFill>
                <a:latin typeface="Times New Roman"/>
                <a:ea typeface="Times New Roman"/>
                <a:cs typeface="Times New Roman"/>
                <a:sym typeface="Times New Roman"/>
              </a:rPr>
              <a:t>: A time series dataset of Sentinel-2 imagery for crop classification and vegetation monitoring in the Lombardy region of Italy.</a:t>
            </a:r>
            <a:r>
              <a:rPr lang="en-US" sz="3400">
                <a:solidFill>
                  <a:schemeClr val="dk1"/>
                </a:solidFill>
                <a:uFill>
                  <a:noFill/>
                </a:uFill>
                <a:latin typeface="Times New Roman"/>
                <a:ea typeface="Times New Roman"/>
                <a:cs typeface="Times New Roman"/>
                <a:sym typeface="Times New Roman"/>
                <a:hlinkClick r:id="rId8">
                  <a:extLst>
                    <a:ext uri="{A12FA001-AC4F-418D-AE19-62706E023703}">
                      <ahyp:hlinkClr val="tx"/>
                    </a:ext>
                  </a:extLst>
                </a:hlinkClick>
              </a:rPr>
              <a:t> </a:t>
            </a:r>
            <a:r>
              <a:rPr lang="en-US" sz="3400" u="sng">
                <a:solidFill>
                  <a:schemeClr val="hlink"/>
                </a:solidFill>
                <a:latin typeface="Times New Roman"/>
                <a:ea typeface="Times New Roman"/>
                <a:cs typeface="Times New Roman"/>
                <a:sym typeface="Times New Roman"/>
                <a:hlinkClick r:id="rId9"/>
              </a:rPr>
              <a:t>Link</a:t>
            </a:r>
            <a:endParaRPr sz="3400" u="sng">
              <a:solidFill>
                <a:schemeClr val="hlink"/>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3400">
                <a:solidFill>
                  <a:schemeClr val="dk1"/>
                </a:solidFill>
                <a:latin typeface="Times New Roman"/>
                <a:ea typeface="Times New Roman"/>
                <a:cs typeface="Times New Roman"/>
                <a:sym typeface="Times New Roman"/>
              </a:rPr>
              <a:t>WorldStrat</a:t>
            </a:r>
            <a:r>
              <a:rPr lang="en-US" sz="3400">
                <a:solidFill>
                  <a:schemeClr val="dk1"/>
                </a:solidFill>
                <a:latin typeface="Times New Roman"/>
                <a:ea typeface="Times New Roman"/>
                <a:cs typeface="Times New Roman"/>
                <a:sym typeface="Times New Roman"/>
              </a:rPr>
              <a:t>: A global, high-resolution satellite imagery dataset providing stratified samples to support land cover mapping and analysis across different terrains.</a:t>
            </a:r>
            <a:r>
              <a:rPr lang="en-US" sz="3400">
                <a:solidFill>
                  <a:schemeClr val="dk1"/>
                </a:solidFill>
                <a:uFill>
                  <a:noFill/>
                </a:uFill>
                <a:latin typeface="Times New Roman"/>
                <a:ea typeface="Times New Roman"/>
                <a:cs typeface="Times New Roman"/>
                <a:sym typeface="Times New Roman"/>
                <a:hlinkClick r:id="rId10">
                  <a:extLst>
                    <a:ext uri="{A12FA001-AC4F-418D-AE19-62706E023703}">
                      <ahyp:hlinkClr val="tx"/>
                    </a:ext>
                  </a:extLst>
                </a:hlinkClick>
              </a:rPr>
              <a:t> </a:t>
            </a:r>
            <a:r>
              <a:rPr lang="en-US" sz="3400" u="sng">
                <a:solidFill>
                  <a:schemeClr val="hlink"/>
                </a:solidFill>
                <a:latin typeface="Times New Roman"/>
                <a:ea typeface="Times New Roman"/>
                <a:cs typeface="Times New Roman"/>
                <a:sym typeface="Times New Roman"/>
                <a:hlinkClick r:id="rId11"/>
              </a:rPr>
              <a:t>Link</a:t>
            </a:r>
            <a:endParaRPr sz="3400" u="sng">
              <a:solidFill>
                <a:schemeClr val="hlink"/>
              </a:solidFill>
              <a:latin typeface="Times New Roman"/>
              <a:ea typeface="Times New Roman"/>
              <a:cs typeface="Times New Roman"/>
              <a:sym typeface="Times New Roman"/>
            </a:endParaRPr>
          </a:p>
          <a:p>
            <a:pPr indent="0" lvl="0" marL="0" rtl="0" algn="ctr">
              <a:spcBef>
                <a:spcPts val="0"/>
              </a:spcBef>
              <a:spcAft>
                <a:spcPts val="0"/>
              </a:spcAft>
              <a:buNone/>
            </a:pPr>
            <a:r>
              <a:t/>
            </a:r>
            <a:endParaRPr sz="4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fc0e03e7fd_0_3"/>
          <p:cNvSpPr/>
          <p:nvPr/>
        </p:nvSpPr>
        <p:spPr>
          <a:xfrm rot="3156883">
            <a:off x="-2169168" y="-954463"/>
            <a:ext cx="6401592" cy="7185460"/>
          </a:xfrm>
          <a:custGeom>
            <a:rect b="b" l="l" r="r" t="t"/>
            <a:pathLst>
              <a:path extrusionOk="0" h="7181579" w="6398134">
                <a:moveTo>
                  <a:pt x="0" y="0"/>
                </a:moveTo>
                <a:lnTo>
                  <a:pt x="6398134" y="0"/>
                </a:lnTo>
                <a:lnTo>
                  <a:pt x="6398134" y="7181579"/>
                </a:lnTo>
                <a:lnTo>
                  <a:pt x="0" y="7181579"/>
                </a:lnTo>
                <a:lnTo>
                  <a:pt x="0" y="0"/>
                </a:lnTo>
                <a:close/>
              </a:path>
            </a:pathLst>
          </a:custGeom>
          <a:blipFill rotWithShape="1">
            <a:blip r:embed="rId3">
              <a:alphaModFix/>
            </a:blip>
            <a:stretch>
              <a:fillRect b="0" l="0" r="0" t="0"/>
            </a:stretch>
          </a:blipFill>
          <a:ln>
            <a:noFill/>
          </a:ln>
        </p:spPr>
      </p:sp>
      <p:sp>
        <p:nvSpPr>
          <p:cNvPr id="128" name="Google Shape;128;g2fc0e03e7fd_0_3"/>
          <p:cNvSpPr/>
          <p:nvPr/>
        </p:nvSpPr>
        <p:spPr>
          <a:xfrm rot="3151657">
            <a:off x="13901288" y="4964935"/>
            <a:ext cx="6197477" cy="6593061"/>
          </a:xfrm>
          <a:custGeom>
            <a:rect b="b" l="l" r="r" t="t"/>
            <a:pathLst>
              <a:path extrusionOk="0" h="6602600" w="6206444">
                <a:moveTo>
                  <a:pt x="0" y="0"/>
                </a:moveTo>
                <a:lnTo>
                  <a:pt x="6206445" y="0"/>
                </a:lnTo>
                <a:lnTo>
                  <a:pt x="6206445" y="6602600"/>
                </a:lnTo>
                <a:lnTo>
                  <a:pt x="0" y="6602600"/>
                </a:lnTo>
                <a:lnTo>
                  <a:pt x="0" y="0"/>
                </a:lnTo>
                <a:close/>
              </a:path>
            </a:pathLst>
          </a:custGeom>
          <a:blipFill rotWithShape="1">
            <a:blip r:embed="rId4">
              <a:alphaModFix/>
            </a:blip>
            <a:stretch>
              <a:fillRect b="0" l="0" r="0" t="0"/>
            </a:stretch>
          </a:blipFill>
          <a:ln>
            <a:noFill/>
          </a:ln>
        </p:spPr>
      </p:sp>
      <p:sp>
        <p:nvSpPr>
          <p:cNvPr id="129" name="Google Shape;129;g2fc0e03e7fd_0_3"/>
          <p:cNvSpPr/>
          <p:nvPr/>
        </p:nvSpPr>
        <p:spPr>
          <a:xfrm rot="842175">
            <a:off x="17119993" y="5457030"/>
            <a:ext cx="4619444" cy="3505003"/>
          </a:xfrm>
          <a:custGeom>
            <a:rect b="b" l="l" r="r" t="t"/>
            <a:pathLst>
              <a:path extrusionOk="0" h="3505518" w="4620123">
                <a:moveTo>
                  <a:pt x="0" y="0"/>
                </a:moveTo>
                <a:lnTo>
                  <a:pt x="4620123" y="0"/>
                </a:lnTo>
                <a:lnTo>
                  <a:pt x="4620123" y="3505519"/>
                </a:lnTo>
                <a:lnTo>
                  <a:pt x="0" y="3505519"/>
                </a:lnTo>
                <a:lnTo>
                  <a:pt x="0" y="0"/>
                </a:lnTo>
                <a:close/>
              </a:path>
            </a:pathLst>
          </a:custGeom>
          <a:blipFill rotWithShape="1">
            <a:blip r:embed="rId5">
              <a:alphaModFix/>
            </a:blip>
            <a:stretch>
              <a:fillRect b="0" l="0" r="0" t="0"/>
            </a:stretch>
          </a:blipFill>
          <a:ln>
            <a:noFill/>
          </a:ln>
        </p:spPr>
      </p:sp>
      <p:sp>
        <p:nvSpPr>
          <p:cNvPr id="130" name="Google Shape;130;g2fc0e03e7fd_0_3"/>
          <p:cNvSpPr txBox="1"/>
          <p:nvPr/>
        </p:nvSpPr>
        <p:spPr>
          <a:xfrm>
            <a:off x="4303275" y="590900"/>
            <a:ext cx="9103800" cy="123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000"/>
              <a:t>Literature Review</a:t>
            </a:r>
            <a:endParaRPr/>
          </a:p>
        </p:txBody>
      </p:sp>
      <p:sp>
        <p:nvSpPr>
          <p:cNvPr id="131" name="Google Shape;131;g2fc0e03e7fd_0_3"/>
          <p:cNvSpPr txBox="1"/>
          <p:nvPr/>
        </p:nvSpPr>
        <p:spPr>
          <a:xfrm>
            <a:off x="2226150" y="2241177"/>
            <a:ext cx="13835700" cy="7635300"/>
          </a:xfrm>
          <a:prstGeom prst="rect">
            <a:avLst/>
          </a:prstGeom>
          <a:noFill/>
          <a:ln>
            <a:noFill/>
          </a:ln>
        </p:spPr>
        <p:txBody>
          <a:bodyPr anchorCtr="0" anchor="t" bIns="0" lIns="0" spcFirstLastPara="1" rIns="0" wrap="square" tIns="0">
            <a:spAutoFit/>
          </a:bodyPr>
          <a:lstStyle/>
          <a:p>
            <a:pPr indent="0" lvl="0" marL="0" rtl="0" algn="l">
              <a:lnSpc>
                <a:spcPct val="140010"/>
              </a:lnSpc>
              <a:spcBef>
                <a:spcPts val="0"/>
              </a:spcBef>
              <a:spcAft>
                <a:spcPts val="0"/>
              </a:spcAft>
              <a:buNone/>
            </a:pPr>
            <a:r>
              <a:rPr lang="en-US" sz="2000">
                <a:solidFill>
                  <a:srgbClr val="222222"/>
                </a:solidFill>
                <a:latin typeface="Lexend"/>
                <a:ea typeface="Lexend"/>
                <a:cs typeface="Lexend"/>
                <a:sym typeface="Lexend"/>
              </a:rPr>
              <a:t>Deforestation Detection with Fully Convolutional Networks in the Amazon Forest from Landsat-8 and Sentinel-2 Images investigates various fully convolutional neural networks (FCNs) for semantic segmentation tasks like deforestation detection, comparing U-Net, ResU-Net, and SegNet architectures. These FCNs have been applied in early fusion change detection to identify deforestation pixels using satellite imagery. ResU-Net showed superior performance, overcoming the challenges of spatial resolution loss during upsampling​</a:t>
            </a:r>
            <a:endParaRPr sz="2000">
              <a:solidFill>
                <a:srgbClr val="222222"/>
              </a:solidFill>
              <a:latin typeface="Lexend"/>
              <a:ea typeface="Lexend"/>
              <a:cs typeface="Lexend"/>
              <a:sym typeface="Lexend"/>
            </a:endParaRPr>
          </a:p>
          <a:p>
            <a:pPr indent="0" lvl="0" marL="0" rtl="0" algn="l">
              <a:lnSpc>
                <a:spcPct val="140010"/>
              </a:lnSpc>
              <a:spcBef>
                <a:spcPts val="0"/>
              </a:spcBef>
              <a:spcAft>
                <a:spcPts val="0"/>
              </a:spcAft>
              <a:buClr>
                <a:schemeClr val="dk1"/>
              </a:buClr>
              <a:buSzPts val="1100"/>
              <a:buFont typeface="Arial"/>
              <a:buNone/>
            </a:pPr>
            <a:r>
              <a:t/>
            </a:r>
            <a:endParaRPr sz="2000">
              <a:solidFill>
                <a:srgbClr val="222222"/>
              </a:solidFill>
              <a:latin typeface="Lexend"/>
              <a:ea typeface="Lexend"/>
              <a:cs typeface="Lexend"/>
              <a:sym typeface="Lexend"/>
            </a:endParaRPr>
          </a:p>
          <a:p>
            <a:pPr indent="0" lvl="0" marL="0" rtl="0" algn="l">
              <a:lnSpc>
                <a:spcPct val="140010"/>
              </a:lnSpc>
              <a:spcBef>
                <a:spcPts val="0"/>
              </a:spcBef>
              <a:spcAft>
                <a:spcPts val="0"/>
              </a:spcAft>
              <a:buClr>
                <a:schemeClr val="dk1"/>
              </a:buClr>
              <a:buSzPts val="1100"/>
              <a:buFont typeface="Arial"/>
              <a:buNone/>
            </a:pPr>
            <a:r>
              <a:rPr lang="en-US" sz="2000">
                <a:solidFill>
                  <a:srgbClr val="222222"/>
                </a:solidFill>
                <a:latin typeface="Lexend"/>
                <a:ea typeface="Lexend"/>
                <a:cs typeface="Lexend"/>
                <a:sym typeface="Lexend"/>
              </a:rPr>
              <a:t>Forest Disturbance Monitoring with Satellite Imagery explores methods for monitoring forest disturbances using satellite data. The study emphasizes the importance of cloud-free image availability in detecting vegetation loss accurately. Techniques like Normalized Difference Vegetation Index (NDVI) were used to assess vegetation health and highlight the potential of change-detection methods​</a:t>
            </a:r>
            <a:endParaRPr sz="2000">
              <a:solidFill>
                <a:srgbClr val="222222"/>
              </a:solidFill>
              <a:latin typeface="Lexend"/>
              <a:ea typeface="Lexend"/>
              <a:cs typeface="Lexend"/>
              <a:sym typeface="Lexend"/>
            </a:endParaRPr>
          </a:p>
          <a:p>
            <a:pPr indent="0" lvl="0" marL="0" rtl="0" algn="l">
              <a:lnSpc>
                <a:spcPct val="140010"/>
              </a:lnSpc>
              <a:spcBef>
                <a:spcPts val="0"/>
              </a:spcBef>
              <a:spcAft>
                <a:spcPts val="0"/>
              </a:spcAft>
              <a:buClr>
                <a:schemeClr val="dk1"/>
              </a:buClr>
              <a:buSzPts val="1100"/>
              <a:buFont typeface="Arial"/>
              <a:buNone/>
            </a:pPr>
            <a:r>
              <a:t/>
            </a:r>
            <a:endParaRPr sz="2000">
              <a:solidFill>
                <a:srgbClr val="222222"/>
              </a:solidFill>
              <a:latin typeface="Lexend"/>
              <a:ea typeface="Lexend"/>
              <a:cs typeface="Lexend"/>
              <a:sym typeface="Lexend"/>
            </a:endParaRPr>
          </a:p>
          <a:p>
            <a:pPr indent="0" lvl="0" marL="0" rtl="0" algn="l">
              <a:lnSpc>
                <a:spcPct val="140010"/>
              </a:lnSpc>
              <a:spcBef>
                <a:spcPts val="0"/>
              </a:spcBef>
              <a:spcAft>
                <a:spcPts val="0"/>
              </a:spcAft>
              <a:buClr>
                <a:schemeClr val="dk1"/>
              </a:buClr>
              <a:buSzPts val="1100"/>
              <a:buFont typeface="Arial"/>
              <a:buNone/>
            </a:pPr>
            <a:r>
              <a:rPr lang="en-US" sz="2000">
                <a:solidFill>
                  <a:srgbClr val="222222"/>
                </a:solidFill>
                <a:latin typeface="Lexend"/>
                <a:ea typeface="Lexend"/>
                <a:cs typeface="Lexend"/>
                <a:sym typeface="Lexend"/>
              </a:rPr>
              <a:t>State-of-the-Art Architectures for Deforestation Mapping using Satellite Imagery assesses six state-of-the-art FCN architectures for deforestation mapping using Landsat-8 and Sentinel-2 images. It found that ResU-Net consistently outperformed other models, providing accurate deforestation detection in diverse Amazon landscapes. The study also highlights the potential of DL techniques to automate deforestation monitoring effectively​</a:t>
            </a:r>
            <a:endParaRPr sz="2000">
              <a:solidFill>
                <a:srgbClr val="222222"/>
              </a:solidFill>
              <a:latin typeface="Lexend"/>
              <a:ea typeface="Lexend"/>
              <a:cs typeface="Lexend"/>
              <a:sym typeface="Lexend"/>
            </a:endParaRPr>
          </a:p>
          <a:p>
            <a:pPr indent="0" lvl="0" marL="0" rtl="0" algn="l">
              <a:lnSpc>
                <a:spcPct val="140010"/>
              </a:lnSpc>
              <a:spcBef>
                <a:spcPts val="0"/>
              </a:spcBef>
              <a:spcAft>
                <a:spcPts val="0"/>
              </a:spcAft>
              <a:buNone/>
            </a:pPr>
            <a:r>
              <a:t/>
            </a:r>
            <a:endParaRPr sz="2000">
              <a:solidFill>
                <a:srgbClr val="222222"/>
              </a:solidFill>
            </a:endParaRPr>
          </a:p>
          <a:p>
            <a:pPr indent="0" lvl="0" marL="0" rtl="0" algn="l">
              <a:lnSpc>
                <a:spcPct val="140010"/>
              </a:lnSpc>
              <a:spcBef>
                <a:spcPts val="0"/>
              </a:spcBef>
              <a:spcAft>
                <a:spcPts val="0"/>
              </a:spcAft>
              <a:buNone/>
            </a:pPr>
            <a:r>
              <a:t/>
            </a:r>
            <a:endParaRPr sz="2000">
              <a:solidFill>
                <a:srgbClr val="22222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p:nvPr/>
        </p:nvSpPr>
        <p:spPr>
          <a:xfrm rot="3159373">
            <a:off x="-2170367" y="-955735"/>
            <a:ext cx="6398134" cy="7181579"/>
          </a:xfrm>
          <a:custGeom>
            <a:rect b="b" l="l" r="r" t="t"/>
            <a:pathLst>
              <a:path extrusionOk="0" h="7181579" w="6398134">
                <a:moveTo>
                  <a:pt x="0" y="0"/>
                </a:moveTo>
                <a:lnTo>
                  <a:pt x="6398134" y="0"/>
                </a:lnTo>
                <a:lnTo>
                  <a:pt x="6398134" y="7181579"/>
                </a:lnTo>
                <a:lnTo>
                  <a:pt x="0" y="7181579"/>
                </a:lnTo>
                <a:lnTo>
                  <a:pt x="0" y="0"/>
                </a:lnTo>
                <a:close/>
              </a:path>
            </a:pathLst>
          </a:custGeom>
          <a:blipFill rotWithShape="1">
            <a:blip r:embed="rId3">
              <a:alphaModFix/>
            </a:blip>
            <a:stretch>
              <a:fillRect b="0" l="0" r="0" t="0"/>
            </a:stretch>
          </a:blipFill>
          <a:ln>
            <a:noFill/>
          </a:ln>
        </p:spPr>
      </p:sp>
      <p:sp>
        <p:nvSpPr>
          <p:cNvPr id="137" name="Google Shape;137;p4"/>
          <p:cNvSpPr/>
          <p:nvPr/>
        </p:nvSpPr>
        <p:spPr>
          <a:xfrm rot="3150108">
            <a:off x="13897761" y="4966955"/>
            <a:ext cx="6206444" cy="6602600"/>
          </a:xfrm>
          <a:custGeom>
            <a:rect b="b" l="l" r="r" t="t"/>
            <a:pathLst>
              <a:path extrusionOk="0" h="6602600" w="6206444">
                <a:moveTo>
                  <a:pt x="0" y="0"/>
                </a:moveTo>
                <a:lnTo>
                  <a:pt x="6206445" y="0"/>
                </a:lnTo>
                <a:lnTo>
                  <a:pt x="6206445" y="6602600"/>
                </a:lnTo>
                <a:lnTo>
                  <a:pt x="0" y="6602600"/>
                </a:lnTo>
                <a:lnTo>
                  <a:pt x="0" y="0"/>
                </a:lnTo>
                <a:close/>
              </a:path>
            </a:pathLst>
          </a:custGeom>
          <a:blipFill rotWithShape="1">
            <a:blip r:embed="rId4">
              <a:alphaModFix/>
            </a:blip>
            <a:stretch>
              <a:fillRect b="0" l="0" r="0" t="0"/>
            </a:stretch>
          </a:blipFill>
          <a:ln>
            <a:noFill/>
          </a:ln>
        </p:spPr>
      </p:sp>
      <p:sp>
        <p:nvSpPr>
          <p:cNvPr id="138" name="Google Shape;138;p4"/>
          <p:cNvSpPr/>
          <p:nvPr/>
        </p:nvSpPr>
        <p:spPr>
          <a:xfrm rot="842175">
            <a:off x="17119993" y="5457030"/>
            <a:ext cx="4619444" cy="3505003"/>
          </a:xfrm>
          <a:custGeom>
            <a:rect b="b" l="l" r="r" t="t"/>
            <a:pathLst>
              <a:path extrusionOk="0" h="3505518" w="4620123">
                <a:moveTo>
                  <a:pt x="0" y="0"/>
                </a:moveTo>
                <a:lnTo>
                  <a:pt x="4620123" y="0"/>
                </a:lnTo>
                <a:lnTo>
                  <a:pt x="4620123" y="3505519"/>
                </a:lnTo>
                <a:lnTo>
                  <a:pt x="0" y="3505519"/>
                </a:lnTo>
                <a:lnTo>
                  <a:pt x="0" y="0"/>
                </a:lnTo>
                <a:close/>
              </a:path>
            </a:pathLst>
          </a:custGeom>
          <a:blipFill rotWithShape="1">
            <a:blip r:embed="rId5">
              <a:alphaModFix/>
            </a:blip>
            <a:stretch>
              <a:fillRect b="0" l="0" r="0" t="0"/>
            </a:stretch>
          </a:blipFill>
          <a:ln>
            <a:noFill/>
          </a:ln>
        </p:spPr>
      </p:sp>
      <p:sp>
        <p:nvSpPr>
          <p:cNvPr id="139" name="Google Shape;139;p4"/>
          <p:cNvSpPr txBox="1"/>
          <p:nvPr/>
        </p:nvSpPr>
        <p:spPr>
          <a:xfrm>
            <a:off x="5823950" y="504825"/>
            <a:ext cx="9103800" cy="123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000" u="none" cap="none" strike="noStrike">
                <a:solidFill>
                  <a:srgbClr val="000000"/>
                </a:solidFill>
                <a:latin typeface="Arial"/>
                <a:ea typeface="Arial"/>
                <a:cs typeface="Arial"/>
                <a:sym typeface="Arial"/>
              </a:rPr>
              <a:t>Literature Survey</a:t>
            </a:r>
            <a:endParaRPr/>
          </a:p>
        </p:txBody>
      </p:sp>
      <p:sp>
        <p:nvSpPr>
          <p:cNvPr id="140" name="Google Shape;140;p4"/>
          <p:cNvSpPr txBox="1"/>
          <p:nvPr/>
        </p:nvSpPr>
        <p:spPr>
          <a:xfrm>
            <a:off x="3457999" y="2176598"/>
            <a:ext cx="13835700" cy="7293300"/>
          </a:xfrm>
          <a:prstGeom prst="rect">
            <a:avLst/>
          </a:prstGeom>
          <a:noFill/>
          <a:ln>
            <a:noFill/>
          </a:ln>
        </p:spPr>
        <p:txBody>
          <a:bodyPr anchorCtr="0" anchor="t" bIns="0" lIns="0" spcFirstLastPara="1" rIns="0" wrap="square" tIns="0">
            <a:spAutoFit/>
          </a:bodyPr>
          <a:lstStyle/>
          <a:p>
            <a:pPr indent="-374650" lvl="0" marL="457200" rtl="0" algn="l">
              <a:lnSpc>
                <a:spcPct val="140010"/>
              </a:lnSpc>
              <a:spcBef>
                <a:spcPts val="0"/>
              </a:spcBef>
              <a:spcAft>
                <a:spcPts val="0"/>
              </a:spcAft>
              <a:buClr>
                <a:schemeClr val="dk1"/>
              </a:buClr>
              <a:buSzPts val="2300"/>
              <a:buChar char="●"/>
            </a:pPr>
            <a:r>
              <a:rPr b="1" lang="en-US" sz="2300">
                <a:solidFill>
                  <a:schemeClr val="dk1"/>
                </a:solidFill>
              </a:rPr>
              <a:t>Remote Sensing &amp; Deforestation:</a:t>
            </a:r>
            <a:br>
              <a:rPr b="1" lang="en-US" sz="2300">
                <a:solidFill>
                  <a:schemeClr val="dk1"/>
                </a:solidFill>
              </a:rPr>
            </a:br>
            <a:r>
              <a:rPr lang="en-US" sz="2300">
                <a:solidFill>
                  <a:schemeClr val="dk1"/>
                </a:solidFill>
              </a:rPr>
              <a:t>High-resolution satellite imagery, like BigEarthNet, enhances the accuracy of deforestation monitoring (Hansen et al., 2013; Sumbul et al., 2019).</a:t>
            </a:r>
            <a:endParaRPr sz="2300">
              <a:solidFill>
                <a:schemeClr val="dk1"/>
              </a:solidFill>
            </a:endParaRPr>
          </a:p>
          <a:p>
            <a:pPr indent="-374650" lvl="0" marL="457200" rtl="0" algn="l">
              <a:lnSpc>
                <a:spcPct val="140010"/>
              </a:lnSpc>
              <a:spcBef>
                <a:spcPts val="0"/>
              </a:spcBef>
              <a:spcAft>
                <a:spcPts val="0"/>
              </a:spcAft>
              <a:buClr>
                <a:schemeClr val="dk1"/>
              </a:buClr>
              <a:buSzPts val="2300"/>
              <a:buChar char="●"/>
            </a:pPr>
            <a:r>
              <a:rPr b="1" lang="en-US" sz="2300">
                <a:solidFill>
                  <a:schemeClr val="dk1"/>
                </a:solidFill>
              </a:rPr>
              <a:t>Machine Learning Applications:</a:t>
            </a:r>
            <a:br>
              <a:rPr b="1" lang="en-US" sz="2300">
                <a:solidFill>
                  <a:schemeClr val="dk1"/>
                </a:solidFill>
              </a:rPr>
            </a:br>
            <a:r>
              <a:rPr lang="en-US" sz="2300">
                <a:solidFill>
                  <a:schemeClr val="dk1"/>
                </a:solidFill>
              </a:rPr>
              <a:t>Convolutional Neural Networks (CNNs) effectively classify land cover and detect deforestation with high precision, making them ideal for large datasets (Zhu et al., 2017).</a:t>
            </a:r>
            <a:endParaRPr sz="2300">
              <a:solidFill>
                <a:schemeClr val="dk1"/>
              </a:solidFill>
            </a:endParaRPr>
          </a:p>
          <a:p>
            <a:pPr indent="-374650" lvl="0" marL="457200" rtl="0" algn="l">
              <a:lnSpc>
                <a:spcPct val="140010"/>
              </a:lnSpc>
              <a:spcBef>
                <a:spcPts val="0"/>
              </a:spcBef>
              <a:spcAft>
                <a:spcPts val="0"/>
              </a:spcAft>
              <a:buClr>
                <a:schemeClr val="dk1"/>
              </a:buClr>
              <a:buSzPts val="2300"/>
              <a:buChar char="●"/>
            </a:pPr>
            <a:r>
              <a:rPr b="1" lang="en-US" sz="2300">
                <a:solidFill>
                  <a:schemeClr val="dk1"/>
                </a:solidFill>
              </a:rPr>
              <a:t>Conservation &amp; Legal Enforcement:</a:t>
            </a:r>
            <a:br>
              <a:rPr b="1" lang="en-US" sz="2300">
                <a:solidFill>
                  <a:schemeClr val="dk1"/>
                </a:solidFill>
              </a:rPr>
            </a:br>
            <a:r>
              <a:rPr lang="en-US" sz="2300">
                <a:solidFill>
                  <a:schemeClr val="dk1"/>
                </a:solidFill>
              </a:rPr>
              <a:t>Satellite data supports real-time monitoring, aiding in the prompt detection of illegal logging and the protection of biodiversity (Asner et al., 2005).</a:t>
            </a:r>
            <a:endParaRPr sz="2300">
              <a:solidFill>
                <a:schemeClr val="dk1"/>
              </a:solidFill>
            </a:endParaRPr>
          </a:p>
          <a:p>
            <a:pPr indent="-374650" lvl="0" marL="457200" rtl="0" algn="l">
              <a:lnSpc>
                <a:spcPct val="140010"/>
              </a:lnSpc>
              <a:spcBef>
                <a:spcPts val="0"/>
              </a:spcBef>
              <a:spcAft>
                <a:spcPts val="0"/>
              </a:spcAft>
              <a:buClr>
                <a:schemeClr val="dk1"/>
              </a:buClr>
              <a:buSzPts val="2300"/>
              <a:buChar char="●"/>
            </a:pPr>
            <a:r>
              <a:rPr b="1" lang="en-US" sz="2300">
                <a:solidFill>
                  <a:schemeClr val="dk1"/>
                </a:solidFill>
              </a:rPr>
              <a:t>Community Engagement &amp; Climate Mitigation:</a:t>
            </a:r>
            <a:br>
              <a:rPr b="1" lang="en-US" sz="2300">
                <a:solidFill>
                  <a:schemeClr val="dk1"/>
                </a:solidFill>
              </a:rPr>
            </a:br>
            <a:r>
              <a:rPr lang="en-US" sz="2300">
                <a:solidFill>
                  <a:schemeClr val="dk1"/>
                </a:solidFill>
              </a:rPr>
              <a:t>Providing communities with predictive tools helps in managing resources and contributes to climate change mitigation through carbon sequestration (Chavez et al., 2014; Pan et al., 2011).</a:t>
            </a:r>
            <a:endParaRPr sz="2300">
              <a:solidFill>
                <a:schemeClr val="dk1"/>
              </a:solidFill>
            </a:endParaRPr>
          </a:p>
          <a:p>
            <a:pPr indent="-374650" lvl="0" marL="457200" rtl="0" algn="l">
              <a:lnSpc>
                <a:spcPct val="140010"/>
              </a:lnSpc>
              <a:spcBef>
                <a:spcPts val="0"/>
              </a:spcBef>
              <a:spcAft>
                <a:spcPts val="0"/>
              </a:spcAft>
              <a:buClr>
                <a:schemeClr val="dk1"/>
              </a:buClr>
              <a:buSzPts val="2300"/>
              <a:buChar char="●"/>
            </a:pPr>
            <a:r>
              <a:rPr b="1" lang="en-US" sz="2300">
                <a:solidFill>
                  <a:schemeClr val="dk1"/>
                </a:solidFill>
              </a:rPr>
              <a:t>Economic &amp; Educational Impact:</a:t>
            </a:r>
            <a:br>
              <a:rPr b="1" lang="en-US" sz="2300">
                <a:solidFill>
                  <a:schemeClr val="dk1"/>
                </a:solidFill>
              </a:rPr>
            </a:br>
            <a:r>
              <a:rPr lang="en-US" sz="2300">
                <a:solidFill>
                  <a:schemeClr val="dk1"/>
                </a:solidFill>
              </a:rPr>
              <a:t>Preserving ecosystems supports sustainable economic development and offers valuable educational resources for environmental awareness (Costanza et al., 1997; Melesse et al., 2007).</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871cc4ff05_0_90"/>
          <p:cNvSpPr/>
          <p:nvPr/>
        </p:nvSpPr>
        <p:spPr>
          <a:xfrm>
            <a:off x="15374744" y="7682326"/>
            <a:ext cx="3252480" cy="3151948"/>
          </a:xfrm>
          <a:custGeom>
            <a:rect b="b" l="l" r="r" t="t"/>
            <a:pathLst>
              <a:path extrusionOk="0" h="3151948" w="3252480">
                <a:moveTo>
                  <a:pt x="0" y="0"/>
                </a:moveTo>
                <a:lnTo>
                  <a:pt x="3252479" y="0"/>
                </a:lnTo>
                <a:lnTo>
                  <a:pt x="3252479" y="3151948"/>
                </a:lnTo>
                <a:lnTo>
                  <a:pt x="0" y="3151948"/>
                </a:lnTo>
                <a:lnTo>
                  <a:pt x="0" y="0"/>
                </a:lnTo>
                <a:close/>
              </a:path>
            </a:pathLst>
          </a:custGeom>
          <a:blipFill rotWithShape="1">
            <a:blip r:embed="rId3">
              <a:alphaModFix/>
            </a:blip>
            <a:stretch>
              <a:fillRect b="0" l="0" r="0" t="0"/>
            </a:stretch>
          </a:blipFill>
          <a:ln>
            <a:noFill/>
          </a:ln>
        </p:spPr>
      </p:sp>
      <p:sp>
        <p:nvSpPr>
          <p:cNvPr id="146" name="Google Shape;146;g2871cc4ff05_0_90"/>
          <p:cNvSpPr txBox="1"/>
          <p:nvPr/>
        </p:nvSpPr>
        <p:spPr>
          <a:xfrm>
            <a:off x="3734100" y="724750"/>
            <a:ext cx="10819800" cy="12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5100">
                <a:solidFill>
                  <a:schemeClr val="dk1"/>
                </a:solidFill>
                <a:latin typeface="Nunito"/>
                <a:ea typeface="Nunito"/>
                <a:cs typeface="Nunito"/>
                <a:sym typeface="Nunito"/>
              </a:rPr>
              <a:t>Real Life Applications</a:t>
            </a:r>
            <a:endParaRPr b="1" sz="5100">
              <a:solidFill>
                <a:schemeClr val="dk1"/>
              </a:solidFill>
              <a:latin typeface="Nunito"/>
              <a:ea typeface="Nunito"/>
              <a:cs typeface="Nunito"/>
              <a:sym typeface="Nunito"/>
            </a:endParaRPr>
          </a:p>
        </p:txBody>
      </p:sp>
      <p:sp>
        <p:nvSpPr>
          <p:cNvPr id="147" name="Google Shape;147;g2871cc4ff05_0_90"/>
          <p:cNvSpPr/>
          <p:nvPr/>
        </p:nvSpPr>
        <p:spPr>
          <a:xfrm rot="873617">
            <a:off x="-4202729" y="7611364"/>
            <a:ext cx="8768844" cy="7197732"/>
          </a:xfrm>
          <a:custGeom>
            <a:rect b="b" l="l" r="r" t="t"/>
            <a:pathLst>
              <a:path extrusionOk="0" h="10127047" w="11022365">
                <a:moveTo>
                  <a:pt x="0" y="0"/>
                </a:moveTo>
                <a:lnTo>
                  <a:pt x="11022365" y="0"/>
                </a:lnTo>
                <a:lnTo>
                  <a:pt x="11022365" y="10127046"/>
                </a:lnTo>
                <a:lnTo>
                  <a:pt x="0" y="10127046"/>
                </a:lnTo>
                <a:lnTo>
                  <a:pt x="0" y="0"/>
                </a:lnTo>
                <a:close/>
              </a:path>
            </a:pathLst>
          </a:custGeom>
          <a:blipFill rotWithShape="1">
            <a:blip r:embed="rId4">
              <a:alphaModFix/>
            </a:blip>
            <a:stretch>
              <a:fillRect b="0" l="0" r="0" t="0"/>
            </a:stretch>
          </a:blipFill>
          <a:ln>
            <a:noFill/>
          </a:ln>
        </p:spPr>
      </p:sp>
      <p:sp>
        <p:nvSpPr>
          <p:cNvPr id="148" name="Google Shape;148;g2871cc4ff05_0_90"/>
          <p:cNvSpPr/>
          <p:nvPr/>
        </p:nvSpPr>
        <p:spPr>
          <a:xfrm rot="-1044471">
            <a:off x="-647428" y="8056882"/>
            <a:ext cx="4271838" cy="3557031"/>
          </a:xfrm>
          <a:custGeom>
            <a:rect b="b" l="l" r="r" t="t"/>
            <a:pathLst>
              <a:path extrusionOk="0" h="4990973" w="5381103">
                <a:moveTo>
                  <a:pt x="0" y="0"/>
                </a:moveTo>
                <a:lnTo>
                  <a:pt x="5381103" y="0"/>
                </a:lnTo>
                <a:lnTo>
                  <a:pt x="5381103" y="4990973"/>
                </a:lnTo>
                <a:lnTo>
                  <a:pt x="0" y="4990973"/>
                </a:lnTo>
                <a:lnTo>
                  <a:pt x="0" y="0"/>
                </a:lnTo>
                <a:close/>
              </a:path>
            </a:pathLst>
          </a:custGeom>
          <a:blipFill rotWithShape="1">
            <a:blip r:embed="rId5">
              <a:alphaModFix/>
            </a:blip>
            <a:stretch>
              <a:fillRect b="0" l="0" r="0" t="0"/>
            </a:stretch>
          </a:blipFill>
          <a:ln>
            <a:noFill/>
          </a:ln>
        </p:spPr>
      </p:sp>
      <p:sp>
        <p:nvSpPr>
          <p:cNvPr id="149" name="Google Shape;149;g2871cc4ff05_0_90"/>
          <p:cNvSpPr txBox="1"/>
          <p:nvPr/>
        </p:nvSpPr>
        <p:spPr>
          <a:xfrm>
            <a:off x="1019525" y="2688150"/>
            <a:ext cx="16756800" cy="47553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Char char="●"/>
            </a:pPr>
            <a:r>
              <a:rPr b="1" lang="en-US" sz="2600">
                <a:solidFill>
                  <a:schemeClr val="dk1"/>
                </a:solidFill>
              </a:rPr>
              <a:t>Disaster Risk Reduction: </a:t>
            </a:r>
            <a:r>
              <a:rPr lang="en-US" sz="2600">
                <a:solidFill>
                  <a:schemeClr val="dk1"/>
                </a:solidFill>
              </a:rPr>
              <a:t>Enhances forest management practices, reducing the likelihood of landslides and floods, and safeguarding communities.</a:t>
            </a:r>
            <a:endParaRPr sz="2600">
              <a:solidFill>
                <a:schemeClr val="dk1"/>
              </a:solidFill>
            </a:endParaRPr>
          </a:p>
          <a:p>
            <a:pPr indent="0" lvl="0" marL="914400" rtl="0" algn="l">
              <a:spcBef>
                <a:spcPts val="0"/>
              </a:spcBef>
              <a:spcAft>
                <a:spcPts val="0"/>
              </a:spcAft>
              <a:buNone/>
            </a:pPr>
            <a:r>
              <a:t/>
            </a:r>
            <a:endParaRPr sz="2600">
              <a:solidFill>
                <a:schemeClr val="dk1"/>
              </a:solidFill>
            </a:endParaRPr>
          </a:p>
          <a:p>
            <a:pPr indent="-393700" lvl="0" marL="457200" rtl="0" algn="l">
              <a:spcBef>
                <a:spcPts val="0"/>
              </a:spcBef>
              <a:spcAft>
                <a:spcPts val="0"/>
              </a:spcAft>
              <a:buClr>
                <a:schemeClr val="dk1"/>
              </a:buClr>
              <a:buSzPts val="2600"/>
              <a:buChar char="●"/>
            </a:pPr>
            <a:r>
              <a:rPr b="1" lang="en-US" sz="2600">
                <a:solidFill>
                  <a:schemeClr val="dk1"/>
                </a:solidFill>
              </a:rPr>
              <a:t>Sustainable Economic Development: </a:t>
            </a:r>
            <a:r>
              <a:rPr lang="en-US" sz="2600">
                <a:solidFill>
                  <a:schemeClr val="dk1"/>
                </a:solidFill>
              </a:rPr>
              <a:t>Protects ecosystems critical to agriculture, tourism, and other industries, promoting long-term economic growth.</a:t>
            </a:r>
            <a:endParaRPr sz="2600">
              <a:solidFill>
                <a:schemeClr val="dk1"/>
              </a:solidFill>
            </a:endParaRPr>
          </a:p>
          <a:p>
            <a:pPr indent="0" lvl="0" marL="0" rtl="0" algn="l">
              <a:spcBef>
                <a:spcPts val="0"/>
              </a:spcBef>
              <a:spcAft>
                <a:spcPts val="0"/>
              </a:spcAft>
              <a:buNone/>
            </a:pPr>
            <a:r>
              <a:t/>
            </a:r>
            <a:endParaRPr b="1" sz="2600">
              <a:solidFill>
                <a:schemeClr val="dk1"/>
              </a:solidFill>
            </a:endParaRPr>
          </a:p>
          <a:p>
            <a:pPr indent="-393700" lvl="0" marL="457200" rtl="0" algn="l">
              <a:spcBef>
                <a:spcPts val="0"/>
              </a:spcBef>
              <a:spcAft>
                <a:spcPts val="0"/>
              </a:spcAft>
              <a:buClr>
                <a:schemeClr val="dk1"/>
              </a:buClr>
              <a:buSzPts val="2600"/>
              <a:buChar char="●"/>
            </a:pPr>
            <a:r>
              <a:rPr b="1" lang="en-US" sz="2600">
                <a:solidFill>
                  <a:schemeClr val="dk1"/>
                </a:solidFill>
              </a:rPr>
              <a:t>Improved Legal Enforcement: </a:t>
            </a:r>
            <a:r>
              <a:rPr lang="en-US" sz="2600">
                <a:solidFill>
                  <a:schemeClr val="dk1"/>
                </a:solidFill>
              </a:rPr>
              <a:t>Facilitates rapid detection of illegal logging, allowing authorities to respond quickly and reduce environmental crimes.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393700" lvl="0" marL="457200" rtl="0" algn="l">
              <a:spcBef>
                <a:spcPts val="0"/>
              </a:spcBef>
              <a:spcAft>
                <a:spcPts val="0"/>
              </a:spcAft>
              <a:buClr>
                <a:schemeClr val="dk1"/>
              </a:buClr>
              <a:buSzPts val="2600"/>
              <a:buChar char="●"/>
            </a:pPr>
            <a:r>
              <a:rPr b="1" lang="en-US" sz="2600">
                <a:solidFill>
                  <a:schemeClr val="dk1"/>
                </a:solidFill>
              </a:rPr>
              <a:t>Climate Change Mitigation: </a:t>
            </a:r>
            <a:r>
              <a:rPr lang="en-US" sz="2600">
                <a:solidFill>
                  <a:schemeClr val="dk1"/>
                </a:solidFill>
              </a:rPr>
              <a:t>Supports carbon sequestration by preserving forests, contributing to the reduction of greenhouse gas emissions.</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None/>
            </a:pPr>
            <a:r>
              <a:t/>
            </a:r>
            <a:endParaRPr sz="2600">
              <a:solidFill>
                <a:schemeClr val="dk1"/>
              </a:solidFill>
            </a:endParaRPr>
          </a:p>
          <a:p>
            <a:pPr indent="0" lvl="0" marL="457200" rtl="0" algn="l">
              <a:spcBef>
                <a:spcPts val="0"/>
              </a:spcBef>
              <a:spcAft>
                <a:spcPts val="0"/>
              </a:spcAft>
              <a:buNone/>
            </a:pPr>
            <a:r>
              <a:t/>
            </a:r>
            <a:endParaRPr sz="2600">
              <a:solidFill>
                <a:schemeClr val="dk1"/>
              </a:solidFill>
            </a:endParaRPr>
          </a:p>
          <a:p>
            <a:pPr indent="0" lvl="0" marL="457200" rtl="0" algn="l">
              <a:spcBef>
                <a:spcPts val="0"/>
              </a:spcBef>
              <a:spcAft>
                <a:spcPts val="0"/>
              </a:spcAft>
              <a:buNone/>
            </a:pPr>
            <a:r>
              <a:rPr lang="en-US" sz="1900">
                <a:solidFill>
                  <a:schemeClr val="dk1"/>
                </a:solidFill>
              </a:rPr>
              <a:t>.</a:t>
            </a:r>
            <a:endParaRPr sz="1900">
              <a:solidFill>
                <a:schemeClr val="dk1"/>
              </a:solidFill>
            </a:endParaRPr>
          </a:p>
          <a:p>
            <a:pPr indent="0" lvl="0" marL="45720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00f08db711_1_54"/>
          <p:cNvSpPr txBox="1"/>
          <p:nvPr/>
        </p:nvSpPr>
        <p:spPr>
          <a:xfrm>
            <a:off x="5997755" y="136625"/>
            <a:ext cx="11381700" cy="1123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7300"/>
              <a:t>Data Cleanup</a:t>
            </a:r>
            <a:endParaRPr sz="700"/>
          </a:p>
        </p:txBody>
      </p:sp>
      <p:sp>
        <p:nvSpPr>
          <p:cNvPr id="155" name="Google Shape;155;g300f08db711_1_54"/>
          <p:cNvSpPr txBox="1"/>
          <p:nvPr/>
        </p:nvSpPr>
        <p:spPr>
          <a:xfrm>
            <a:off x="730650" y="1450875"/>
            <a:ext cx="10813200" cy="9226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06400" lvl="0" marL="457200" rtl="0" algn="l">
              <a:lnSpc>
                <a:spcPct val="115000"/>
              </a:lnSpc>
              <a:spcBef>
                <a:spcPts val="1200"/>
              </a:spcBef>
              <a:spcAft>
                <a:spcPts val="0"/>
              </a:spcAft>
              <a:buClr>
                <a:schemeClr val="dk1"/>
              </a:buClr>
              <a:buSzPts val="2800"/>
              <a:buFont typeface="Times New Roman"/>
              <a:buAutoNum type="arabicPeriod"/>
            </a:pPr>
            <a:r>
              <a:rPr lang="en-US" sz="2800">
                <a:solidFill>
                  <a:schemeClr val="dk1"/>
                </a:solidFill>
                <a:latin typeface="Times New Roman"/>
                <a:ea typeface="Times New Roman"/>
                <a:cs typeface="Times New Roman"/>
                <a:sym typeface="Times New Roman"/>
              </a:rPr>
              <a:t>Implements EuroSAT dataset for training and testing using PyTorch.</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1"/>
              </a:buClr>
              <a:buSzPts val="2800"/>
              <a:buAutoNum type="arabicPeriod"/>
            </a:pPr>
            <a:r>
              <a:rPr lang="en-US" sz="2800">
                <a:solidFill>
                  <a:schemeClr val="dk1"/>
                </a:solidFill>
                <a:latin typeface="Times New Roman"/>
                <a:ea typeface="Times New Roman"/>
                <a:cs typeface="Times New Roman"/>
                <a:sym typeface="Times New Roman"/>
              </a:rPr>
              <a:t>Two sets of transformations are defined using torchvision.transforms.</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1"/>
              </a:buClr>
              <a:buSzPts val="2800"/>
              <a:buFont typeface="Times New Roman"/>
              <a:buAutoNum type="arabicPeriod"/>
            </a:pPr>
            <a:r>
              <a:rPr lang="en-US" sz="2800">
                <a:solidFill>
                  <a:schemeClr val="dk1"/>
                </a:solidFill>
                <a:latin typeface="Times New Roman"/>
                <a:ea typeface="Times New Roman"/>
                <a:cs typeface="Times New Roman"/>
                <a:sym typeface="Times New Roman"/>
              </a:rPr>
              <a:t>Training transformations include random resizing, flipping, converting to tensors, and normalizing.</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1"/>
              </a:buClr>
              <a:buSzPts val="2800"/>
              <a:buFont typeface="Times New Roman"/>
              <a:buAutoNum type="arabicPeriod"/>
            </a:pPr>
            <a:r>
              <a:rPr lang="en-US" sz="2800">
                <a:solidFill>
                  <a:schemeClr val="dk1"/>
                </a:solidFill>
                <a:latin typeface="Times New Roman"/>
                <a:ea typeface="Times New Roman"/>
                <a:cs typeface="Times New Roman"/>
                <a:sym typeface="Times New Roman"/>
              </a:rPr>
              <a:t>Testing transformations include resizing, center cropping, and normalizing.</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1"/>
              </a:buClr>
              <a:buSzPts val="2800"/>
              <a:buAutoNum type="arabicPeriod"/>
            </a:pPr>
            <a:r>
              <a:rPr lang="en-US" sz="2800">
                <a:solidFill>
                  <a:schemeClr val="dk1"/>
                </a:solidFill>
                <a:latin typeface="Times New Roman"/>
                <a:ea typeface="Times New Roman"/>
                <a:cs typeface="Times New Roman"/>
                <a:sym typeface="Times New Roman"/>
              </a:rPr>
              <a:t>Dataset loaded using </a:t>
            </a:r>
            <a:r>
              <a:rPr lang="en-US" sz="2800">
                <a:solidFill>
                  <a:schemeClr val="dk1"/>
                </a:solidFill>
                <a:latin typeface="Times New Roman"/>
                <a:ea typeface="Times New Roman"/>
                <a:cs typeface="Times New Roman"/>
                <a:sym typeface="Times New Roman"/>
              </a:rPr>
              <a:t>Image Folder</a:t>
            </a:r>
            <a:r>
              <a:rPr lang="en-US" sz="2800">
                <a:solidFill>
                  <a:schemeClr val="dk1"/>
                </a:solidFill>
                <a:latin typeface="Times New Roman"/>
                <a:ea typeface="Times New Roman"/>
                <a:cs typeface="Times New Roman"/>
                <a:sym typeface="Times New Roman"/>
              </a:rPr>
              <a:t> to categorize images by class.</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1"/>
              </a:buClr>
              <a:buSzPts val="2800"/>
              <a:buFont typeface="Times New Roman"/>
              <a:buAutoNum type="arabicPeriod"/>
            </a:pPr>
            <a:r>
              <a:rPr lang="en-US" sz="2800">
                <a:solidFill>
                  <a:schemeClr val="dk1"/>
                </a:solidFill>
                <a:latin typeface="Times New Roman"/>
                <a:ea typeface="Times New Roman"/>
                <a:cs typeface="Times New Roman"/>
                <a:sym typeface="Times New Roman"/>
              </a:rPr>
              <a:t>Dataset is split into training (80%) and testing (20%) sets, with randomized indexes.</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1"/>
              </a:buClr>
              <a:buSzPts val="2800"/>
              <a:buAutoNum type="arabicPeriod"/>
            </a:pPr>
            <a:r>
              <a:rPr lang="en-US" sz="2800">
                <a:solidFill>
                  <a:schemeClr val="dk1"/>
                </a:solidFill>
                <a:latin typeface="Times New Roman"/>
                <a:ea typeface="Times New Roman"/>
                <a:cs typeface="Times New Roman"/>
                <a:sym typeface="Times New Roman"/>
              </a:rPr>
              <a:t>Subsets created using Subset, and DataLoader instances set up for batching data.</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1"/>
              </a:buClr>
              <a:buSzPts val="2800"/>
              <a:buFont typeface="Times New Roman"/>
              <a:buAutoNum type="arabicPeriod"/>
            </a:pPr>
            <a:r>
              <a:rPr lang="en-US" sz="2800">
                <a:solidFill>
                  <a:schemeClr val="dk1"/>
                </a:solidFill>
                <a:latin typeface="Times New Roman"/>
                <a:ea typeface="Times New Roman"/>
                <a:cs typeface="Times New Roman"/>
                <a:sym typeface="Times New Roman"/>
              </a:rPr>
              <a:t>Batch size is set to 16 with 2 workers for concurrent data loading.</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1"/>
              </a:buClr>
              <a:buSzPts val="2800"/>
              <a:buAutoNum type="arabicPeriod"/>
            </a:pPr>
            <a:r>
              <a:rPr lang="en-US" sz="2800">
                <a:solidFill>
                  <a:schemeClr val="dk1"/>
                </a:solidFill>
                <a:latin typeface="Times New Roman"/>
                <a:ea typeface="Times New Roman"/>
                <a:cs typeface="Times New Roman"/>
                <a:sym typeface="Times New Roman"/>
              </a:rPr>
              <a:t>show_sample_images function reverses normalization to display images from train_loader.</a:t>
            </a:r>
            <a:endParaRPr sz="2800">
              <a:solidFill>
                <a:schemeClr val="dk1"/>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1"/>
              </a:buClr>
              <a:buSzPts val="2800"/>
              <a:buFont typeface="Times New Roman"/>
              <a:buAutoNum type="arabicPeriod"/>
            </a:pPr>
            <a:r>
              <a:rPr lang="en-US" sz="2800">
                <a:solidFill>
                  <a:schemeClr val="dk1"/>
                </a:solidFill>
                <a:latin typeface="Times New Roman"/>
                <a:ea typeface="Times New Roman"/>
                <a:cs typeface="Times New Roman"/>
                <a:sym typeface="Times New Roman"/>
              </a:rPr>
              <a:t>It plots images without axes and titles subplots with class names.</a:t>
            </a:r>
            <a:endParaRPr sz="2800">
              <a:solidFill>
                <a:schemeClr val="dk1"/>
              </a:solidFill>
              <a:latin typeface="Times New Roman"/>
              <a:ea typeface="Times New Roman"/>
              <a:cs typeface="Times New Roman"/>
              <a:sym typeface="Times New Roman"/>
            </a:endParaRPr>
          </a:p>
          <a:p>
            <a:pPr indent="0" lvl="0" marL="457200" rtl="0" algn="l">
              <a:lnSpc>
                <a:spcPct val="140006"/>
              </a:lnSpc>
              <a:spcBef>
                <a:spcPts val="1200"/>
              </a:spcBef>
              <a:spcAft>
                <a:spcPts val="0"/>
              </a:spcAft>
              <a:buNone/>
            </a:pPr>
            <a:r>
              <a:t/>
            </a:r>
            <a:endParaRPr sz="2800">
              <a:solidFill>
                <a:schemeClr val="dk1"/>
              </a:solidFill>
              <a:latin typeface="Times New Roman"/>
              <a:ea typeface="Times New Roman"/>
              <a:cs typeface="Times New Roman"/>
              <a:sym typeface="Times New Roman"/>
            </a:endParaRPr>
          </a:p>
          <a:p>
            <a:pPr indent="0" lvl="0" marL="457200" rtl="0" algn="l">
              <a:lnSpc>
                <a:spcPct val="140006"/>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lnSpc>
                <a:spcPct val="140006"/>
              </a:lnSpc>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156" name="Google Shape;156;g300f08db711_1_54"/>
          <p:cNvPicPr preferRelativeResize="0"/>
          <p:nvPr/>
        </p:nvPicPr>
        <p:blipFill>
          <a:blip r:embed="rId3">
            <a:alphaModFix/>
          </a:blip>
          <a:stretch>
            <a:fillRect/>
          </a:stretch>
        </p:blipFill>
        <p:spPr>
          <a:xfrm>
            <a:off x="11937121" y="2420479"/>
            <a:ext cx="5442325" cy="527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00f08db711_1_48"/>
          <p:cNvSpPr txBox="1"/>
          <p:nvPr/>
        </p:nvSpPr>
        <p:spPr>
          <a:xfrm>
            <a:off x="5377105" y="178000"/>
            <a:ext cx="11381700" cy="1123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7300"/>
              <a:t>Planned Architecture</a:t>
            </a:r>
            <a:endParaRPr sz="700"/>
          </a:p>
        </p:txBody>
      </p:sp>
      <p:sp>
        <p:nvSpPr>
          <p:cNvPr id="162" name="Google Shape;162;g300f08db711_1_48"/>
          <p:cNvSpPr txBox="1"/>
          <p:nvPr/>
        </p:nvSpPr>
        <p:spPr>
          <a:xfrm>
            <a:off x="1687375" y="1409463"/>
            <a:ext cx="13847700" cy="627900"/>
          </a:xfrm>
          <a:prstGeom prst="rect">
            <a:avLst/>
          </a:prstGeom>
          <a:noFill/>
          <a:ln>
            <a:noFill/>
          </a:ln>
        </p:spPr>
        <p:txBody>
          <a:bodyPr anchorCtr="0" anchor="t" bIns="0" lIns="0" spcFirstLastPara="1" rIns="0" wrap="square" tIns="0">
            <a:spAutoFit/>
          </a:bodyPr>
          <a:lstStyle/>
          <a:p>
            <a:pPr indent="0" lvl="0" marL="457200" rtl="0" algn="l">
              <a:lnSpc>
                <a:spcPct val="140006"/>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l">
              <a:lnSpc>
                <a:spcPct val="140006"/>
              </a:lnSpc>
              <a:spcBef>
                <a:spcPts val="0"/>
              </a:spcBef>
              <a:spcAft>
                <a:spcPts val="0"/>
              </a:spcAft>
              <a:buNone/>
            </a:pPr>
            <a:r>
              <a:t/>
            </a:r>
            <a:endParaRPr sz="1700">
              <a:latin typeface="Times New Roman"/>
              <a:ea typeface="Times New Roman"/>
              <a:cs typeface="Times New Roman"/>
              <a:sym typeface="Times New Roman"/>
            </a:endParaRPr>
          </a:p>
        </p:txBody>
      </p:sp>
      <p:pic>
        <p:nvPicPr>
          <p:cNvPr id="163" name="Google Shape;163;g300f08db711_1_48"/>
          <p:cNvPicPr preferRelativeResize="0"/>
          <p:nvPr/>
        </p:nvPicPr>
        <p:blipFill>
          <a:blip r:embed="rId3">
            <a:alphaModFix/>
          </a:blip>
          <a:stretch>
            <a:fillRect/>
          </a:stretch>
        </p:blipFill>
        <p:spPr>
          <a:xfrm>
            <a:off x="2554803" y="1798000"/>
            <a:ext cx="12112850" cy="819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