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 id="261" r:id="rId28"/>
    <p:sldId id="262" r:id="rId29"/>
    <p:sldId id="263" r:id="rId30"/>
    <p:sldId id="264" r:id="rId31"/>
    <p:sldId id="265" r:id="rId32"/>
    <p:sldId id="266"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galin" charset="1" panose="00000500000000000000"/>
      <p:regular r:id="rId10"/>
    </p:embeddedFont>
    <p:embeddedFont>
      <p:font typeface="Agrandir" charset="1" panose="00000500000000000000"/>
      <p:regular r:id="rId11"/>
    </p:embeddedFont>
    <p:embeddedFont>
      <p:font typeface="Agrandir Bold" charset="1" panose="00000800000000000000"/>
      <p:regular r:id="rId12"/>
    </p:embeddedFont>
    <p:embeddedFont>
      <p:font typeface="Agrandir Italics" charset="1" panose="00000500000000000000"/>
      <p:regular r:id="rId13"/>
    </p:embeddedFont>
    <p:embeddedFont>
      <p:font typeface="Agrandir Bold Italics" charset="1" panose="00000800000000000000"/>
      <p:regular r:id="rId14"/>
    </p:embeddedFont>
    <p:embeddedFont>
      <p:font typeface="Agrandir Thin" charset="1" panose="00000200000000000000"/>
      <p:regular r:id="rId15"/>
    </p:embeddedFont>
    <p:embeddedFont>
      <p:font typeface="Agrandir Thin Italics" charset="1" panose="00000200000000000000"/>
      <p:regular r:id="rId16"/>
    </p:embeddedFont>
    <p:embeddedFont>
      <p:font typeface="Agrandir Medium" charset="1" panose="00000600000000000000"/>
      <p:regular r:id="rId17"/>
    </p:embeddedFont>
    <p:embeddedFont>
      <p:font typeface="Agrandir Medium Italics" charset="1" panose="00000600000000000000"/>
      <p:regular r:id="rId18"/>
    </p:embeddedFont>
    <p:embeddedFont>
      <p:font typeface="Agrandir Ultra-Bold" charset="1" panose="00000A00000000000000"/>
      <p:regular r:id="rId19"/>
    </p:embeddedFont>
    <p:embeddedFont>
      <p:font typeface="Agrandir Ultra-Bold Italics" charset="1" panose="00000A00000000000000"/>
      <p:regular r:id="rId20"/>
    </p:embeddedFont>
    <p:embeddedFont>
      <p:font typeface="Agrandir Heavy" charset="1" panose="00000900000000000000"/>
      <p:regular r:id="rId21"/>
    </p:embeddedFont>
    <p:embeddedFont>
      <p:font typeface="Agrandir Heavy Italics" charset="1" panose="000009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28" Target="slides/slide6.xml" Type="http://schemas.openxmlformats.org/officeDocument/2006/relationships/slide"/><Relationship Id="rId29" Target="slides/slide7.xml" Type="http://schemas.openxmlformats.org/officeDocument/2006/relationships/slide"/><Relationship Id="rId3" Target="viewProps.xml" Type="http://schemas.openxmlformats.org/officeDocument/2006/relationships/viewProps"/><Relationship Id="rId30" Target="slides/slide8.xml" Type="http://schemas.openxmlformats.org/officeDocument/2006/relationships/slide"/><Relationship Id="rId31" Target="slides/slide9.xml" Type="http://schemas.openxmlformats.org/officeDocument/2006/relationships/slide"/><Relationship Id="rId32" Target="slides/slide10.xml" Type="http://schemas.openxmlformats.org/officeDocument/2006/relationships/slide"/><Relationship Id="rId33" Target="slides/slide11.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png" Type="http://schemas.openxmlformats.org/officeDocument/2006/relationships/image"/><Relationship Id="rId4" Target="../media/image65.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66.png" Type="http://schemas.openxmlformats.org/officeDocument/2006/relationships/image"/><Relationship Id="rId8" Target="../media/image67.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15" Target="../media/image34.jpeg" Type="http://schemas.openxmlformats.org/officeDocument/2006/relationships/image"/><Relationship Id="rId16" Target="../media/image35.png" Type="http://schemas.openxmlformats.org/officeDocument/2006/relationships/image"/><Relationship Id="rId17" Target="../media/image36.svg" Type="http://schemas.openxmlformats.org/officeDocument/2006/relationships/image"/><Relationship Id="rId2" Target="../media/image1.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14.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5.png" Type="http://schemas.openxmlformats.org/officeDocument/2006/relationships/image"/><Relationship Id="rId8" Target="../media/image4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3.png" Type="http://schemas.openxmlformats.org/officeDocument/2006/relationships/image"/><Relationship Id="rId6" Target="../media/image44.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10" Target="https://earthdata.nasa.gov/" TargetMode="External" Type="http://schemas.openxmlformats.org/officeDocument/2006/relationships/hyperlink"/><Relationship Id="rId11" Target="https://www.nhc.noaa.gov/" TargetMode="External" Type="http://schemas.openxmlformats.org/officeDocument/2006/relationships/hyperlink"/><Relationship Id="rId12" Target="https://link.springer.com/" TargetMode="External" Type="http://schemas.openxmlformats.org/officeDocument/2006/relationships/hyperlink"/><Relationship Id="rId13" Target="https://data.humdata.org/" TargetMode="External" Type="http://schemas.openxmlformats.org/officeDocument/2006/relationships/hyperlink"/><Relationship Id="rId14" Target="https://link.springer.com/" TargetMode="External" Type="http://schemas.openxmlformats.org/officeDocument/2006/relationships/hyperlink"/><Relationship Id="rId15" Target="https://www.worldbank.org/" TargetMode="External" Type="http://schemas.openxmlformats.org/officeDocument/2006/relationships/hyperlink"/><Relationship Id="rId16" Target="../media/image14.png" Type="http://schemas.openxmlformats.org/officeDocument/2006/relationships/image"/><Relationship Id="rId17" Target="../media/image15.svg" Type="http://schemas.openxmlformats.org/officeDocument/2006/relationships/image"/><Relationship Id="rId18" Target="../media/image51.jpeg" Type="http://schemas.openxmlformats.org/officeDocument/2006/relationships/image"/><Relationship Id="rId19" Target="../media/image52.jpeg" Type="http://schemas.openxmlformats.org/officeDocument/2006/relationships/image"/><Relationship Id="rId2" Target="../media/image1.png" Type="http://schemas.openxmlformats.org/officeDocument/2006/relationships/image"/><Relationship Id="rId20" Target="../media/image53.png" Type="http://schemas.openxmlformats.org/officeDocument/2006/relationships/image"/><Relationship Id="rId21" Target="../media/image54.sv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https://www.nhc.noaa.gov/" TargetMode="External" Type="http://schemas.openxmlformats.org/officeDocument/2006/relationships/hyperlink"/><Relationship Id="rId8" Target="https://www.nhc.noaa.gov/" TargetMode="External" Type="http://schemas.openxmlformats.org/officeDocument/2006/relationships/hyperlink"/><Relationship Id="rId9" Target="https://earthdata.nasa.gov/"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58.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 Id="rId9" Target="../media/image57.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pn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3649572">
            <a:off x="13905010" y="4377341"/>
            <a:ext cx="7530117" cy="6918465"/>
          </a:xfrm>
          <a:custGeom>
            <a:avLst/>
            <a:gdLst/>
            <a:ahLst/>
            <a:cxnLst/>
            <a:rect r="r" b="b" t="t" l="l"/>
            <a:pathLst>
              <a:path h="6918465" w="7530117">
                <a:moveTo>
                  <a:pt x="0" y="0"/>
                </a:moveTo>
                <a:lnTo>
                  <a:pt x="7530117" y="0"/>
                </a:lnTo>
                <a:lnTo>
                  <a:pt x="7530117" y="6918466"/>
                </a:lnTo>
                <a:lnTo>
                  <a:pt x="0" y="69184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802992">
            <a:off x="-1245989" y="-3362067"/>
            <a:ext cx="6320685" cy="6724133"/>
          </a:xfrm>
          <a:custGeom>
            <a:avLst/>
            <a:gdLst/>
            <a:ahLst/>
            <a:cxnLst/>
            <a:rect r="r" b="b" t="t" l="l"/>
            <a:pathLst>
              <a:path h="6724133" w="6320685">
                <a:moveTo>
                  <a:pt x="0" y="0"/>
                </a:moveTo>
                <a:lnTo>
                  <a:pt x="6320685" y="0"/>
                </a:lnTo>
                <a:lnTo>
                  <a:pt x="6320685" y="6724134"/>
                </a:lnTo>
                <a:lnTo>
                  <a:pt x="0" y="6724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28116" y="6015904"/>
            <a:ext cx="3941664" cy="3662164"/>
          </a:xfrm>
          <a:custGeom>
            <a:avLst/>
            <a:gdLst/>
            <a:ahLst/>
            <a:cxnLst/>
            <a:rect r="r" b="b" t="t" l="l"/>
            <a:pathLst>
              <a:path h="3662164" w="3941664">
                <a:moveTo>
                  <a:pt x="0" y="0"/>
                </a:moveTo>
                <a:lnTo>
                  <a:pt x="3941663" y="0"/>
                </a:lnTo>
                <a:lnTo>
                  <a:pt x="3941663" y="3662164"/>
                </a:lnTo>
                <a:lnTo>
                  <a:pt x="0" y="36621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5382868" y="8694512"/>
            <a:ext cx="2656101" cy="2574003"/>
          </a:xfrm>
          <a:custGeom>
            <a:avLst/>
            <a:gdLst/>
            <a:ahLst/>
            <a:cxnLst/>
            <a:rect r="r" b="b" t="t" l="l"/>
            <a:pathLst>
              <a:path h="2574003" w="2656101">
                <a:moveTo>
                  <a:pt x="0" y="0"/>
                </a:moveTo>
                <a:lnTo>
                  <a:pt x="2656101" y="0"/>
                </a:lnTo>
                <a:lnTo>
                  <a:pt x="2656101" y="2574003"/>
                </a:lnTo>
                <a:lnTo>
                  <a:pt x="0" y="25740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3454998" y="5279153"/>
            <a:ext cx="6249851" cy="5742191"/>
          </a:xfrm>
          <a:custGeom>
            <a:avLst/>
            <a:gdLst/>
            <a:ahLst/>
            <a:cxnLst/>
            <a:rect r="r" b="b" t="t" l="l"/>
            <a:pathLst>
              <a:path h="5742191" w="6249851">
                <a:moveTo>
                  <a:pt x="0" y="0"/>
                </a:moveTo>
                <a:lnTo>
                  <a:pt x="6249850" y="0"/>
                </a:lnTo>
                <a:lnTo>
                  <a:pt x="6249850" y="5742191"/>
                </a:lnTo>
                <a:lnTo>
                  <a:pt x="0" y="57421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2237146">
            <a:off x="-315172" y="6923252"/>
            <a:ext cx="4459052" cy="3210518"/>
          </a:xfrm>
          <a:custGeom>
            <a:avLst/>
            <a:gdLst/>
            <a:ahLst/>
            <a:cxnLst/>
            <a:rect r="r" b="b" t="t" l="l"/>
            <a:pathLst>
              <a:path h="3210518" w="4459052">
                <a:moveTo>
                  <a:pt x="0" y="0"/>
                </a:moveTo>
                <a:lnTo>
                  <a:pt x="4459052" y="0"/>
                </a:lnTo>
                <a:lnTo>
                  <a:pt x="4459052" y="3210518"/>
                </a:lnTo>
                <a:lnTo>
                  <a:pt x="0" y="321051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9021057" y="-1370502"/>
            <a:ext cx="2656101" cy="2574003"/>
          </a:xfrm>
          <a:custGeom>
            <a:avLst/>
            <a:gdLst/>
            <a:ahLst/>
            <a:cxnLst/>
            <a:rect r="r" b="b" t="t" l="l"/>
            <a:pathLst>
              <a:path h="2574003" w="2656101">
                <a:moveTo>
                  <a:pt x="0" y="0"/>
                </a:moveTo>
                <a:lnTo>
                  <a:pt x="2656101" y="0"/>
                </a:lnTo>
                <a:lnTo>
                  <a:pt x="2656101" y="2574004"/>
                </a:lnTo>
                <a:lnTo>
                  <a:pt x="0" y="257400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7670037">
            <a:off x="13383024" y="-2542762"/>
            <a:ext cx="5974748" cy="5489435"/>
          </a:xfrm>
          <a:custGeom>
            <a:avLst/>
            <a:gdLst/>
            <a:ahLst/>
            <a:cxnLst/>
            <a:rect r="r" b="b" t="t" l="l"/>
            <a:pathLst>
              <a:path h="5489435" w="5974748">
                <a:moveTo>
                  <a:pt x="0" y="0"/>
                </a:moveTo>
                <a:lnTo>
                  <a:pt x="5974748" y="0"/>
                </a:lnTo>
                <a:lnTo>
                  <a:pt x="5974748" y="5489435"/>
                </a:lnTo>
                <a:lnTo>
                  <a:pt x="0" y="54894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3767542" y="-372656"/>
            <a:ext cx="3902526" cy="3235549"/>
          </a:xfrm>
          <a:custGeom>
            <a:avLst/>
            <a:gdLst/>
            <a:ahLst/>
            <a:cxnLst/>
            <a:rect r="r" b="b" t="t" l="l"/>
            <a:pathLst>
              <a:path h="3235549" w="3902526">
                <a:moveTo>
                  <a:pt x="0" y="0"/>
                </a:moveTo>
                <a:lnTo>
                  <a:pt x="3902526" y="0"/>
                </a:lnTo>
                <a:lnTo>
                  <a:pt x="3902526" y="3235549"/>
                </a:lnTo>
                <a:lnTo>
                  <a:pt x="0" y="3235549"/>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1789354">
            <a:off x="575474" y="-347429"/>
            <a:ext cx="2725139" cy="3833315"/>
          </a:xfrm>
          <a:custGeom>
            <a:avLst/>
            <a:gdLst/>
            <a:ahLst/>
            <a:cxnLst/>
            <a:rect r="r" b="b" t="t" l="l"/>
            <a:pathLst>
              <a:path h="3833315" w="2725139">
                <a:moveTo>
                  <a:pt x="0" y="0"/>
                </a:moveTo>
                <a:lnTo>
                  <a:pt x="2725139" y="0"/>
                </a:lnTo>
                <a:lnTo>
                  <a:pt x="2725139" y="3833316"/>
                </a:lnTo>
                <a:lnTo>
                  <a:pt x="0" y="383331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0">
            <a:off x="5833552" y="-1855444"/>
            <a:ext cx="4515556" cy="4114800"/>
          </a:xfrm>
          <a:custGeom>
            <a:avLst/>
            <a:gdLst/>
            <a:ahLst/>
            <a:cxnLst/>
            <a:rect r="r" b="b" t="t" l="l"/>
            <a:pathLst>
              <a:path h="4114800" w="4515556">
                <a:moveTo>
                  <a:pt x="0" y="0"/>
                </a:moveTo>
                <a:lnTo>
                  <a:pt x="4515555" y="0"/>
                </a:lnTo>
                <a:lnTo>
                  <a:pt x="4515555" y="4114800"/>
                </a:lnTo>
                <a:lnTo>
                  <a:pt x="0" y="41148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4" id="14"/>
          <p:cNvSpPr txBox="true"/>
          <p:nvPr/>
        </p:nvSpPr>
        <p:spPr>
          <a:xfrm rot="0">
            <a:off x="1350208" y="1181100"/>
            <a:ext cx="15341698" cy="11146976"/>
          </a:xfrm>
          <a:prstGeom prst="rect">
            <a:avLst/>
          </a:prstGeom>
        </p:spPr>
        <p:txBody>
          <a:bodyPr anchor="t" rtlCol="false" tIns="0" lIns="0" bIns="0" rIns="0">
            <a:spAutoFit/>
          </a:bodyPr>
          <a:lstStyle/>
          <a:p>
            <a:pPr algn="ctr">
              <a:lnSpc>
                <a:spcPts val="7445"/>
              </a:lnSpc>
            </a:pPr>
          </a:p>
          <a:p>
            <a:pPr algn="ctr">
              <a:lnSpc>
                <a:spcPts val="7445"/>
              </a:lnSpc>
            </a:pPr>
            <a:r>
              <a:rPr lang="en-US" sz="7597" spc="151">
                <a:solidFill>
                  <a:srgbClr val="000000"/>
                </a:solidFill>
                <a:latin typeface="Gagalin"/>
              </a:rPr>
              <a:t>CSE 474 </a:t>
            </a:r>
          </a:p>
          <a:p>
            <a:pPr algn="ctr">
              <a:lnSpc>
                <a:spcPts val="7445"/>
              </a:lnSpc>
            </a:pPr>
            <a:r>
              <a:rPr lang="en-US" sz="7597" spc="151">
                <a:solidFill>
                  <a:srgbClr val="000000"/>
                </a:solidFill>
                <a:latin typeface="Gagalin"/>
              </a:rPr>
              <a:t>AN ALGORITHMIC APPROACH FOR OPTIMIZING CYCLONE EVACUATION PROCESSES USING AGENT-BASED SIMULATION</a:t>
            </a:r>
          </a:p>
          <a:p>
            <a:pPr algn="ctr">
              <a:lnSpc>
                <a:spcPts val="7445"/>
              </a:lnSpc>
            </a:pPr>
          </a:p>
          <a:p>
            <a:pPr algn="ctr">
              <a:lnSpc>
                <a:spcPts val="2743"/>
              </a:lnSpc>
            </a:pPr>
          </a:p>
          <a:p>
            <a:pPr algn="ctr">
              <a:lnSpc>
                <a:spcPts val="2743"/>
              </a:lnSpc>
            </a:pPr>
            <a:r>
              <a:rPr lang="en-US" sz="2799" spc="55">
                <a:solidFill>
                  <a:srgbClr val="000000"/>
                </a:solidFill>
                <a:latin typeface="Gagalin"/>
              </a:rPr>
              <a:t>TAMANNA SULTANA TONU (ID: 19101155)</a:t>
            </a:r>
          </a:p>
          <a:p>
            <a:pPr algn="ctr">
              <a:lnSpc>
                <a:spcPts val="2743"/>
              </a:lnSpc>
            </a:pPr>
            <a:r>
              <a:rPr lang="en-US" sz="2799" spc="55">
                <a:solidFill>
                  <a:srgbClr val="000000"/>
                </a:solidFill>
                <a:latin typeface="Gagalin"/>
              </a:rPr>
              <a:t>HUMAIRA RAHMAN OISHI (ID: 19101391)</a:t>
            </a:r>
          </a:p>
          <a:p>
            <a:pPr algn="ctr">
              <a:lnSpc>
                <a:spcPts val="2743"/>
              </a:lnSpc>
            </a:pPr>
            <a:r>
              <a:rPr lang="en-US" sz="2799" spc="55">
                <a:solidFill>
                  <a:srgbClr val="000000"/>
                </a:solidFill>
                <a:latin typeface="Gagalin"/>
              </a:rPr>
              <a:t>SHOWRIN RAHMAN (ID: 21301033)</a:t>
            </a:r>
          </a:p>
          <a:p>
            <a:pPr algn="ctr">
              <a:lnSpc>
                <a:spcPts val="2743"/>
              </a:lnSpc>
            </a:pPr>
            <a:r>
              <a:rPr lang="en-US" sz="2799" spc="55">
                <a:solidFill>
                  <a:srgbClr val="000000"/>
                </a:solidFill>
                <a:latin typeface="Gagalin"/>
              </a:rPr>
              <a:t>MD. TANVIR JAWAD (ID: 21101221)</a:t>
            </a:r>
          </a:p>
          <a:p>
            <a:pPr algn="ctr">
              <a:lnSpc>
                <a:spcPts val="2743"/>
              </a:lnSpc>
            </a:pPr>
          </a:p>
          <a:p>
            <a:pPr algn="ctr">
              <a:lnSpc>
                <a:spcPts val="3625"/>
              </a:lnSpc>
            </a:pPr>
            <a:r>
              <a:rPr lang="en-US" sz="3699" spc="73">
                <a:solidFill>
                  <a:srgbClr val="000000"/>
                </a:solidFill>
                <a:latin typeface="Gagalin"/>
              </a:rPr>
              <a:t>GROUP 7</a:t>
            </a:r>
          </a:p>
          <a:p>
            <a:pPr algn="ctr">
              <a:lnSpc>
                <a:spcPts val="2743"/>
              </a:lnSpc>
            </a:pPr>
          </a:p>
          <a:p>
            <a:pPr algn="ctr">
              <a:lnSpc>
                <a:spcPts val="2743"/>
              </a:lnSpc>
            </a:pPr>
          </a:p>
          <a:p>
            <a:pPr algn="ctr">
              <a:lnSpc>
                <a:spcPts val="2743"/>
              </a:lnSpc>
            </a:pPr>
          </a:p>
          <a:p>
            <a:pPr algn="ctr" marL="0" indent="0" lvl="0">
              <a:lnSpc>
                <a:spcPts val="7445"/>
              </a:lnSpc>
            </a:pPr>
          </a:p>
        </p:txBody>
      </p:sp>
      <p:sp>
        <p:nvSpPr>
          <p:cNvPr name="Freeform 15" id="15"/>
          <p:cNvSpPr/>
          <p:nvPr/>
        </p:nvSpPr>
        <p:spPr>
          <a:xfrm flipH="false" flipV="false" rot="0">
            <a:off x="11677158" y="1028700"/>
            <a:ext cx="1577381" cy="1528625"/>
          </a:xfrm>
          <a:custGeom>
            <a:avLst/>
            <a:gdLst/>
            <a:ahLst/>
            <a:cxnLst/>
            <a:rect r="r" b="b" t="t" l="l"/>
            <a:pathLst>
              <a:path h="1528625" w="1577381">
                <a:moveTo>
                  <a:pt x="0" y="0"/>
                </a:moveTo>
                <a:lnTo>
                  <a:pt x="1577381" y="0"/>
                </a:lnTo>
                <a:lnTo>
                  <a:pt x="1577381" y="1528625"/>
                </a:lnTo>
                <a:lnTo>
                  <a:pt x="0" y="15286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4065037">
            <a:off x="11095644" y="9610088"/>
            <a:ext cx="2417198" cy="2342484"/>
          </a:xfrm>
          <a:custGeom>
            <a:avLst/>
            <a:gdLst/>
            <a:ahLst/>
            <a:cxnLst/>
            <a:rect r="r" b="b" t="t" l="l"/>
            <a:pathLst>
              <a:path h="2342484" w="2417198">
                <a:moveTo>
                  <a:pt x="0" y="0"/>
                </a:moveTo>
                <a:lnTo>
                  <a:pt x="2417198" y="0"/>
                </a:lnTo>
                <a:lnTo>
                  <a:pt x="2417198" y="2342484"/>
                </a:lnTo>
                <a:lnTo>
                  <a:pt x="0" y="234248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7" id="17"/>
          <p:cNvSpPr/>
          <p:nvPr/>
        </p:nvSpPr>
        <p:spPr>
          <a:xfrm flipH="false" flipV="false" rot="0">
            <a:off x="13175044" y="8796518"/>
            <a:ext cx="1184996" cy="1184996"/>
          </a:xfrm>
          <a:custGeom>
            <a:avLst/>
            <a:gdLst/>
            <a:ahLst/>
            <a:cxnLst/>
            <a:rect r="r" b="b" t="t" l="l"/>
            <a:pathLst>
              <a:path h="1184996" w="1184996">
                <a:moveTo>
                  <a:pt x="0" y="0"/>
                </a:moveTo>
                <a:lnTo>
                  <a:pt x="1184996" y="0"/>
                </a:lnTo>
                <a:lnTo>
                  <a:pt x="1184996" y="1184996"/>
                </a:lnTo>
                <a:lnTo>
                  <a:pt x="0" y="118499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51888" y="1557235"/>
            <a:ext cx="11296367" cy="7172530"/>
          </a:xfrm>
          <a:custGeom>
            <a:avLst/>
            <a:gdLst/>
            <a:ahLst/>
            <a:cxnLst/>
            <a:rect r="r" b="b" t="t" l="l"/>
            <a:pathLst>
              <a:path h="7172530" w="11296367">
                <a:moveTo>
                  <a:pt x="0" y="0"/>
                </a:moveTo>
                <a:lnTo>
                  <a:pt x="11296367" y="0"/>
                </a:lnTo>
                <a:lnTo>
                  <a:pt x="11296367" y="7172530"/>
                </a:lnTo>
                <a:lnTo>
                  <a:pt x="0" y="7172530"/>
                </a:lnTo>
                <a:lnTo>
                  <a:pt x="0" y="0"/>
                </a:lnTo>
                <a:close/>
              </a:path>
            </a:pathLst>
          </a:custGeom>
          <a:blipFill>
            <a:blip r:embed="rId2"/>
            <a:stretch>
              <a:fillRect l="0" t="0" r="0" b="0"/>
            </a:stretch>
          </a:blipFill>
        </p:spPr>
      </p:sp>
      <p:sp>
        <p:nvSpPr>
          <p:cNvPr name="Freeform 3" id="3"/>
          <p:cNvSpPr/>
          <p:nvPr/>
        </p:nvSpPr>
        <p:spPr>
          <a:xfrm flipH="false" flipV="false" rot="0">
            <a:off x="16515952" y="8514952"/>
            <a:ext cx="1486697" cy="1486697"/>
          </a:xfrm>
          <a:custGeom>
            <a:avLst/>
            <a:gdLst/>
            <a:ahLst/>
            <a:cxnLst/>
            <a:rect r="r" b="b" t="t" l="l"/>
            <a:pathLst>
              <a:path h="1486697" w="1486697">
                <a:moveTo>
                  <a:pt x="0" y="0"/>
                </a:moveTo>
                <a:lnTo>
                  <a:pt x="1486696" y="0"/>
                </a:lnTo>
                <a:lnTo>
                  <a:pt x="1486696" y="1486696"/>
                </a:lnTo>
                <a:lnTo>
                  <a:pt x="0" y="14866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649572">
            <a:off x="-3765059" y="5277923"/>
            <a:ext cx="7530117" cy="6918465"/>
          </a:xfrm>
          <a:custGeom>
            <a:avLst/>
            <a:gdLst/>
            <a:ahLst/>
            <a:cxnLst/>
            <a:rect r="r" b="b" t="t" l="l"/>
            <a:pathLst>
              <a:path h="6918465" w="7530117">
                <a:moveTo>
                  <a:pt x="0" y="0"/>
                </a:moveTo>
                <a:lnTo>
                  <a:pt x="7530118" y="0"/>
                </a:lnTo>
                <a:lnTo>
                  <a:pt x="7530118" y="6918466"/>
                </a:lnTo>
                <a:lnTo>
                  <a:pt x="0" y="69184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1873993"/>
            <a:ext cx="14655279" cy="10240645"/>
          </a:xfrm>
          <a:prstGeom prst="rect">
            <a:avLst/>
          </a:prstGeom>
        </p:spPr>
        <p:txBody>
          <a:bodyPr anchor="t" rtlCol="false" tIns="0" lIns="0" bIns="0" rIns="0">
            <a:spAutoFit/>
          </a:bodyPr>
          <a:lstStyle/>
          <a:p>
            <a:pPr>
              <a:lnSpc>
                <a:spcPts val="4759"/>
              </a:lnSpc>
            </a:pPr>
            <a:r>
              <a:rPr lang="en-US" sz="3399">
                <a:solidFill>
                  <a:srgbClr val="000000"/>
                </a:solidFill>
                <a:latin typeface="Agrandir Bold Italics"/>
              </a:rPr>
              <a:t>T</a:t>
            </a:r>
            <a:r>
              <a:rPr lang="en-US" sz="3399">
                <a:solidFill>
                  <a:srgbClr val="000000"/>
                </a:solidFill>
                <a:latin typeface="Agrandir Bold Italics"/>
              </a:rPr>
              <a:t>he optimal cyclone evacuation algorithm presented in our research demonstrates a significant advancement in disaster preparedness. By integrating real-time meteorological data, dynamic risk assessment, and optimization algorithms, the proposed methodology offers a comprehensive solution for efficient evacuation planning. </a:t>
            </a:r>
          </a:p>
          <a:p>
            <a:pPr>
              <a:lnSpc>
                <a:spcPts val="4759"/>
              </a:lnSpc>
            </a:pPr>
          </a:p>
          <a:p>
            <a:pPr>
              <a:lnSpc>
                <a:spcPts val="4759"/>
              </a:lnSpc>
            </a:pPr>
            <a:r>
              <a:rPr lang="en-US" sz="3399">
                <a:solidFill>
                  <a:srgbClr val="000000"/>
                </a:solidFill>
                <a:latin typeface="Agrandir Bold Italics"/>
              </a:rPr>
              <a:t>The incorporation of advanced technologies and continuous refinement mechanisms contributes to adaptability in the face of evolving conditions. </a:t>
            </a:r>
          </a:p>
          <a:p>
            <a:pPr>
              <a:lnSpc>
                <a:spcPts val="4759"/>
              </a:lnSpc>
            </a:pPr>
            <a:r>
              <a:rPr lang="en-US" sz="3399">
                <a:solidFill>
                  <a:srgbClr val="000000"/>
                </a:solidFill>
                <a:latin typeface="Agrandir Bold Italics"/>
              </a:rPr>
              <a:t>Overall, our study underscores the critical importance of proactive measures in safeguarding vulnerable communities during cyclonic events.  </a:t>
            </a:r>
          </a:p>
          <a:p>
            <a:pPr>
              <a:lnSpc>
                <a:spcPts val="4759"/>
              </a:lnSpc>
            </a:pPr>
            <a:r>
              <a:rPr lang="en-US" sz="3399">
                <a:solidFill>
                  <a:srgbClr val="000000"/>
                </a:solidFill>
                <a:latin typeface="Agrandir Bold Italics"/>
              </a:rPr>
              <a:t>                          </a:t>
            </a:r>
            <a:r>
              <a:rPr lang="en-US" sz="3399">
                <a:solidFill>
                  <a:srgbClr val="000000"/>
                </a:solidFill>
                <a:latin typeface="Agrandir Bold Italics"/>
              </a:rPr>
              <a:t>                                             </a:t>
            </a:r>
          </a:p>
          <a:p>
            <a:pPr>
              <a:lnSpc>
                <a:spcPts val="4759"/>
              </a:lnSpc>
            </a:pPr>
            <a:r>
              <a:rPr lang="en-US" sz="3399">
                <a:solidFill>
                  <a:srgbClr val="000000"/>
                </a:solidFill>
                <a:latin typeface="Agrandir Bold Italics"/>
              </a:rPr>
              <a:t>                                                                                                                                      Thank you.</a:t>
            </a:r>
          </a:p>
          <a:p>
            <a:pPr>
              <a:lnSpc>
                <a:spcPts val="3500"/>
              </a:lnSpc>
            </a:pPr>
          </a:p>
          <a:p>
            <a:pPr>
              <a:lnSpc>
                <a:spcPts val="3500"/>
              </a:lnSpc>
            </a:pPr>
          </a:p>
          <a:p>
            <a:pPr>
              <a:lnSpc>
                <a:spcPts val="3500"/>
              </a:lnSpc>
            </a:pPr>
          </a:p>
          <a:p>
            <a:pPr algn="l" marL="0" indent="0" lvl="0">
              <a:lnSpc>
                <a:spcPts val="3500"/>
              </a:lnSpc>
            </a:pPr>
          </a:p>
        </p:txBody>
      </p:sp>
      <p:sp>
        <p:nvSpPr>
          <p:cNvPr name="Freeform 6" id="6"/>
          <p:cNvSpPr/>
          <p:nvPr/>
        </p:nvSpPr>
        <p:spPr>
          <a:xfrm flipH="false" flipV="false" rot="0">
            <a:off x="16553496" y="225104"/>
            <a:ext cx="1411608" cy="1411608"/>
          </a:xfrm>
          <a:custGeom>
            <a:avLst/>
            <a:gdLst/>
            <a:ahLst/>
            <a:cxnLst/>
            <a:rect r="r" b="b" t="t" l="l"/>
            <a:pathLst>
              <a:path h="1411608" w="1411608">
                <a:moveTo>
                  <a:pt x="0" y="0"/>
                </a:moveTo>
                <a:lnTo>
                  <a:pt x="1411608" y="0"/>
                </a:lnTo>
                <a:lnTo>
                  <a:pt x="1411608" y="1411609"/>
                </a:lnTo>
                <a:lnTo>
                  <a:pt x="0" y="14116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487362"/>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6802992">
            <a:off x="-1092430" y="-2256521"/>
            <a:ext cx="4242260" cy="4513043"/>
          </a:xfrm>
          <a:custGeom>
            <a:avLst/>
            <a:gdLst/>
            <a:ahLst/>
            <a:cxnLst/>
            <a:rect r="r" b="b" t="t" l="l"/>
            <a:pathLst>
              <a:path h="4513043" w="4242260">
                <a:moveTo>
                  <a:pt x="0" y="0"/>
                </a:moveTo>
                <a:lnTo>
                  <a:pt x="4242260" y="0"/>
                </a:lnTo>
                <a:lnTo>
                  <a:pt x="4242260" y="4513042"/>
                </a:lnTo>
                <a:lnTo>
                  <a:pt x="0" y="45130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89142">
            <a:off x="-3994456" y="4198274"/>
            <a:ext cx="11022365" cy="10127047"/>
          </a:xfrm>
          <a:custGeom>
            <a:avLst/>
            <a:gdLst/>
            <a:ahLst/>
            <a:cxnLst/>
            <a:rect r="r" b="b" t="t" l="l"/>
            <a:pathLst>
              <a:path h="10127047" w="11022365">
                <a:moveTo>
                  <a:pt x="0" y="0"/>
                </a:moveTo>
                <a:lnTo>
                  <a:pt x="11022365" y="0"/>
                </a:lnTo>
                <a:lnTo>
                  <a:pt x="11022365" y="10127046"/>
                </a:lnTo>
                <a:lnTo>
                  <a:pt x="0" y="101270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197150">
            <a:off x="425819" y="4818414"/>
            <a:ext cx="5381103" cy="4990973"/>
          </a:xfrm>
          <a:custGeom>
            <a:avLst/>
            <a:gdLst/>
            <a:ahLst/>
            <a:cxnLst/>
            <a:rect r="r" b="b" t="t" l="l"/>
            <a:pathLst>
              <a:path h="4990973" w="5381103">
                <a:moveTo>
                  <a:pt x="0" y="0"/>
                </a:moveTo>
                <a:lnTo>
                  <a:pt x="5381103" y="0"/>
                </a:lnTo>
                <a:lnTo>
                  <a:pt x="5381103" y="4990973"/>
                </a:lnTo>
                <a:lnTo>
                  <a:pt x="0" y="49909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461674" y="-1231629"/>
            <a:ext cx="4204062" cy="4074119"/>
          </a:xfrm>
          <a:custGeom>
            <a:avLst/>
            <a:gdLst/>
            <a:ahLst/>
            <a:cxnLst/>
            <a:rect r="r" b="b" t="t" l="l"/>
            <a:pathLst>
              <a:path h="4074119" w="4204062">
                <a:moveTo>
                  <a:pt x="0" y="0"/>
                </a:moveTo>
                <a:lnTo>
                  <a:pt x="4204063" y="0"/>
                </a:lnTo>
                <a:lnTo>
                  <a:pt x="4204063" y="4074119"/>
                </a:lnTo>
                <a:lnTo>
                  <a:pt x="0" y="407411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9028830" y="2341013"/>
            <a:ext cx="765441" cy="741782"/>
            <a:chOff x="0" y="0"/>
            <a:chExt cx="1020588" cy="989043"/>
          </a:xfrm>
        </p:grpSpPr>
        <p:sp>
          <p:nvSpPr>
            <p:cNvPr name="Freeform 8" id="8"/>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1.</a:t>
              </a:r>
            </a:p>
          </p:txBody>
        </p:sp>
      </p:grpSp>
      <p:grpSp>
        <p:nvGrpSpPr>
          <p:cNvPr name="Group 10" id="10"/>
          <p:cNvGrpSpPr/>
          <p:nvPr/>
        </p:nvGrpSpPr>
        <p:grpSpPr>
          <a:xfrm rot="0">
            <a:off x="9028830" y="3576114"/>
            <a:ext cx="765441" cy="741782"/>
            <a:chOff x="0" y="0"/>
            <a:chExt cx="1020588" cy="989043"/>
          </a:xfrm>
        </p:grpSpPr>
        <p:sp>
          <p:nvSpPr>
            <p:cNvPr name="Freeform 11" id="11"/>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2.</a:t>
              </a:r>
            </a:p>
          </p:txBody>
        </p:sp>
      </p:grpSp>
      <p:grpSp>
        <p:nvGrpSpPr>
          <p:cNvPr name="Group 13" id="13"/>
          <p:cNvGrpSpPr/>
          <p:nvPr/>
        </p:nvGrpSpPr>
        <p:grpSpPr>
          <a:xfrm rot="0">
            <a:off x="9028830" y="4811215"/>
            <a:ext cx="765441" cy="741782"/>
            <a:chOff x="0" y="0"/>
            <a:chExt cx="1020588" cy="989043"/>
          </a:xfrm>
        </p:grpSpPr>
        <p:sp>
          <p:nvSpPr>
            <p:cNvPr name="Freeform 14" id="14"/>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3.</a:t>
              </a:r>
            </a:p>
          </p:txBody>
        </p:sp>
      </p:grpSp>
      <p:grpSp>
        <p:nvGrpSpPr>
          <p:cNvPr name="Group 16" id="16"/>
          <p:cNvGrpSpPr/>
          <p:nvPr/>
        </p:nvGrpSpPr>
        <p:grpSpPr>
          <a:xfrm rot="0">
            <a:off x="9028830" y="6046316"/>
            <a:ext cx="765441" cy="741782"/>
            <a:chOff x="0" y="0"/>
            <a:chExt cx="1020588" cy="989043"/>
          </a:xfrm>
        </p:grpSpPr>
        <p:sp>
          <p:nvSpPr>
            <p:cNvPr name="Freeform 17" id="17"/>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4.</a:t>
              </a:r>
            </a:p>
          </p:txBody>
        </p:sp>
      </p:grpSp>
      <p:grpSp>
        <p:nvGrpSpPr>
          <p:cNvPr name="Group 19" id="19"/>
          <p:cNvGrpSpPr/>
          <p:nvPr/>
        </p:nvGrpSpPr>
        <p:grpSpPr>
          <a:xfrm rot="0">
            <a:off x="9028830" y="7281417"/>
            <a:ext cx="765441" cy="741782"/>
            <a:chOff x="0" y="0"/>
            <a:chExt cx="1020588" cy="989043"/>
          </a:xfrm>
        </p:grpSpPr>
        <p:sp>
          <p:nvSpPr>
            <p:cNvPr name="Freeform 20" id="20"/>
            <p:cNvSpPr/>
            <p:nvPr/>
          </p:nvSpPr>
          <p:spPr>
            <a:xfrm flipH="false" flipV="false" rot="0">
              <a:off x="0" y="0"/>
              <a:ext cx="1020588" cy="989043"/>
            </a:xfrm>
            <a:custGeom>
              <a:avLst/>
              <a:gdLst/>
              <a:ahLst/>
              <a:cxnLst/>
              <a:rect r="r" b="b" t="t" l="l"/>
              <a:pathLst>
                <a:path h="989043" w="1020588">
                  <a:moveTo>
                    <a:pt x="0" y="0"/>
                  </a:moveTo>
                  <a:lnTo>
                    <a:pt x="1020588" y="0"/>
                  </a:lnTo>
                  <a:lnTo>
                    <a:pt x="1020588" y="989043"/>
                  </a:lnTo>
                  <a:lnTo>
                    <a:pt x="0" y="9890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154216" y="-2505"/>
              <a:ext cx="712157" cy="946428"/>
            </a:xfrm>
            <a:prstGeom prst="rect">
              <a:avLst/>
            </a:prstGeom>
          </p:spPr>
          <p:txBody>
            <a:bodyPr anchor="t" rtlCol="false" tIns="0" lIns="0" bIns="0" rIns="0">
              <a:spAutoFit/>
            </a:bodyPr>
            <a:lstStyle/>
            <a:p>
              <a:pPr algn="ctr">
                <a:lnSpc>
                  <a:spcPts val="5777"/>
                </a:lnSpc>
              </a:pPr>
              <a:r>
                <a:rPr lang="en-US" sz="4443" spc="88">
                  <a:solidFill>
                    <a:srgbClr val="000000"/>
                  </a:solidFill>
                  <a:latin typeface="Gagalin"/>
                </a:rPr>
                <a:t>5.</a:t>
              </a:r>
            </a:p>
          </p:txBody>
        </p:sp>
      </p:grpSp>
      <p:sp>
        <p:nvSpPr>
          <p:cNvPr name="Freeform 22" id="22"/>
          <p:cNvSpPr/>
          <p:nvPr/>
        </p:nvSpPr>
        <p:spPr>
          <a:xfrm flipH="false" flipV="false" rot="0">
            <a:off x="15098631" y="-416990"/>
            <a:ext cx="4321338" cy="3424660"/>
          </a:xfrm>
          <a:custGeom>
            <a:avLst/>
            <a:gdLst/>
            <a:ahLst/>
            <a:cxnLst/>
            <a:rect r="r" b="b" t="t" l="l"/>
            <a:pathLst>
              <a:path h="3424660" w="4321338">
                <a:moveTo>
                  <a:pt x="0" y="0"/>
                </a:moveTo>
                <a:lnTo>
                  <a:pt x="4321338" y="0"/>
                </a:lnTo>
                <a:lnTo>
                  <a:pt x="4321338" y="3424660"/>
                </a:lnTo>
                <a:lnTo>
                  <a:pt x="0" y="34246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3" id="23"/>
          <p:cNvSpPr/>
          <p:nvPr/>
        </p:nvSpPr>
        <p:spPr>
          <a:xfrm flipH="false" flipV="false" rot="0">
            <a:off x="106919" y="4656404"/>
            <a:ext cx="8264686" cy="5509791"/>
          </a:xfrm>
          <a:custGeom>
            <a:avLst/>
            <a:gdLst/>
            <a:ahLst/>
            <a:cxnLst/>
            <a:rect r="r" b="b" t="t" l="l"/>
            <a:pathLst>
              <a:path h="5509791" w="8264686">
                <a:moveTo>
                  <a:pt x="0" y="0"/>
                </a:moveTo>
                <a:lnTo>
                  <a:pt x="8264686" y="0"/>
                </a:lnTo>
                <a:lnTo>
                  <a:pt x="8264686" y="5509791"/>
                </a:lnTo>
                <a:lnTo>
                  <a:pt x="0" y="5509791"/>
                </a:lnTo>
                <a:lnTo>
                  <a:pt x="0" y="0"/>
                </a:lnTo>
                <a:close/>
              </a:path>
            </a:pathLst>
          </a:custGeom>
          <a:blipFill>
            <a:blip r:embed="rId15"/>
            <a:stretch>
              <a:fillRect l="0" t="0" r="0" b="0"/>
            </a:stretch>
          </a:blipFill>
        </p:spPr>
      </p:sp>
      <p:grpSp>
        <p:nvGrpSpPr>
          <p:cNvPr name="Group 24" id="24"/>
          <p:cNvGrpSpPr/>
          <p:nvPr/>
        </p:nvGrpSpPr>
        <p:grpSpPr>
          <a:xfrm rot="0">
            <a:off x="9028830" y="8471483"/>
            <a:ext cx="811912" cy="786817"/>
            <a:chOff x="0" y="0"/>
            <a:chExt cx="1082550" cy="1049089"/>
          </a:xfrm>
        </p:grpSpPr>
        <p:sp>
          <p:nvSpPr>
            <p:cNvPr name="Freeform 25" id="25"/>
            <p:cNvSpPr/>
            <p:nvPr/>
          </p:nvSpPr>
          <p:spPr>
            <a:xfrm flipH="false" flipV="false" rot="0">
              <a:off x="0" y="0"/>
              <a:ext cx="1082550" cy="1049089"/>
            </a:xfrm>
            <a:custGeom>
              <a:avLst/>
              <a:gdLst/>
              <a:ahLst/>
              <a:cxnLst/>
              <a:rect r="r" b="b" t="t" l="l"/>
              <a:pathLst>
                <a:path h="1049089" w="1082550">
                  <a:moveTo>
                    <a:pt x="0" y="0"/>
                  </a:moveTo>
                  <a:lnTo>
                    <a:pt x="1082550" y="0"/>
                  </a:lnTo>
                  <a:lnTo>
                    <a:pt x="1082550" y="1049089"/>
                  </a:lnTo>
                  <a:lnTo>
                    <a:pt x="0" y="10490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6" id="26"/>
            <p:cNvSpPr txBox="true"/>
            <p:nvPr/>
          </p:nvSpPr>
          <p:spPr>
            <a:xfrm rot="0">
              <a:off x="163579" y="234"/>
              <a:ext cx="755393" cy="1000996"/>
            </a:xfrm>
            <a:prstGeom prst="rect">
              <a:avLst/>
            </a:prstGeom>
          </p:spPr>
          <p:txBody>
            <a:bodyPr anchor="t" rtlCol="false" tIns="0" lIns="0" bIns="0" rIns="0">
              <a:spAutoFit/>
            </a:bodyPr>
            <a:lstStyle/>
            <a:p>
              <a:pPr algn="ctr">
                <a:lnSpc>
                  <a:spcPts val="6127"/>
                </a:lnSpc>
              </a:pPr>
              <a:r>
                <a:rPr lang="en-US" sz="4713" spc="94">
                  <a:solidFill>
                    <a:srgbClr val="000000"/>
                  </a:solidFill>
                  <a:latin typeface="Gagalin"/>
                </a:rPr>
                <a:t>6.</a:t>
              </a:r>
            </a:p>
          </p:txBody>
        </p:sp>
      </p:grpSp>
      <p:grpSp>
        <p:nvGrpSpPr>
          <p:cNvPr name="Group 27" id="27"/>
          <p:cNvGrpSpPr/>
          <p:nvPr/>
        </p:nvGrpSpPr>
        <p:grpSpPr>
          <a:xfrm rot="0">
            <a:off x="9028830" y="9500183"/>
            <a:ext cx="811912" cy="786817"/>
            <a:chOff x="0" y="0"/>
            <a:chExt cx="1082550" cy="1049089"/>
          </a:xfrm>
        </p:grpSpPr>
        <p:sp>
          <p:nvSpPr>
            <p:cNvPr name="Freeform 28" id="28"/>
            <p:cNvSpPr/>
            <p:nvPr/>
          </p:nvSpPr>
          <p:spPr>
            <a:xfrm flipH="false" flipV="false" rot="0">
              <a:off x="0" y="0"/>
              <a:ext cx="1082550" cy="1049089"/>
            </a:xfrm>
            <a:custGeom>
              <a:avLst/>
              <a:gdLst/>
              <a:ahLst/>
              <a:cxnLst/>
              <a:rect r="r" b="b" t="t" l="l"/>
              <a:pathLst>
                <a:path h="1049089" w="1082550">
                  <a:moveTo>
                    <a:pt x="0" y="0"/>
                  </a:moveTo>
                  <a:lnTo>
                    <a:pt x="1082550" y="0"/>
                  </a:lnTo>
                  <a:lnTo>
                    <a:pt x="1082550" y="1049089"/>
                  </a:lnTo>
                  <a:lnTo>
                    <a:pt x="0" y="10490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9" id="29"/>
            <p:cNvSpPr txBox="true"/>
            <p:nvPr/>
          </p:nvSpPr>
          <p:spPr>
            <a:xfrm rot="0">
              <a:off x="163579" y="234"/>
              <a:ext cx="755393" cy="1000996"/>
            </a:xfrm>
            <a:prstGeom prst="rect">
              <a:avLst/>
            </a:prstGeom>
          </p:spPr>
          <p:txBody>
            <a:bodyPr anchor="t" rtlCol="false" tIns="0" lIns="0" bIns="0" rIns="0">
              <a:spAutoFit/>
            </a:bodyPr>
            <a:lstStyle/>
            <a:p>
              <a:pPr algn="ctr">
                <a:lnSpc>
                  <a:spcPts val="6127"/>
                </a:lnSpc>
              </a:pPr>
              <a:r>
                <a:rPr lang="en-US" sz="4713" spc="94">
                  <a:solidFill>
                    <a:srgbClr val="000000"/>
                  </a:solidFill>
                  <a:latin typeface="Gagalin"/>
                </a:rPr>
                <a:t>7.</a:t>
              </a:r>
            </a:p>
          </p:txBody>
        </p:sp>
      </p:grpSp>
      <p:sp>
        <p:nvSpPr>
          <p:cNvPr name="Freeform 30" id="30"/>
          <p:cNvSpPr/>
          <p:nvPr/>
        </p:nvSpPr>
        <p:spPr>
          <a:xfrm flipH="false" flipV="false" rot="0">
            <a:off x="17112311" y="9164268"/>
            <a:ext cx="970941" cy="970941"/>
          </a:xfrm>
          <a:custGeom>
            <a:avLst/>
            <a:gdLst/>
            <a:ahLst/>
            <a:cxnLst/>
            <a:rect r="r" b="b" t="t" l="l"/>
            <a:pathLst>
              <a:path h="970941" w="970941">
                <a:moveTo>
                  <a:pt x="0" y="0"/>
                </a:moveTo>
                <a:lnTo>
                  <a:pt x="970940" y="0"/>
                </a:lnTo>
                <a:lnTo>
                  <a:pt x="970940" y="970941"/>
                </a:lnTo>
                <a:lnTo>
                  <a:pt x="0" y="97094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1" id="31"/>
          <p:cNvSpPr txBox="true"/>
          <p:nvPr/>
        </p:nvSpPr>
        <p:spPr>
          <a:xfrm rot="0">
            <a:off x="2153213" y="1954667"/>
            <a:ext cx="5749360" cy="1514475"/>
          </a:xfrm>
          <a:prstGeom prst="rect">
            <a:avLst/>
          </a:prstGeom>
        </p:spPr>
        <p:txBody>
          <a:bodyPr anchor="t" rtlCol="false" tIns="0" lIns="0" bIns="0" rIns="0">
            <a:spAutoFit/>
          </a:bodyPr>
          <a:lstStyle/>
          <a:p>
            <a:pPr marL="0" indent="0" lvl="0">
              <a:lnSpc>
                <a:spcPts val="11999"/>
              </a:lnSpc>
              <a:spcBef>
                <a:spcPct val="0"/>
              </a:spcBef>
            </a:pPr>
            <a:r>
              <a:rPr lang="en-US" sz="9999" spc="199">
                <a:solidFill>
                  <a:srgbClr val="000000"/>
                </a:solidFill>
                <a:latin typeface="Gagalin"/>
              </a:rPr>
              <a:t>contents</a:t>
            </a:r>
          </a:p>
        </p:txBody>
      </p:sp>
      <p:sp>
        <p:nvSpPr>
          <p:cNvPr name="TextBox 32" id="32"/>
          <p:cNvSpPr txBox="true"/>
          <p:nvPr/>
        </p:nvSpPr>
        <p:spPr>
          <a:xfrm rot="0">
            <a:off x="10451497" y="2336937"/>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Introduciton</a:t>
            </a:r>
          </a:p>
        </p:txBody>
      </p:sp>
      <p:sp>
        <p:nvSpPr>
          <p:cNvPr name="TextBox 33" id="33"/>
          <p:cNvSpPr txBox="true"/>
          <p:nvPr/>
        </p:nvSpPr>
        <p:spPr>
          <a:xfrm rot="0">
            <a:off x="10451497" y="4807138"/>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Literature Review</a:t>
            </a:r>
          </a:p>
        </p:txBody>
      </p:sp>
      <p:sp>
        <p:nvSpPr>
          <p:cNvPr name="TextBox 34" id="34"/>
          <p:cNvSpPr txBox="true"/>
          <p:nvPr/>
        </p:nvSpPr>
        <p:spPr>
          <a:xfrm rot="0">
            <a:off x="10451497" y="6059556"/>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Collected Data</a:t>
            </a:r>
          </a:p>
        </p:txBody>
      </p:sp>
      <p:sp>
        <p:nvSpPr>
          <p:cNvPr name="TextBox 35" id="35"/>
          <p:cNvSpPr txBox="true"/>
          <p:nvPr/>
        </p:nvSpPr>
        <p:spPr>
          <a:xfrm rot="0">
            <a:off x="10451497" y="7311973"/>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Proposed Methodology</a:t>
            </a:r>
          </a:p>
        </p:txBody>
      </p:sp>
      <p:sp>
        <p:nvSpPr>
          <p:cNvPr name="TextBox 36" id="36"/>
          <p:cNvSpPr txBox="true"/>
          <p:nvPr/>
        </p:nvSpPr>
        <p:spPr>
          <a:xfrm rot="0">
            <a:off x="10451497" y="9518624"/>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Conclusion</a:t>
            </a:r>
          </a:p>
        </p:txBody>
      </p:sp>
      <p:sp>
        <p:nvSpPr>
          <p:cNvPr name="TextBox 37" id="37"/>
          <p:cNvSpPr txBox="true"/>
          <p:nvPr/>
        </p:nvSpPr>
        <p:spPr>
          <a:xfrm rot="0">
            <a:off x="10451497" y="3572037"/>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Previous Work</a:t>
            </a:r>
          </a:p>
        </p:txBody>
      </p:sp>
      <p:sp>
        <p:nvSpPr>
          <p:cNvPr name="TextBox 38" id="38"/>
          <p:cNvSpPr txBox="true"/>
          <p:nvPr/>
        </p:nvSpPr>
        <p:spPr>
          <a:xfrm rot="0">
            <a:off x="10451497" y="8547683"/>
            <a:ext cx="6101196" cy="616585"/>
          </a:xfrm>
          <a:prstGeom prst="rect">
            <a:avLst/>
          </a:prstGeom>
        </p:spPr>
        <p:txBody>
          <a:bodyPr anchor="t" rtlCol="false" tIns="0" lIns="0" bIns="0" rIns="0">
            <a:spAutoFit/>
          </a:bodyPr>
          <a:lstStyle/>
          <a:p>
            <a:pPr algn="l">
              <a:lnSpc>
                <a:spcPts val="4159"/>
              </a:lnSpc>
            </a:pPr>
            <a:r>
              <a:rPr lang="en-US" sz="3199" spc="63">
                <a:solidFill>
                  <a:srgbClr val="000000"/>
                </a:solidFill>
                <a:latin typeface="Agrandir Bold Italics"/>
              </a:rPr>
              <a:t>Simulator and Algorithm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25939" y="1758242"/>
            <a:ext cx="16836123" cy="9924415"/>
          </a:xfrm>
          <a:prstGeom prst="rect">
            <a:avLst/>
          </a:prstGeom>
        </p:spPr>
        <p:txBody>
          <a:bodyPr anchor="t" rtlCol="false" tIns="0" lIns="0" bIns="0" rIns="0">
            <a:spAutoFit/>
          </a:bodyPr>
          <a:lstStyle/>
          <a:p>
            <a:pPr>
              <a:lnSpc>
                <a:spcPts val="3919"/>
              </a:lnSpc>
            </a:pPr>
            <a:r>
              <a:rPr lang="en-US" sz="2799">
                <a:solidFill>
                  <a:srgbClr val="000000"/>
                </a:solidFill>
                <a:latin typeface="Agrandir Bold"/>
              </a:rPr>
              <a:t>Begin with a compelling overview of the need for an optimal cyclone evacuation algorithm, emphasizing the importance of disaster preparedness.</a:t>
            </a:r>
          </a:p>
          <a:p>
            <a:pPr>
              <a:lnSpc>
                <a:spcPts val="3919"/>
              </a:lnSpc>
            </a:pPr>
          </a:p>
          <a:p>
            <a:pPr>
              <a:lnSpc>
                <a:spcPts val="3919"/>
              </a:lnSpc>
            </a:pPr>
            <a:r>
              <a:rPr lang="en-US" sz="2799">
                <a:solidFill>
                  <a:srgbClr val="000000"/>
                </a:solidFill>
                <a:latin typeface="Agrandir Bold"/>
              </a:rPr>
              <a:t>1. Innovative Approach: A multi-agent cyclone evacuation simulation framework for overcoming challenges.</a:t>
            </a:r>
          </a:p>
          <a:p>
            <a:pPr>
              <a:lnSpc>
                <a:spcPts val="3919"/>
              </a:lnSpc>
            </a:pPr>
          </a:p>
          <a:p>
            <a:pPr>
              <a:lnSpc>
                <a:spcPts val="3919"/>
              </a:lnSpc>
            </a:pPr>
            <a:r>
              <a:rPr lang="en-US" sz="2799">
                <a:solidFill>
                  <a:srgbClr val="000000"/>
                </a:solidFill>
                <a:latin typeface="Agrandir Bold"/>
              </a:rPr>
              <a:t>2. Efficient Pathfinding: Utilizes the A* pathfinding algorithm for unpredictable movement of cyclones and changing shelter capacities.</a:t>
            </a:r>
          </a:p>
          <a:p>
            <a:pPr>
              <a:lnSpc>
                <a:spcPts val="3919"/>
              </a:lnSpc>
            </a:pPr>
          </a:p>
          <a:p>
            <a:pPr>
              <a:lnSpc>
                <a:spcPts val="3919"/>
              </a:lnSpc>
            </a:pPr>
            <a:r>
              <a:rPr lang="en-US" sz="2799">
                <a:solidFill>
                  <a:srgbClr val="000000"/>
                </a:solidFill>
                <a:latin typeface="Agrandir Bold"/>
              </a:rPr>
              <a:t>3. Comprehensive Realism: Incorporating critical factors like population density, shelter location, and capacity.</a:t>
            </a:r>
          </a:p>
          <a:p>
            <a:pPr>
              <a:lnSpc>
                <a:spcPts val="3919"/>
              </a:lnSpc>
            </a:pPr>
          </a:p>
          <a:p>
            <a:pPr>
              <a:lnSpc>
                <a:spcPts val="3919"/>
              </a:lnSpc>
            </a:pPr>
            <a:r>
              <a:rPr lang="en-US" sz="2799">
                <a:solidFill>
                  <a:srgbClr val="000000"/>
                </a:solidFill>
                <a:latin typeface="Agrandir Bold"/>
              </a:rPr>
              <a:t>4. Practical Tool for Planning:  Tool for emergency planners and architects, enabling them to test and refine evacuation.</a:t>
            </a:r>
          </a:p>
          <a:p>
            <a:pPr>
              <a:lnSpc>
                <a:spcPts val="3919"/>
              </a:lnSpc>
            </a:pPr>
          </a:p>
          <a:p>
            <a:pPr>
              <a:lnSpc>
                <a:spcPts val="3919"/>
              </a:lnSpc>
            </a:pPr>
            <a:r>
              <a:rPr lang="en-US" sz="2799">
                <a:solidFill>
                  <a:srgbClr val="000000"/>
                </a:solidFill>
                <a:latin typeface="Agrandir Bold"/>
              </a:rPr>
              <a:t>5. Significant Implications: Significant implications for disaster preparedness, architectural design, and public safety strategies in cyclone-prone areas.</a:t>
            </a:r>
          </a:p>
          <a:p>
            <a:pPr>
              <a:lnSpc>
                <a:spcPts val="3919"/>
              </a:lnSpc>
            </a:pPr>
          </a:p>
          <a:p>
            <a:pPr>
              <a:lnSpc>
                <a:spcPts val="3919"/>
              </a:lnSpc>
            </a:pPr>
          </a:p>
          <a:p>
            <a:pPr algn="l" marL="0" indent="0" lvl="0">
              <a:lnSpc>
                <a:spcPts val="3499"/>
              </a:lnSpc>
            </a:pPr>
          </a:p>
        </p:txBody>
      </p:sp>
      <p:sp>
        <p:nvSpPr>
          <p:cNvPr name="Freeform 5" id="5"/>
          <p:cNvSpPr/>
          <p:nvPr/>
        </p:nvSpPr>
        <p:spPr>
          <a:xfrm flipH="false" flipV="false" rot="0">
            <a:off x="16276407" y="187560"/>
            <a:ext cx="1449153" cy="1449153"/>
          </a:xfrm>
          <a:custGeom>
            <a:avLst/>
            <a:gdLst/>
            <a:ahLst/>
            <a:cxnLst/>
            <a:rect r="r" b="b" t="t" l="l"/>
            <a:pathLst>
              <a:path h="1449153" w="1449153">
                <a:moveTo>
                  <a:pt x="0" y="0"/>
                </a:moveTo>
                <a:lnTo>
                  <a:pt x="1449153" y="0"/>
                </a:lnTo>
                <a:lnTo>
                  <a:pt x="1449153" y="1449153"/>
                </a:lnTo>
                <a:lnTo>
                  <a:pt x="0" y="14491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46745" y="487362"/>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25939" y="1739192"/>
            <a:ext cx="16836123" cy="8576310"/>
          </a:xfrm>
          <a:prstGeom prst="rect">
            <a:avLst/>
          </a:prstGeom>
        </p:spPr>
        <p:txBody>
          <a:bodyPr anchor="t" rtlCol="false" tIns="0" lIns="0" bIns="0" rIns="0">
            <a:spAutoFit/>
          </a:bodyPr>
          <a:lstStyle/>
          <a:p>
            <a:pPr>
              <a:lnSpc>
                <a:spcPts val="5040"/>
              </a:lnSpc>
            </a:pPr>
          </a:p>
          <a:p>
            <a:pPr>
              <a:lnSpc>
                <a:spcPts val="5179"/>
              </a:lnSpc>
            </a:pPr>
            <a:r>
              <a:rPr lang="en-US" sz="3699">
                <a:solidFill>
                  <a:srgbClr val="000000"/>
                </a:solidFill>
                <a:latin typeface="Agrandir Bold"/>
              </a:rPr>
              <a:t>1. Limited Generalizability: Might not provide a unified framework applicable to all evacuation scenarios.</a:t>
            </a:r>
          </a:p>
          <a:p>
            <a:pPr>
              <a:lnSpc>
                <a:spcPts val="5179"/>
              </a:lnSpc>
            </a:pPr>
          </a:p>
          <a:p>
            <a:pPr>
              <a:lnSpc>
                <a:spcPts val="5179"/>
              </a:lnSpc>
            </a:pPr>
            <a:r>
              <a:rPr lang="en-US" sz="3699">
                <a:solidFill>
                  <a:srgbClr val="000000"/>
                </a:solidFill>
                <a:latin typeface="Agrandir Bold"/>
              </a:rPr>
              <a:t>2. Limited Consideration of Human Factors: Some models may still adequately address the complexities of human decision-making during evacuations.</a:t>
            </a:r>
          </a:p>
          <a:p>
            <a:pPr>
              <a:lnSpc>
                <a:spcPts val="5179"/>
              </a:lnSpc>
            </a:pPr>
          </a:p>
          <a:p>
            <a:pPr>
              <a:lnSpc>
                <a:spcPts val="5179"/>
              </a:lnSpc>
            </a:pPr>
            <a:r>
              <a:rPr lang="en-US" sz="3699">
                <a:solidFill>
                  <a:srgbClr val="000000"/>
                </a:solidFill>
                <a:latin typeface="Agrandir Bold"/>
              </a:rPr>
              <a:t>3. Simulation Realism: Chances of facing challenges in accurately capturing the complex and dynamic nature of human behavior during evacuations. The realism of simulations heavily relies on the assumptions and parameters set by the modelers.</a:t>
            </a:r>
          </a:p>
          <a:p>
            <a:pPr algn="l" marL="0" indent="0" lvl="0">
              <a:lnSpc>
                <a:spcPts val="5040"/>
              </a:lnSpc>
            </a:pPr>
          </a:p>
        </p:txBody>
      </p:sp>
      <p:sp>
        <p:nvSpPr>
          <p:cNvPr name="Freeform 5" id="5"/>
          <p:cNvSpPr/>
          <p:nvPr/>
        </p:nvSpPr>
        <p:spPr>
          <a:xfrm flipH="false" flipV="false" rot="0">
            <a:off x="16469471" y="420687"/>
            <a:ext cx="1092591" cy="1092591"/>
          </a:xfrm>
          <a:custGeom>
            <a:avLst/>
            <a:gdLst/>
            <a:ahLst/>
            <a:cxnLst/>
            <a:rect r="r" b="b" t="t" l="l"/>
            <a:pathLst>
              <a:path h="1092591" w="1092591">
                <a:moveTo>
                  <a:pt x="0" y="0"/>
                </a:moveTo>
                <a:lnTo>
                  <a:pt x="1092590" y="0"/>
                </a:lnTo>
                <a:lnTo>
                  <a:pt x="1092590" y="1092591"/>
                </a:lnTo>
                <a:lnTo>
                  <a:pt x="0" y="1092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46745" y="487362"/>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Previous Works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3159373">
            <a:off x="-2170367" y="-955735"/>
            <a:ext cx="6398134" cy="7181579"/>
          </a:xfrm>
          <a:custGeom>
            <a:avLst/>
            <a:gdLst/>
            <a:ahLst/>
            <a:cxnLst/>
            <a:rect r="r" b="b" t="t" l="l"/>
            <a:pathLst>
              <a:path h="7181579" w="6398134">
                <a:moveTo>
                  <a:pt x="0" y="0"/>
                </a:moveTo>
                <a:lnTo>
                  <a:pt x="6398134" y="0"/>
                </a:lnTo>
                <a:lnTo>
                  <a:pt x="6398134" y="7181579"/>
                </a:lnTo>
                <a:lnTo>
                  <a:pt x="0" y="7181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150108">
            <a:off x="13897761" y="4966955"/>
            <a:ext cx="6206444" cy="6602600"/>
          </a:xfrm>
          <a:custGeom>
            <a:avLst/>
            <a:gdLst/>
            <a:ahLst/>
            <a:cxnLst/>
            <a:rect r="r" b="b" t="t" l="l"/>
            <a:pathLst>
              <a:path h="6602600" w="6206444">
                <a:moveTo>
                  <a:pt x="0" y="0"/>
                </a:moveTo>
                <a:lnTo>
                  <a:pt x="6206445" y="0"/>
                </a:lnTo>
                <a:lnTo>
                  <a:pt x="6206445" y="6602600"/>
                </a:lnTo>
                <a:lnTo>
                  <a:pt x="0" y="6602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67643" y="1588766"/>
            <a:ext cx="17520357" cy="7276465"/>
          </a:xfrm>
          <a:prstGeom prst="rect">
            <a:avLst/>
          </a:prstGeom>
        </p:spPr>
        <p:txBody>
          <a:bodyPr anchor="t" rtlCol="false" tIns="0" lIns="0" bIns="0" rIns="0">
            <a:spAutoFit/>
          </a:bodyPr>
          <a:lstStyle/>
          <a:p>
            <a:pPr>
              <a:lnSpc>
                <a:spcPts val="4759"/>
              </a:lnSpc>
            </a:pPr>
            <a:r>
              <a:rPr lang="en-US" sz="3399" spc="169">
                <a:solidFill>
                  <a:srgbClr val="000000"/>
                </a:solidFill>
                <a:latin typeface="Agrandir Bold"/>
              </a:rPr>
              <a:t>Exploring existing research on cyclone evacuation methods, highlighting gaps or shortcomings in current approaches and identifying key insights has guided our proposed methodology. </a:t>
            </a:r>
          </a:p>
          <a:p>
            <a:pPr>
              <a:lnSpc>
                <a:spcPts val="4759"/>
              </a:lnSpc>
            </a:pPr>
          </a:p>
          <a:p>
            <a:pPr algn="l">
              <a:lnSpc>
                <a:spcPts val="4759"/>
              </a:lnSpc>
            </a:pPr>
            <a:r>
              <a:rPr lang="en-US" sz="3399" spc="169">
                <a:solidFill>
                  <a:srgbClr val="000000"/>
                </a:solidFill>
                <a:latin typeface="Agrandir Bold"/>
              </a:rPr>
              <a:t>The core of the proposed evacuation simulation framework is the A* pathfinding algorithm. Literature on A* pathfinding demonstrates its efficiency in navigating complex environments. Our approach incorporates real-time meteorological data to dynamically adjust evacuation routes, ensuring the most efficient paths are taken. Additionally, the algorithm leverages advanced communication technologies to enhance coordination and dissemination of critical information during evacuations.</a:t>
            </a:r>
          </a:p>
        </p:txBody>
      </p:sp>
      <p:sp>
        <p:nvSpPr>
          <p:cNvPr name="Freeform 6" id="6"/>
          <p:cNvSpPr/>
          <p:nvPr/>
        </p:nvSpPr>
        <p:spPr>
          <a:xfrm flipH="false" flipV="false" rot="0">
            <a:off x="16332724" y="185768"/>
            <a:ext cx="1336520" cy="1336520"/>
          </a:xfrm>
          <a:custGeom>
            <a:avLst/>
            <a:gdLst/>
            <a:ahLst/>
            <a:cxnLst/>
            <a:rect r="r" b="b" t="t" l="l"/>
            <a:pathLst>
              <a:path h="1336520" w="1336520">
                <a:moveTo>
                  <a:pt x="0" y="0"/>
                </a:moveTo>
                <a:lnTo>
                  <a:pt x="1336519" y="0"/>
                </a:lnTo>
                <a:lnTo>
                  <a:pt x="1336519" y="1336519"/>
                </a:lnTo>
                <a:lnTo>
                  <a:pt x="0" y="13365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44128" y="-925638"/>
            <a:ext cx="14889204" cy="2447925"/>
          </a:xfrm>
          <a:prstGeom prst="rect">
            <a:avLst/>
          </a:prstGeom>
        </p:spPr>
        <p:txBody>
          <a:bodyPr anchor="t" rtlCol="false" tIns="0" lIns="0" bIns="0" rIns="0">
            <a:spAutoFit/>
          </a:bodyPr>
          <a:lstStyle/>
          <a:p>
            <a:pPr>
              <a:lnSpc>
                <a:spcPts val="9600"/>
              </a:lnSpc>
            </a:pPr>
            <a:r>
              <a:rPr lang="en-US" sz="8000" spc="160">
                <a:solidFill>
                  <a:srgbClr val="000000"/>
                </a:solidFill>
                <a:latin typeface="Gagalin"/>
              </a:rPr>
              <a:t> </a:t>
            </a:r>
          </a:p>
          <a:p>
            <a:pPr marL="0" indent="0" lvl="0">
              <a:lnSpc>
                <a:spcPts val="9600"/>
              </a:lnSpc>
              <a:spcBef>
                <a:spcPct val="0"/>
              </a:spcBef>
            </a:pPr>
            <a:r>
              <a:rPr lang="en-US" sz="8000" spc="160">
                <a:solidFill>
                  <a:srgbClr val="000000"/>
                </a:solidFill>
                <a:latin typeface="Gagalin"/>
              </a:rPr>
              <a:t>Literature Review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3159373">
            <a:off x="-2170367" y="-955735"/>
            <a:ext cx="6398134" cy="7181579"/>
          </a:xfrm>
          <a:custGeom>
            <a:avLst/>
            <a:gdLst/>
            <a:ahLst/>
            <a:cxnLst/>
            <a:rect r="r" b="b" t="t" l="l"/>
            <a:pathLst>
              <a:path h="7181579" w="6398134">
                <a:moveTo>
                  <a:pt x="0" y="0"/>
                </a:moveTo>
                <a:lnTo>
                  <a:pt x="6398134" y="0"/>
                </a:lnTo>
                <a:lnTo>
                  <a:pt x="6398134" y="7181579"/>
                </a:lnTo>
                <a:lnTo>
                  <a:pt x="0" y="7181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150108">
            <a:off x="13897761" y="4966955"/>
            <a:ext cx="6206444" cy="6602600"/>
          </a:xfrm>
          <a:custGeom>
            <a:avLst/>
            <a:gdLst/>
            <a:ahLst/>
            <a:cxnLst/>
            <a:rect r="r" b="b" t="t" l="l"/>
            <a:pathLst>
              <a:path h="6602600" w="6206444">
                <a:moveTo>
                  <a:pt x="0" y="0"/>
                </a:moveTo>
                <a:lnTo>
                  <a:pt x="6206445" y="0"/>
                </a:lnTo>
                <a:lnTo>
                  <a:pt x="6206445" y="6602600"/>
                </a:lnTo>
                <a:lnTo>
                  <a:pt x="0" y="6602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52033" y="1968911"/>
            <a:ext cx="15183935" cy="7876607"/>
          </a:xfrm>
          <a:prstGeom prst="rect">
            <a:avLst/>
          </a:prstGeom>
        </p:spPr>
        <p:txBody>
          <a:bodyPr anchor="t" rtlCol="false" tIns="0" lIns="0" bIns="0" rIns="0">
            <a:spAutoFit/>
          </a:bodyPr>
          <a:lstStyle/>
          <a:p>
            <a:pPr>
              <a:lnSpc>
                <a:spcPts val="4756"/>
              </a:lnSpc>
            </a:pPr>
            <a:r>
              <a:rPr lang="en-US" sz="3397" spc="169">
                <a:solidFill>
                  <a:srgbClr val="000000"/>
                </a:solidFill>
                <a:latin typeface="Agrandir Bold"/>
              </a:rPr>
              <a:t>Present the data sources you've gathered, emphasizing the relevance and reliability of the information. Discuss any challenges encountered during data collection.</a:t>
            </a:r>
          </a:p>
          <a:p>
            <a:pPr>
              <a:lnSpc>
                <a:spcPts val="4756"/>
              </a:lnSpc>
            </a:pPr>
          </a:p>
          <a:p>
            <a:pPr algn="l">
              <a:lnSpc>
                <a:spcPts val="4756"/>
              </a:lnSpc>
            </a:pPr>
            <a:r>
              <a:rPr lang="en-US" sz="3397" spc="169">
                <a:solidFill>
                  <a:srgbClr val="000000"/>
                </a:solidFill>
                <a:latin typeface="Agrandir Bold"/>
              </a:rPr>
              <a:t>Accurate and up-to-date information is the backbone of effective evacuation planning. For our algorithm, we've relied on a multitude of data sources, including meteorological and geographical data. These sources provide essential insights into the cyclone's path, intensity, and affected areas. We understand that timely and precise information is crucial for making informed decisions during evacuation planning, and our algorithm ensures that by utilizing the most reliable data available.</a:t>
            </a:r>
          </a:p>
        </p:txBody>
      </p:sp>
      <p:sp>
        <p:nvSpPr>
          <p:cNvPr name="Freeform 6" id="6"/>
          <p:cNvSpPr/>
          <p:nvPr/>
        </p:nvSpPr>
        <p:spPr>
          <a:xfrm flipH="false" flipV="false" rot="0">
            <a:off x="16007622" y="300355"/>
            <a:ext cx="1456691" cy="1456691"/>
          </a:xfrm>
          <a:custGeom>
            <a:avLst/>
            <a:gdLst/>
            <a:ahLst/>
            <a:cxnLst/>
            <a:rect r="r" b="b" t="t" l="l"/>
            <a:pathLst>
              <a:path h="1456691" w="1456691">
                <a:moveTo>
                  <a:pt x="0" y="0"/>
                </a:moveTo>
                <a:lnTo>
                  <a:pt x="1456691" y="0"/>
                </a:lnTo>
                <a:lnTo>
                  <a:pt x="1456691" y="1456690"/>
                </a:lnTo>
                <a:lnTo>
                  <a:pt x="0" y="14566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028700" y="384135"/>
            <a:ext cx="15510561" cy="1279605"/>
          </a:xfrm>
          <a:prstGeom prst="rect">
            <a:avLst/>
          </a:prstGeom>
        </p:spPr>
        <p:txBody>
          <a:bodyPr anchor="t" rtlCol="false" tIns="0" lIns="0" bIns="0" rIns="0">
            <a:spAutoFit/>
          </a:bodyPr>
          <a:lstStyle/>
          <a:p>
            <a:pPr marL="0" indent="0" lvl="0">
              <a:lnSpc>
                <a:spcPts val="10000"/>
              </a:lnSpc>
              <a:spcBef>
                <a:spcPct val="0"/>
              </a:spcBef>
            </a:pPr>
            <a:r>
              <a:rPr lang="en-US" sz="8333" spc="166">
                <a:solidFill>
                  <a:srgbClr val="000000"/>
                </a:solidFill>
                <a:latin typeface="Gagalin"/>
              </a:rPr>
              <a:t>Collected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2965721" y="4089393"/>
            <a:ext cx="8022190" cy="9004499"/>
          </a:xfrm>
          <a:custGeom>
            <a:avLst/>
            <a:gdLst/>
            <a:ahLst/>
            <a:cxnLst/>
            <a:rect r="r" b="b" t="t" l="l"/>
            <a:pathLst>
              <a:path h="9004499" w="8022190">
                <a:moveTo>
                  <a:pt x="0" y="0"/>
                </a:moveTo>
                <a:lnTo>
                  <a:pt x="8022190" y="0"/>
                </a:lnTo>
                <a:lnTo>
                  <a:pt x="8022190" y="9004499"/>
                </a:lnTo>
                <a:lnTo>
                  <a:pt x="0" y="90044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08578">
            <a:off x="-1267102" y="6977379"/>
            <a:ext cx="3471112" cy="4126136"/>
          </a:xfrm>
          <a:custGeom>
            <a:avLst/>
            <a:gdLst/>
            <a:ahLst/>
            <a:cxnLst/>
            <a:rect r="r" b="b" t="t" l="l"/>
            <a:pathLst>
              <a:path h="4126136" w="3471112">
                <a:moveTo>
                  <a:pt x="0" y="0"/>
                </a:moveTo>
                <a:lnTo>
                  <a:pt x="3471111" y="0"/>
                </a:lnTo>
                <a:lnTo>
                  <a:pt x="3471111" y="4126135"/>
                </a:lnTo>
                <a:lnTo>
                  <a:pt x="0" y="4126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36813" y="1019175"/>
            <a:ext cx="10189510" cy="1228725"/>
          </a:xfrm>
          <a:prstGeom prst="rect">
            <a:avLst/>
          </a:prstGeom>
        </p:spPr>
        <p:txBody>
          <a:bodyPr anchor="t" rtlCol="false" tIns="0" lIns="0" bIns="0" rIns="0">
            <a:spAutoFit/>
          </a:bodyPr>
          <a:lstStyle/>
          <a:p>
            <a:pPr marL="0" indent="0" lvl="0">
              <a:lnSpc>
                <a:spcPts val="9600"/>
              </a:lnSpc>
              <a:spcBef>
                <a:spcPct val="0"/>
              </a:spcBef>
            </a:pPr>
            <a:r>
              <a:rPr lang="en-US" sz="8000" spc="160">
                <a:solidFill>
                  <a:srgbClr val="000000"/>
                </a:solidFill>
                <a:latin typeface="Gagalin"/>
              </a:rPr>
              <a:t>important data</a:t>
            </a:r>
          </a:p>
        </p:txBody>
      </p:sp>
      <p:sp>
        <p:nvSpPr>
          <p:cNvPr name="TextBox 6" id="6"/>
          <p:cNvSpPr txBox="true"/>
          <p:nvPr/>
        </p:nvSpPr>
        <p:spPr>
          <a:xfrm rot="0">
            <a:off x="4623533" y="2190750"/>
            <a:ext cx="8042518" cy="7888660"/>
          </a:xfrm>
          <a:prstGeom prst="rect">
            <a:avLst/>
          </a:prstGeom>
        </p:spPr>
        <p:txBody>
          <a:bodyPr anchor="t" rtlCol="false" tIns="0" lIns="0" bIns="0" rIns="0">
            <a:spAutoFit/>
          </a:bodyPr>
          <a:lstStyle/>
          <a:p>
            <a:pPr marL="513317" indent="-256658" lvl="1">
              <a:lnSpc>
                <a:spcPts val="3328"/>
              </a:lnSpc>
              <a:buFont typeface="Arial"/>
              <a:buChar char="•"/>
            </a:pPr>
            <a:r>
              <a:rPr lang="en-US" sz="2377" spc="118">
                <a:solidFill>
                  <a:srgbClr val="000000"/>
                </a:solidFill>
                <a:latin typeface="Gagalin"/>
              </a:rPr>
              <a:t>Cyclone Tracks and Intensities:</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7" tooltip="https://www.nhc.noaa.gov/"/>
              </a:rPr>
              <a:t> n</a:t>
            </a:r>
            <a:r>
              <a:rPr lang="en-US" sz="2377" spc="118" u="sng">
                <a:solidFill>
                  <a:srgbClr val="000000"/>
                </a:solidFill>
                <a:latin typeface="Gagalin"/>
                <a:hlinkClick r:id="rId8" tooltip="https://www.nhc.noaa.gov/"/>
              </a:rPr>
              <a:t>hc.noaa.gov</a:t>
            </a:r>
          </a:p>
          <a:p>
            <a:pPr marL="513317" indent="-256658" lvl="1">
              <a:lnSpc>
                <a:spcPts val="3328"/>
              </a:lnSpc>
              <a:buFont typeface="Arial"/>
              <a:buChar char="•"/>
            </a:pPr>
            <a:r>
              <a:rPr lang="en-US" sz="2377" spc="118">
                <a:solidFill>
                  <a:srgbClr val="000000"/>
                </a:solidFill>
                <a:latin typeface="Gagalin"/>
              </a:rPr>
              <a:t>Cyclone-Induced Storm Surge:</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9" tooltip="https://earthdata.nasa.gov/"/>
              </a:rPr>
              <a:t> earthdata.nasa.gov</a:t>
            </a:r>
          </a:p>
          <a:p>
            <a:pPr marL="513317" indent="-256658" lvl="1">
              <a:lnSpc>
                <a:spcPts val="3328"/>
              </a:lnSpc>
              <a:buFont typeface="Arial"/>
              <a:buChar char="•"/>
            </a:pPr>
            <a:r>
              <a:rPr lang="en-US" sz="2377" spc="118">
                <a:solidFill>
                  <a:srgbClr val="000000"/>
                </a:solidFill>
                <a:latin typeface="Gagalin"/>
              </a:rPr>
              <a:t>Population Density and Distribution:</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0" tooltip="https://earthdata.nasa.gov/"/>
              </a:rPr>
              <a:t> earthdata.nasa.gov</a:t>
            </a:r>
          </a:p>
          <a:p>
            <a:pPr marL="513317" indent="-256658" lvl="1">
              <a:lnSpc>
                <a:spcPts val="3328"/>
              </a:lnSpc>
              <a:buFont typeface="Arial"/>
              <a:buChar char="•"/>
            </a:pPr>
            <a:r>
              <a:rPr lang="en-US" sz="2377" spc="118">
                <a:solidFill>
                  <a:srgbClr val="000000"/>
                </a:solidFill>
                <a:latin typeface="Gagalin"/>
              </a:rPr>
              <a:t>Cyclone Evacuation Simulation Model (AnyLogic):</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1" tooltip="https://www.nhc.noaa.gov/"/>
              </a:rPr>
              <a:t> nhc.noaa.gov</a:t>
            </a:r>
          </a:p>
          <a:p>
            <a:pPr marL="513317" indent="-256658" lvl="1">
              <a:lnSpc>
                <a:spcPts val="3328"/>
              </a:lnSpc>
              <a:buFont typeface="Arial"/>
              <a:buChar char="•"/>
            </a:pPr>
            <a:r>
              <a:rPr lang="en-US" sz="2377" spc="118">
                <a:solidFill>
                  <a:srgbClr val="000000"/>
                </a:solidFill>
                <a:latin typeface="Gagalin"/>
              </a:rPr>
              <a:t>Cyclone Evacuation Simulation Model (NetLogo):</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2" tooltip="https://link.springer.com/"/>
              </a:rPr>
              <a:t> link.springer.com</a:t>
            </a:r>
          </a:p>
          <a:p>
            <a:pPr marL="513317" indent="-256658" lvl="1">
              <a:lnSpc>
                <a:spcPts val="3328"/>
              </a:lnSpc>
              <a:buFont typeface="Arial"/>
              <a:buChar char="•"/>
            </a:pPr>
            <a:r>
              <a:rPr lang="en-US" sz="2377" spc="118">
                <a:solidFill>
                  <a:srgbClr val="000000"/>
                </a:solidFill>
                <a:latin typeface="Gagalin"/>
              </a:rPr>
              <a:t>Humanitarian Data Exchange - Cyclone Data:</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3" tooltip="https://data.humdata.org/"/>
              </a:rPr>
              <a:t> data.humdata.org</a:t>
            </a:r>
          </a:p>
          <a:p>
            <a:pPr marL="513317" indent="-256658" lvl="1">
              <a:lnSpc>
                <a:spcPts val="3328"/>
              </a:lnSpc>
              <a:buFont typeface="Arial"/>
              <a:buChar char="•"/>
            </a:pPr>
            <a:r>
              <a:rPr lang="en-US" sz="2377" spc="118">
                <a:solidFill>
                  <a:srgbClr val="000000"/>
                </a:solidFill>
                <a:latin typeface="Gagalin"/>
              </a:rPr>
              <a:t>Scientific Research Article - Vulnerability to Cyclonic Coastal Flooding:</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4" tooltip="https://link.springer.com/"/>
              </a:rPr>
              <a:t> link.springer.com</a:t>
            </a:r>
          </a:p>
          <a:p>
            <a:pPr marL="513317" indent="-256658" lvl="1">
              <a:lnSpc>
                <a:spcPts val="3328"/>
              </a:lnSpc>
              <a:buFont typeface="Arial"/>
              <a:buChar char="•"/>
            </a:pPr>
            <a:r>
              <a:rPr lang="en-US" sz="2377" spc="118">
                <a:solidFill>
                  <a:srgbClr val="000000"/>
                </a:solidFill>
                <a:latin typeface="Gagalin"/>
              </a:rPr>
              <a:t>World Bank Blog - Data Sharing for Disaster Resilience:</a:t>
            </a:r>
          </a:p>
          <a:p>
            <a:pPr marL="1026634" indent="-342211" lvl="2">
              <a:lnSpc>
                <a:spcPts val="3328"/>
              </a:lnSpc>
              <a:buFont typeface="Arial"/>
              <a:buChar char="•"/>
            </a:pPr>
            <a:r>
              <a:rPr lang="en-US" sz="2377" spc="118">
                <a:solidFill>
                  <a:srgbClr val="000000"/>
                </a:solidFill>
                <a:latin typeface="Gagalin"/>
              </a:rPr>
              <a:t>Source:</a:t>
            </a:r>
            <a:r>
              <a:rPr lang="en-US" sz="2377" spc="118" u="sng">
                <a:solidFill>
                  <a:srgbClr val="000000"/>
                </a:solidFill>
                <a:latin typeface="Gagalin"/>
                <a:hlinkClick r:id="rId15" tooltip="https://www.worldbank.org/"/>
              </a:rPr>
              <a:t> worldbank.org</a:t>
            </a:r>
          </a:p>
          <a:p>
            <a:pPr algn="ctr">
              <a:lnSpc>
                <a:spcPts val="2755"/>
              </a:lnSpc>
            </a:pPr>
          </a:p>
        </p:txBody>
      </p:sp>
      <p:sp>
        <p:nvSpPr>
          <p:cNvPr name="Freeform 7" id="7"/>
          <p:cNvSpPr/>
          <p:nvPr/>
        </p:nvSpPr>
        <p:spPr>
          <a:xfrm flipH="false" flipV="false" rot="3191312">
            <a:off x="10587496" y="-1345599"/>
            <a:ext cx="2539093" cy="2460612"/>
          </a:xfrm>
          <a:custGeom>
            <a:avLst/>
            <a:gdLst/>
            <a:ahLst/>
            <a:cxnLst/>
            <a:rect r="r" b="b" t="t" l="l"/>
            <a:pathLst>
              <a:path h="2460612" w="2539093">
                <a:moveTo>
                  <a:pt x="0" y="0"/>
                </a:moveTo>
                <a:lnTo>
                  <a:pt x="2539093" y="0"/>
                </a:lnTo>
                <a:lnTo>
                  <a:pt x="2539093" y="2460612"/>
                </a:lnTo>
                <a:lnTo>
                  <a:pt x="0" y="246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8" id="8"/>
          <p:cNvSpPr/>
          <p:nvPr/>
        </p:nvSpPr>
        <p:spPr>
          <a:xfrm flipH="false" flipV="false" rot="0">
            <a:off x="765932" y="3914682"/>
            <a:ext cx="3647139" cy="6365831"/>
          </a:xfrm>
          <a:custGeom>
            <a:avLst/>
            <a:gdLst/>
            <a:ahLst/>
            <a:cxnLst/>
            <a:rect r="r" b="b" t="t" l="l"/>
            <a:pathLst>
              <a:path h="6365831" w="3647139">
                <a:moveTo>
                  <a:pt x="0" y="0"/>
                </a:moveTo>
                <a:lnTo>
                  <a:pt x="3647139" y="0"/>
                </a:lnTo>
                <a:lnTo>
                  <a:pt x="3647139" y="6365831"/>
                </a:lnTo>
                <a:lnTo>
                  <a:pt x="0" y="6365831"/>
                </a:lnTo>
                <a:lnTo>
                  <a:pt x="0" y="0"/>
                </a:lnTo>
                <a:close/>
              </a:path>
            </a:pathLst>
          </a:custGeom>
          <a:blipFill>
            <a:blip r:embed="rId18"/>
            <a:stretch>
              <a:fillRect l="-11776" t="0" r="-11776" b="0"/>
            </a:stretch>
          </a:blipFill>
        </p:spPr>
      </p:sp>
      <p:sp>
        <p:nvSpPr>
          <p:cNvPr name="Freeform 9" id="9"/>
          <p:cNvSpPr/>
          <p:nvPr/>
        </p:nvSpPr>
        <p:spPr>
          <a:xfrm flipH="false" flipV="false" rot="0">
            <a:off x="12666050" y="0"/>
            <a:ext cx="5798677" cy="6372318"/>
          </a:xfrm>
          <a:custGeom>
            <a:avLst/>
            <a:gdLst/>
            <a:ahLst/>
            <a:cxnLst/>
            <a:rect r="r" b="b" t="t" l="l"/>
            <a:pathLst>
              <a:path h="6372318" w="5798677">
                <a:moveTo>
                  <a:pt x="0" y="0"/>
                </a:moveTo>
                <a:lnTo>
                  <a:pt x="5798677" y="0"/>
                </a:lnTo>
                <a:lnTo>
                  <a:pt x="5798677" y="6372318"/>
                </a:lnTo>
                <a:lnTo>
                  <a:pt x="0" y="6372318"/>
                </a:lnTo>
                <a:lnTo>
                  <a:pt x="0" y="0"/>
                </a:lnTo>
                <a:close/>
              </a:path>
            </a:pathLst>
          </a:custGeom>
          <a:blipFill>
            <a:blip r:embed="rId19"/>
            <a:stretch>
              <a:fillRect l="-10223" t="0" r="-3905" b="-7904"/>
            </a:stretch>
          </a:blipFill>
        </p:spPr>
      </p:sp>
      <p:sp>
        <p:nvSpPr>
          <p:cNvPr name="Freeform 10" id="10"/>
          <p:cNvSpPr/>
          <p:nvPr/>
        </p:nvSpPr>
        <p:spPr>
          <a:xfrm flipH="false" flipV="false" rot="0">
            <a:off x="16600426" y="8381573"/>
            <a:ext cx="1317747" cy="1317747"/>
          </a:xfrm>
          <a:custGeom>
            <a:avLst/>
            <a:gdLst/>
            <a:ahLst/>
            <a:cxnLst/>
            <a:rect r="r" b="b" t="t" l="l"/>
            <a:pathLst>
              <a:path h="1317747" w="1317747">
                <a:moveTo>
                  <a:pt x="0" y="0"/>
                </a:moveTo>
                <a:lnTo>
                  <a:pt x="1317748" y="0"/>
                </a:lnTo>
                <a:lnTo>
                  <a:pt x="1317748" y="1317747"/>
                </a:lnTo>
                <a:lnTo>
                  <a:pt x="0" y="131774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99000"/>
            </a:blip>
            <a:stretch>
              <a:fillRect l="0" t="-38888" r="-48" b="-38974"/>
            </a:stretch>
          </a:blipFill>
        </p:spPr>
      </p:sp>
      <p:sp>
        <p:nvSpPr>
          <p:cNvPr name="Freeform 3" id="3"/>
          <p:cNvSpPr/>
          <p:nvPr/>
        </p:nvSpPr>
        <p:spPr>
          <a:xfrm flipH="false" flipV="false" rot="0">
            <a:off x="15374744" y="7682326"/>
            <a:ext cx="3252480" cy="3151948"/>
          </a:xfrm>
          <a:custGeom>
            <a:avLst/>
            <a:gdLst/>
            <a:ahLst/>
            <a:cxnLst/>
            <a:rect r="r" b="b" t="t" l="l"/>
            <a:pathLst>
              <a:path h="3151948" w="3252480">
                <a:moveTo>
                  <a:pt x="0" y="0"/>
                </a:moveTo>
                <a:lnTo>
                  <a:pt x="3252479" y="0"/>
                </a:lnTo>
                <a:lnTo>
                  <a:pt x="3252479" y="3151948"/>
                </a:lnTo>
                <a:lnTo>
                  <a:pt x="0" y="3151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649572">
            <a:off x="-3765059" y="5277923"/>
            <a:ext cx="7530117" cy="6918465"/>
          </a:xfrm>
          <a:custGeom>
            <a:avLst/>
            <a:gdLst/>
            <a:ahLst/>
            <a:cxnLst/>
            <a:rect r="r" b="b" t="t" l="l"/>
            <a:pathLst>
              <a:path h="6918465" w="7530117">
                <a:moveTo>
                  <a:pt x="0" y="0"/>
                </a:moveTo>
                <a:lnTo>
                  <a:pt x="7530118" y="0"/>
                </a:lnTo>
                <a:lnTo>
                  <a:pt x="7530118" y="6918466"/>
                </a:lnTo>
                <a:lnTo>
                  <a:pt x="0" y="69184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772112">
            <a:off x="-1176621" y="6761333"/>
            <a:ext cx="3375450" cy="4072941"/>
          </a:xfrm>
          <a:custGeom>
            <a:avLst/>
            <a:gdLst/>
            <a:ahLst/>
            <a:cxnLst/>
            <a:rect r="r" b="b" t="t" l="l"/>
            <a:pathLst>
              <a:path h="4072941" w="3375450">
                <a:moveTo>
                  <a:pt x="0" y="0"/>
                </a:moveTo>
                <a:lnTo>
                  <a:pt x="3375451" y="0"/>
                </a:lnTo>
                <a:lnTo>
                  <a:pt x="3375451" y="4072941"/>
                </a:lnTo>
                <a:lnTo>
                  <a:pt x="0" y="40729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983410" y="2155311"/>
            <a:ext cx="13556345" cy="6469329"/>
          </a:xfrm>
          <a:prstGeom prst="rect">
            <a:avLst/>
          </a:prstGeom>
        </p:spPr>
        <p:txBody>
          <a:bodyPr anchor="t" rtlCol="false" tIns="0" lIns="0" bIns="0" rIns="0">
            <a:spAutoFit/>
          </a:bodyPr>
          <a:lstStyle/>
          <a:p>
            <a:pPr>
              <a:lnSpc>
                <a:spcPts val="4622"/>
              </a:lnSpc>
            </a:pPr>
          </a:p>
          <a:p>
            <a:pPr>
              <a:lnSpc>
                <a:spcPts val="4622"/>
              </a:lnSpc>
            </a:pPr>
          </a:p>
          <a:p>
            <a:pPr>
              <a:lnSpc>
                <a:spcPts val="4622"/>
              </a:lnSpc>
            </a:pPr>
            <a:r>
              <a:rPr lang="en-US" sz="3302">
                <a:solidFill>
                  <a:srgbClr val="000000"/>
                </a:solidFill>
                <a:latin typeface="Agrandir Bold"/>
              </a:rPr>
              <a:t>1. Grid-based Simulation Environment</a:t>
            </a:r>
          </a:p>
          <a:p>
            <a:pPr>
              <a:lnSpc>
                <a:spcPts val="4622"/>
              </a:lnSpc>
            </a:pPr>
          </a:p>
          <a:p>
            <a:pPr>
              <a:lnSpc>
                <a:spcPts val="4622"/>
              </a:lnSpc>
            </a:pPr>
            <a:r>
              <a:rPr lang="en-US" sz="3302">
                <a:solidFill>
                  <a:srgbClr val="000000"/>
                </a:solidFill>
                <a:latin typeface="Agrandir Bold"/>
              </a:rPr>
              <a:t>2. Individual Agent Modeling</a:t>
            </a:r>
          </a:p>
          <a:p>
            <a:pPr>
              <a:lnSpc>
                <a:spcPts val="4622"/>
              </a:lnSpc>
            </a:pPr>
          </a:p>
          <a:p>
            <a:pPr>
              <a:lnSpc>
                <a:spcPts val="4622"/>
              </a:lnSpc>
            </a:pPr>
            <a:r>
              <a:rPr lang="en-US" sz="3302">
                <a:solidFill>
                  <a:srgbClr val="000000"/>
                </a:solidFill>
                <a:latin typeface="Agrandir Bold"/>
              </a:rPr>
              <a:t>3. Integral A* Pathfinding Algorithm</a:t>
            </a:r>
          </a:p>
          <a:p>
            <a:pPr>
              <a:lnSpc>
                <a:spcPts val="4622"/>
              </a:lnSpc>
            </a:pPr>
          </a:p>
          <a:p>
            <a:pPr>
              <a:lnSpc>
                <a:spcPts val="4622"/>
              </a:lnSpc>
            </a:pPr>
            <a:r>
              <a:rPr lang="en-US" sz="3302">
                <a:solidFill>
                  <a:srgbClr val="000000"/>
                </a:solidFill>
                <a:latin typeface="Agrandir Bold"/>
              </a:rPr>
              <a:t>4. Probabilistic Cyclone Path Simulation</a:t>
            </a:r>
          </a:p>
          <a:p>
            <a:pPr>
              <a:lnSpc>
                <a:spcPts val="4622"/>
              </a:lnSpc>
            </a:pPr>
          </a:p>
          <a:p>
            <a:pPr algn="l" marL="0" indent="0" lvl="0">
              <a:lnSpc>
                <a:spcPts val="4622"/>
              </a:lnSpc>
            </a:pPr>
            <a:r>
              <a:rPr lang="en-US" sz="3302">
                <a:solidFill>
                  <a:srgbClr val="000000"/>
                </a:solidFill>
                <a:latin typeface="Agrandir Bold"/>
              </a:rPr>
              <a:t>5. Strategic Shelter Capacity Management</a:t>
            </a:r>
          </a:p>
        </p:txBody>
      </p:sp>
      <p:sp>
        <p:nvSpPr>
          <p:cNvPr name="Freeform 7" id="7"/>
          <p:cNvSpPr/>
          <p:nvPr/>
        </p:nvSpPr>
        <p:spPr>
          <a:xfrm flipH="false" flipV="false" rot="0">
            <a:off x="15819846" y="308791"/>
            <a:ext cx="1439817" cy="1439817"/>
          </a:xfrm>
          <a:custGeom>
            <a:avLst/>
            <a:gdLst/>
            <a:ahLst/>
            <a:cxnLst/>
            <a:rect r="r" b="b" t="t" l="l"/>
            <a:pathLst>
              <a:path h="1439817" w="1439817">
                <a:moveTo>
                  <a:pt x="0" y="0"/>
                </a:moveTo>
                <a:lnTo>
                  <a:pt x="1439818" y="0"/>
                </a:lnTo>
                <a:lnTo>
                  <a:pt x="1439818" y="1439818"/>
                </a:lnTo>
                <a:lnTo>
                  <a:pt x="0" y="14398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1373818" y="1095375"/>
            <a:ext cx="11381592" cy="1149350"/>
          </a:xfrm>
          <a:prstGeom prst="rect">
            <a:avLst/>
          </a:prstGeom>
        </p:spPr>
        <p:txBody>
          <a:bodyPr anchor="t" rtlCol="false" tIns="0" lIns="0" bIns="0" rIns="0">
            <a:spAutoFit/>
          </a:bodyPr>
          <a:lstStyle/>
          <a:p>
            <a:pPr marL="0" indent="0" lvl="0">
              <a:lnSpc>
                <a:spcPts val="8800"/>
              </a:lnSpc>
            </a:pPr>
            <a:r>
              <a:rPr lang="en-US" sz="8000" spc="160">
                <a:solidFill>
                  <a:srgbClr val="000000"/>
                </a:solidFill>
                <a:latin typeface="Gagalin"/>
              </a:rPr>
              <a:t>Proposed Methodology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864368"/>
            <a:ext cx="10819325" cy="6978370"/>
          </a:xfrm>
          <a:custGeom>
            <a:avLst/>
            <a:gdLst/>
            <a:ahLst/>
            <a:cxnLst/>
            <a:rect r="r" b="b" t="t" l="l"/>
            <a:pathLst>
              <a:path h="6978370" w="10819325">
                <a:moveTo>
                  <a:pt x="0" y="0"/>
                </a:moveTo>
                <a:lnTo>
                  <a:pt x="10819325" y="0"/>
                </a:lnTo>
                <a:lnTo>
                  <a:pt x="10819325" y="6978369"/>
                </a:lnTo>
                <a:lnTo>
                  <a:pt x="0" y="6978369"/>
                </a:lnTo>
                <a:lnTo>
                  <a:pt x="0" y="0"/>
                </a:lnTo>
                <a:close/>
              </a:path>
            </a:pathLst>
          </a:custGeom>
          <a:blipFill>
            <a:blip r:embed="rId2"/>
            <a:stretch>
              <a:fillRect l="0" t="0" r="0" b="0"/>
            </a:stretch>
          </a:blipFill>
        </p:spPr>
      </p:sp>
      <p:sp>
        <p:nvSpPr>
          <p:cNvPr name="Freeform 3" id="3"/>
          <p:cNvSpPr/>
          <p:nvPr/>
        </p:nvSpPr>
        <p:spPr>
          <a:xfrm flipH="false" flipV="false" rot="0">
            <a:off x="11530390" y="1822991"/>
            <a:ext cx="6484568" cy="6641018"/>
          </a:xfrm>
          <a:custGeom>
            <a:avLst/>
            <a:gdLst/>
            <a:ahLst/>
            <a:cxnLst/>
            <a:rect r="r" b="b" t="t" l="l"/>
            <a:pathLst>
              <a:path h="6641018" w="6484568">
                <a:moveTo>
                  <a:pt x="0" y="0"/>
                </a:moveTo>
                <a:lnTo>
                  <a:pt x="6484568" y="0"/>
                </a:lnTo>
                <a:lnTo>
                  <a:pt x="6484568" y="6641018"/>
                </a:lnTo>
                <a:lnTo>
                  <a:pt x="0" y="6641018"/>
                </a:lnTo>
                <a:lnTo>
                  <a:pt x="0" y="0"/>
                </a:lnTo>
                <a:close/>
              </a:path>
            </a:pathLst>
          </a:custGeom>
          <a:blipFill>
            <a:blip r:embed="rId3"/>
            <a:stretch>
              <a:fillRect l="-1206" t="0" r="-1206" b="0"/>
            </a:stretch>
          </a:blipFill>
        </p:spPr>
      </p:sp>
      <p:sp>
        <p:nvSpPr>
          <p:cNvPr name="Freeform 4" id="4"/>
          <p:cNvSpPr/>
          <p:nvPr/>
        </p:nvSpPr>
        <p:spPr>
          <a:xfrm flipH="false" flipV="false" rot="0">
            <a:off x="15924310" y="8334626"/>
            <a:ext cx="1847347" cy="1847347"/>
          </a:xfrm>
          <a:custGeom>
            <a:avLst/>
            <a:gdLst/>
            <a:ahLst/>
            <a:cxnLst/>
            <a:rect r="r" b="b" t="t" l="l"/>
            <a:pathLst>
              <a:path h="1847347" w="1847347">
                <a:moveTo>
                  <a:pt x="0" y="0"/>
                </a:moveTo>
                <a:lnTo>
                  <a:pt x="1847348" y="0"/>
                </a:lnTo>
                <a:lnTo>
                  <a:pt x="1847348" y="1847348"/>
                </a:lnTo>
                <a:lnTo>
                  <a:pt x="0" y="18473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DAF2MP-u4nE</dc:identifier>
  <dcterms:modified xsi:type="dcterms:W3CDTF">2011-08-01T06:04:30Z</dcterms:modified>
  <cp:revision>1</cp:revision>
  <dc:title> An Optimal Cyclone Evacuation  Algorithm for Enhanced Disaster Preparedness</dc:title>
</cp:coreProperties>
</file>