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66b9488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66b9488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Showrin Part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78359bf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78359bf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278359bf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278359bf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03b2ae8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03b2ae8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Tanvirs</a:t>
            </a:r>
            <a:r>
              <a:rPr lang="en"/>
              <a:t>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03b2ae87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03b2ae87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Tanvirs</a:t>
            </a:r>
            <a:r>
              <a:rPr lang="en"/>
              <a:t>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278ef8d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278ef8d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Humairas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78ef8d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78ef8d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278ef8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278ef8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www.nhc.noaa.gov/" TargetMode="External"/><Relationship Id="rId4" Type="http://schemas.openxmlformats.org/officeDocument/2006/relationships/hyperlink" Target="https://earthdata.nasa.gov/" TargetMode="External"/><Relationship Id="rId11" Type="http://schemas.openxmlformats.org/officeDocument/2006/relationships/hyperlink" Target="https://www.worldbank.org/" TargetMode="External"/><Relationship Id="rId10" Type="http://schemas.openxmlformats.org/officeDocument/2006/relationships/hyperlink" Target="https://link.springer.com/" TargetMode="External"/><Relationship Id="rId12" Type="http://schemas.openxmlformats.org/officeDocument/2006/relationships/hyperlink" Target="https://www.worldbank.org/" TargetMode="External"/><Relationship Id="rId9" Type="http://schemas.openxmlformats.org/officeDocument/2006/relationships/hyperlink" Target="https://link.springer.com/" TargetMode="External"/><Relationship Id="rId5" Type="http://schemas.openxmlformats.org/officeDocument/2006/relationships/hyperlink" Target="https://earthdata.nasa.gov/" TargetMode="External"/><Relationship Id="rId6" Type="http://schemas.openxmlformats.org/officeDocument/2006/relationships/hyperlink" Target="https://www.nhc.noaa.gov/" TargetMode="External"/><Relationship Id="rId7" Type="http://schemas.openxmlformats.org/officeDocument/2006/relationships/hyperlink" Target="https://link.springer.com/" TargetMode="External"/><Relationship Id="rId8" Type="http://schemas.openxmlformats.org/officeDocument/2006/relationships/hyperlink" Target="https://data.humdata.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47275" y="936100"/>
            <a:ext cx="78366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900">
                <a:solidFill>
                  <a:srgbClr val="111111"/>
                </a:solidFill>
                <a:latin typeface="Times New Roman"/>
                <a:ea typeface="Times New Roman"/>
                <a:cs typeface="Times New Roman"/>
                <a:sym typeface="Times New Roman"/>
              </a:rPr>
              <a:t>Developing an Algorithmic Approach for Optimizing Cyclone Evacuation Processes Using Agent-Based Simulation</a:t>
            </a:r>
            <a:endParaRPr b="1" sz="5900">
              <a:latin typeface="Times New Roman"/>
              <a:ea typeface="Times New Roman"/>
              <a:cs typeface="Times New Roman"/>
              <a:sym typeface="Times New Roman"/>
            </a:endParaRPr>
          </a:p>
        </p:txBody>
      </p:sp>
      <p:sp>
        <p:nvSpPr>
          <p:cNvPr id="129" name="Google Shape;129;p13"/>
          <p:cNvSpPr txBox="1"/>
          <p:nvPr>
            <p:ph idx="1" type="subTitle"/>
          </p:nvPr>
        </p:nvSpPr>
        <p:spPr>
          <a:xfrm>
            <a:off x="1967550" y="2647958"/>
            <a:ext cx="5361300" cy="16248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58"/>
              <a:buNone/>
            </a:pPr>
            <a:r>
              <a:rPr b="1" lang="en" sz="1920"/>
              <a:t>Group 7</a:t>
            </a:r>
            <a:endParaRPr b="1" sz="1920"/>
          </a:p>
          <a:p>
            <a:pPr indent="0" lvl="0" marL="0" rtl="0" algn="l">
              <a:lnSpc>
                <a:spcPct val="105000"/>
              </a:lnSpc>
              <a:spcBef>
                <a:spcPts val="0"/>
              </a:spcBef>
              <a:spcAft>
                <a:spcPts val="0"/>
              </a:spcAft>
              <a:buSzPts val="358"/>
              <a:buNone/>
            </a:pPr>
            <a:r>
              <a:t/>
            </a:r>
            <a:endParaRPr sz="1360">
              <a:solidFill>
                <a:srgbClr val="000000"/>
              </a:solidFill>
              <a:latin typeface="Arial"/>
              <a:ea typeface="Arial"/>
              <a:cs typeface="Arial"/>
              <a:sym typeface="Arial"/>
            </a:endParaRPr>
          </a:p>
          <a:p>
            <a:pPr indent="0" lvl="0" marL="0" rtl="0" algn="ctr">
              <a:lnSpc>
                <a:spcPct val="105000"/>
              </a:lnSpc>
              <a:spcBef>
                <a:spcPts val="0"/>
              </a:spcBef>
              <a:spcAft>
                <a:spcPts val="0"/>
              </a:spcAft>
              <a:buSzPts val="358"/>
              <a:buNone/>
            </a:pPr>
            <a:r>
              <a:rPr lang="en" sz="1360">
                <a:solidFill>
                  <a:srgbClr val="000000"/>
                </a:solidFill>
                <a:latin typeface="Arial"/>
                <a:ea typeface="Arial"/>
                <a:cs typeface="Arial"/>
                <a:sym typeface="Arial"/>
              </a:rPr>
              <a:t>Showrin Rahman (ID: 21301033)</a:t>
            </a:r>
            <a:endParaRPr sz="1360">
              <a:solidFill>
                <a:srgbClr val="000000"/>
              </a:solidFill>
              <a:latin typeface="Arial"/>
              <a:ea typeface="Arial"/>
              <a:cs typeface="Arial"/>
              <a:sym typeface="Arial"/>
            </a:endParaRPr>
          </a:p>
          <a:p>
            <a:pPr indent="0" lvl="0" marL="0" rtl="0" algn="ctr">
              <a:lnSpc>
                <a:spcPct val="105000"/>
              </a:lnSpc>
              <a:spcBef>
                <a:spcPts val="0"/>
              </a:spcBef>
              <a:spcAft>
                <a:spcPts val="0"/>
              </a:spcAft>
              <a:buSzPts val="358"/>
              <a:buNone/>
            </a:pPr>
            <a:r>
              <a:rPr lang="en" sz="1360">
                <a:solidFill>
                  <a:srgbClr val="000000"/>
                </a:solidFill>
                <a:latin typeface="Arial"/>
                <a:ea typeface="Arial"/>
                <a:cs typeface="Arial"/>
                <a:sym typeface="Arial"/>
              </a:rPr>
              <a:t>Md. Tanvir Jawad (ID: 21101221)</a:t>
            </a:r>
            <a:endParaRPr sz="1360">
              <a:solidFill>
                <a:srgbClr val="000000"/>
              </a:solidFill>
              <a:latin typeface="Arial"/>
              <a:ea typeface="Arial"/>
              <a:cs typeface="Arial"/>
              <a:sym typeface="Arial"/>
            </a:endParaRPr>
          </a:p>
          <a:p>
            <a:pPr indent="0" lvl="0" marL="0" rtl="0" algn="ctr">
              <a:lnSpc>
                <a:spcPct val="105000"/>
              </a:lnSpc>
              <a:spcBef>
                <a:spcPts val="0"/>
              </a:spcBef>
              <a:spcAft>
                <a:spcPts val="0"/>
              </a:spcAft>
              <a:buSzPts val="358"/>
              <a:buNone/>
            </a:pPr>
            <a:r>
              <a:rPr lang="en" sz="1360">
                <a:solidFill>
                  <a:srgbClr val="000000"/>
                </a:solidFill>
                <a:latin typeface="Arial"/>
                <a:ea typeface="Arial"/>
                <a:cs typeface="Arial"/>
                <a:sym typeface="Arial"/>
              </a:rPr>
              <a:t>Tamanna Sultana Tonu (ID: 19101155)</a:t>
            </a:r>
            <a:endParaRPr sz="1360">
              <a:solidFill>
                <a:srgbClr val="000000"/>
              </a:solidFill>
              <a:latin typeface="Arial"/>
              <a:ea typeface="Arial"/>
              <a:cs typeface="Arial"/>
              <a:sym typeface="Arial"/>
            </a:endParaRPr>
          </a:p>
          <a:p>
            <a:pPr indent="0" lvl="0" marL="0" rtl="0" algn="ctr">
              <a:lnSpc>
                <a:spcPct val="105000"/>
              </a:lnSpc>
              <a:spcBef>
                <a:spcPts val="0"/>
              </a:spcBef>
              <a:spcAft>
                <a:spcPts val="0"/>
              </a:spcAft>
              <a:buSzPts val="358"/>
              <a:buNone/>
            </a:pPr>
            <a:r>
              <a:rPr lang="en" sz="1360">
                <a:solidFill>
                  <a:srgbClr val="000000"/>
                </a:solidFill>
                <a:latin typeface="Arial"/>
                <a:ea typeface="Arial"/>
                <a:cs typeface="Arial"/>
                <a:sym typeface="Arial"/>
              </a:rPr>
              <a:t>Humaira Rahman Oishi (ID: 19101391)</a:t>
            </a:r>
            <a:endParaRPr sz="1360">
              <a:solidFill>
                <a:srgbClr val="000000"/>
              </a:solidFill>
              <a:latin typeface="Arial"/>
              <a:ea typeface="Arial"/>
              <a:cs typeface="Arial"/>
              <a:sym typeface="Arial"/>
            </a:endParaRPr>
          </a:p>
          <a:p>
            <a:pPr indent="0" lvl="0" marL="0" rtl="0" algn="ctr">
              <a:lnSpc>
                <a:spcPct val="90000"/>
              </a:lnSpc>
              <a:spcBef>
                <a:spcPts val="0"/>
              </a:spcBef>
              <a:spcAft>
                <a:spcPts val="0"/>
              </a:spcAft>
              <a:buSzPts val="358"/>
              <a:buNone/>
            </a:pPr>
            <a:r>
              <a:t/>
            </a:r>
            <a:endParaRPr sz="16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372000" y="234450"/>
            <a:ext cx="8400000" cy="4674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l">
              <a:spcBef>
                <a:spcPts val="0"/>
              </a:spcBef>
              <a:spcAft>
                <a:spcPts val="0"/>
              </a:spcAft>
              <a:buNone/>
            </a:pPr>
            <a:r>
              <a:rPr b="1" lang="en"/>
              <a:t>In</a:t>
            </a:r>
            <a:r>
              <a:rPr b="1" lang="en"/>
              <a:t>troduction and Background</a:t>
            </a:r>
            <a:endParaRPr b="1" sz="1400">
              <a:solidFill>
                <a:srgbClr val="374151"/>
              </a:solidFill>
              <a:latin typeface="Roboto"/>
              <a:ea typeface="Roboto"/>
              <a:cs typeface="Roboto"/>
              <a:sym typeface="Roboto"/>
            </a:endParaRPr>
          </a:p>
          <a:p>
            <a:pPr indent="0" lvl="0" marL="0" rtl="0" algn="l">
              <a:spcBef>
                <a:spcPts val="0"/>
              </a:spcBef>
              <a:spcAft>
                <a:spcPts val="0"/>
              </a:spcAft>
              <a:buNone/>
            </a:pPr>
            <a:r>
              <a:t/>
            </a:r>
            <a:endParaRPr sz="1400">
              <a:solidFill>
                <a:srgbClr val="374151"/>
              </a:solidFill>
              <a:latin typeface="Roboto"/>
              <a:ea typeface="Roboto"/>
              <a:cs typeface="Roboto"/>
              <a:sym typeface="Roboto"/>
            </a:endParaRPr>
          </a:p>
          <a:p>
            <a:pPr indent="0" lvl="0" marL="0" rtl="0" algn="l">
              <a:spcBef>
                <a:spcPts val="0"/>
              </a:spcBef>
              <a:spcAft>
                <a:spcPts val="0"/>
              </a:spcAft>
              <a:buNone/>
            </a:pPr>
            <a:r>
              <a:rPr lang="en" sz="1438">
                <a:solidFill>
                  <a:srgbClr val="374151"/>
                </a:solidFill>
                <a:latin typeface="Times New Roman"/>
                <a:ea typeface="Times New Roman"/>
                <a:cs typeface="Times New Roman"/>
                <a:sym typeface="Times New Roman"/>
              </a:rPr>
              <a:t>In areas susceptible to cyclones, effective evacuation procedures are crucial for saving lives and reducing damage. However, optimizing these processes is intricate, involving various factors and stakeholders. The utilization of agent-based simulation is pivotal in the endeavor to optimize evacuation processes. This simulation method involves modeling the behavior of individuals and groups during evacuations, enabling the creation of algorithms to improve the overall efficiency of evacuation procedures.</a:t>
            </a:r>
            <a:endParaRPr sz="1438">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438">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b="1" lang="en" sz="1438">
                <a:solidFill>
                  <a:srgbClr val="374151"/>
                </a:solidFill>
                <a:latin typeface="Times New Roman"/>
                <a:ea typeface="Times New Roman"/>
                <a:cs typeface="Times New Roman"/>
                <a:sym typeface="Times New Roman"/>
              </a:rPr>
              <a:t>Previous works</a:t>
            </a:r>
            <a:endParaRPr b="1" sz="1438">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38">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1438">
                <a:solidFill>
                  <a:srgbClr val="374151"/>
                </a:solidFill>
                <a:latin typeface="Times New Roman"/>
                <a:ea typeface="Times New Roman"/>
                <a:cs typeface="Times New Roman"/>
                <a:sym typeface="Times New Roman"/>
              </a:rPr>
              <a:t>1. Limited Generalizability: Might not provide a unified framework applicable to all evacuation scenarios.</a:t>
            </a:r>
            <a:endParaRPr sz="1438">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438">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38">
                <a:solidFill>
                  <a:srgbClr val="374151"/>
                </a:solidFill>
                <a:latin typeface="Times New Roman"/>
                <a:ea typeface="Times New Roman"/>
                <a:cs typeface="Times New Roman"/>
                <a:sym typeface="Times New Roman"/>
              </a:rPr>
              <a:t>2. Limited Consideration of Human Factors: Some models may still inadequately address the complexities of human decision-making during evacuations.</a:t>
            </a:r>
            <a:endParaRPr sz="1438">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438">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rPr lang="en" sz="1438">
                <a:solidFill>
                  <a:srgbClr val="374151"/>
                </a:solidFill>
                <a:latin typeface="Times New Roman"/>
                <a:ea typeface="Times New Roman"/>
                <a:cs typeface="Times New Roman"/>
                <a:sym typeface="Times New Roman"/>
              </a:rPr>
              <a:t>3. Simulation Realism: Chances of facing challenges in accurately capturing the complex and dynamic nature of human behavior during evacuations. The realism of simulations heavily relies on the assumptions and parameters set by the modelers.</a:t>
            </a:r>
            <a:endParaRPr sz="1438">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438">
              <a:solidFill>
                <a:srgbClr val="37415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37415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nvSpPr>
        <p:spPr>
          <a:xfrm>
            <a:off x="652800" y="-100425"/>
            <a:ext cx="7838400" cy="502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900">
              <a:solidFill>
                <a:schemeClr val="accent1"/>
              </a:solidFill>
              <a:latin typeface="Times New Roman"/>
              <a:ea typeface="Times New Roman"/>
              <a:cs typeface="Times New Roman"/>
              <a:sym typeface="Times New Roman"/>
            </a:endParaRPr>
          </a:p>
          <a:p>
            <a:pPr indent="0" lvl="0" marL="0" rtl="0" algn="ctr">
              <a:spcBef>
                <a:spcPts val="0"/>
              </a:spcBef>
              <a:spcAft>
                <a:spcPts val="0"/>
              </a:spcAft>
              <a:buNone/>
            </a:pPr>
            <a:r>
              <a:rPr b="1" lang="en" sz="3200">
                <a:solidFill>
                  <a:schemeClr val="lt1"/>
                </a:solidFill>
                <a:latin typeface="Nunito"/>
                <a:ea typeface="Nunito"/>
                <a:cs typeface="Nunito"/>
                <a:sym typeface="Nunito"/>
              </a:rPr>
              <a:t>Real Life Applications</a:t>
            </a:r>
            <a:endParaRPr b="1" sz="1900">
              <a:solidFill>
                <a:schemeClr val="accen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200"/>
              <a:buFont typeface="Times New Roman"/>
              <a:buNone/>
            </a:pPr>
            <a:r>
              <a:rPr b="1" lang="en" sz="1200">
                <a:solidFill>
                  <a:srgbClr val="374151"/>
                </a:solidFill>
                <a:latin typeface="Times New Roman"/>
                <a:ea typeface="Times New Roman"/>
                <a:cs typeface="Times New Roman"/>
                <a:sym typeface="Times New Roman"/>
              </a:rPr>
              <a:t>Evacuation Route Optimization:</a:t>
            </a:r>
            <a:endParaRPr b="1"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Algorithm analyzes geographic features, road conditions, and real-time data.</a:t>
            </a:r>
            <a:endParaRPr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Optimizes routes for efficient evacuation from vulnerable to safer areas.</a:t>
            </a:r>
            <a:endParaRPr sz="120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200"/>
              <a:buFont typeface="Times New Roman"/>
              <a:buNone/>
            </a:pPr>
            <a:r>
              <a:rPr b="1" lang="en" sz="1200">
                <a:solidFill>
                  <a:srgbClr val="374151"/>
                </a:solidFill>
                <a:latin typeface="Times New Roman"/>
                <a:ea typeface="Times New Roman"/>
                <a:cs typeface="Times New Roman"/>
                <a:sym typeface="Times New Roman"/>
              </a:rPr>
              <a:t>Population Dynamics and Vulnerability Assessment:</a:t>
            </a:r>
            <a:endParaRPr b="1"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Agent-based simulation models individual behavior during evacuation.</a:t>
            </a:r>
            <a:endParaRPr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Considers demographic data to assess vulnerability and tailor plans for diverse groups.</a:t>
            </a:r>
            <a:endParaRPr sz="120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200"/>
              <a:buFont typeface="Times New Roman"/>
              <a:buNone/>
            </a:pPr>
            <a:r>
              <a:rPr b="1" lang="en" sz="1200">
                <a:solidFill>
                  <a:srgbClr val="374151"/>
                </a:solidFill>
                <a:latin typeface="Times New Roman"/>
                <a:ea typeface="Times New Roman"/>
                <a:cs typeface="Times New Roman"/>
                <a:sym typeface="Times New Roman"/>
              </a:rPr>
              <a:t>Dynamic Resource Allocation:</a:t>
            </a:r>
            <a:endParaRPr b="1"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Algorithm dynamically allocates resources based on evolving cyclone conditions.</a:t>
            </a:r>
            <a:endParaRPr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Strategically places emergency shelters, medical facilities, and supplies to meet changing needs.</a:t>
            </a:r>
            <a:endParaRPr sz="12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200"/>
              <a:buFont typeface="Times New Roman"/>
              <a:buNone/>
            </a:pPr>
            <a:r>
              <a:rPr b="1" lang="en" sz="1200">
                <a:solidFill>
                  <a:srgbClr val="374151"/>
                </a:solidFill>
                <a:latin typeface="Times New Roman"/>
                <a:ea typeface="Times New Roman"/>
                <a:cs typeface="Times New Roman"/>
                <a:sym typeface="Times New Roman"/>
              </a:rPr>
              <a:t>Multi-Agency Coordination:</a:t>
            </a:r>
            <a:endParaRPr b="1"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Facilitates coordination among various disaster management agencies.</a:t>
            </a:r>
            <a:endParaRPr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Enhances cohesive and synchronized response, minimizing delays.</a:t>
            </a:r>
            <a:endParaRPr sz="12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374151"/>
              </a:buClr>
              <a:buSzPts val="1200"/>
              <a:buFont typeface="Times New Roman"/>
              <a:buNone/>
            </a:pPr>
            <a:r>
              <a:rPr b="1" lang="en" sz="1200">
                <a:solidFill>
                  <a:srgbClr val="374151"/>
                </a:solidFill>
                <a:latin typeface="Times New Roman"/>
                <a:ea typeface="Times New Roman"/>
                <a:cs typeface="Times New Roman"/>
                <a:sym typeface="Times New Roman"/>
              </a:rPr>
              <a:t>Post-Evacuation Analysis and Learning:</a:t>
            </a:r>
            <a:endParaRPr b="1"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Algorithm aids in evaluating the effectiveness of evacuation strategies.</a:t>
            </a:r>
            <a:endParaRPr sz="1200">
              <a:solidFill>
                <a:srgbClr val="37415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374151"/>
              </a:buClr>
              <a:buSzPts val="1200"/>
              <a:buFont typeface="Times New Roman"/>
              <a:buChar char="●"/>
            </a:pPr>
            <a:r>
              <a:rPr lang="en" sz="1200">
                <a:solidFill>
                  <a:srgbClr val="374151"/>
                </a:solidFill>
                <a:latin typeface="Times New Roman"/>
                <a:ea typeface="Times New Roman"/>
                <a:cs typeface="Times New Roman"/>
                <a:sym typeface="Times New Roman"/>
              </a:rPr>
              <a:t>Identifies areas for improvement through continuous learning from past events.</a:t>
            </a:r>
            <a:endParaRPr sz="1200">
              <a:solidFill>
                <a:srgbClr val="37415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rgbClr val="37415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nvSpPr>
        <p:spPr>
          <a:xfrm>
            <a:off x="359075" y="170550"/>
            <a:ext cx="7870200" cy="5241000"/>
          </a:xfrm>
          <a:prstGeom prst="rect">
            <a:avLst/>
          </a:prstGeom>
          <a:noFill/>
          <a:ln>
            <a:noFill/>
          </a:ln>
        </p:spPr>
        <p:txBody>
          <a:bodyPr anchorCtr="0" anchor="t" bIns="91425" lIns="91425" spcFirstLastPara="1" rIns="91425" wrap="square" tIns="91425">
            <a:spAutoFit/>
          </a:bodyPr>
          <a:lstStyle/>
          <a:p>
            <a:pPr indent="-228600" lvl="0" marL="457200" rtl="0" algn="l">
              <a:lnSpc>
                <a:spcPct val="150000"/>
              </a:lnSpc>
              <a:spcBef>
                <a:spcPts val="1500"/>
              </a:spcBef>
              <a:spcAft>
                <a:spcPts val="0"/>
              </a:spcAft>
              <a:buClr>
                <a:schemeClr val="lt1"/>
              </a:buClr>
              <a:buSzPts val="1200"/>
              <a:buFont typeface="Times New Roman"/>
              <a:buNone/>
            </a:pPr>
            <a:r>
              <a:rPr b="1" lang="en" sz="1900">
                <a:solidFill>
                  <a:schemeClr val="lt1"/>
                </a:solidFill>
                <a:latin typeface="Times New Roman"/>
                <a:ea typeface="Times New Roman"/>
                <a:cs typeface="Times New Roman"/>
                <a:sym typeface="Times New Roman"/>
              </a:rPr>
              <a:t>Dataset Sources</a:t>
            </a:r>
            <a:endParaRPr b="1" sz="1900">
              <a:solidFill>
                <a:schemeClr val="lt1"/>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rgbClr val="374151"/>
              </a:buClr>
              <a:buSzPts val="1200"/>
              <a:buFont typeface="Times New Roman"/>
              <a:buChar char="●"/>
            </a:pPr>
            <a:r>
              <a:rPr b="1" lang="en" sz="1200">
                <a:solidFill>
                  <a:srgbClr val="374151"/>
                </a:solidFill>
                <a:latin typeface="Times New Roman"/>
                <a:ea typeface="Times New Roman"/>
                <a:cs typeface="Times New Roman"/>
                <a:sym typeface="Times New Roman"/>
              </a:rPr>
              <a:t>Cyclone Tracks and Intensities:</a:t>
            </a:r>
            <a:endParaRPr b="1" sz="1200">
              <a:solidFill>
                <a:srgbClr val="374151"/>
              </a:solidFill>
              <a:latin typeface="Times New Roman"/>
              <a:ea typeface="Times New Roman"/>
              <a:cs typeface="Times New Roman"/>
              <a:sym typeface="Times New Roman"/>
            </a:endParaRPr>
          </a:p>
          <a:p>
            <a:pPr indent="-298450" lvl="2" marL="1371600" rtl="0" algn="l">
              <a:lnSpc>
                <a:spcPct val="150000"/>
              </a:lnSpc>
              <a:spcBef>
                <a:spcPts val="0"/>
              </a:spcBef>
              <a:spcAft>
                <a:spcPts val="0"/>
              </a:spcAft>
              <a:buSzPts val="1100"/>
              <a:buFont typeface="Times New Roman"/>
              <a:buAutoNum type="romanLcPeriod"/>
            </a:pPr>
            <a:r>
              <a:rPr lang="en" sz="1200">
                <a:solidFill>
                  <a:srgbClr val="374151"/>
                </a:solidFill>
                <a:latin typeface="Times New Roman"/>
                <a:ea typeface="Times New Roman"/>
                <a:cs typeface="Times New Roman"/>
                <a:sym typeface="Times New Roman"/>
              </a:rPr>
              <a:t>Source:</a:t>
            </a:r>
            <a:r>
              <a:rPr lang="en" sz="1200" u="sng">
                <a:solidFill>
                  <a:schemeClr val="hlink"/>
                </a:solidFill>
                <a:latin typeface="Times New Roman"/>
                <a:ea typeface="Times New Roman"/>
                <a:cs typeface="Times New Roman"/>
                <a:sym typeface="Times New Roman"/>
                <a:hlinkClick r:id="rId3"/>
              </a:rPr>
              <a:t> nhc.noaa.gov</a:t>
            </a:r>
            <a:endParaRPr sz="1200">
              <a:solidFill>
                <a:schemeClr val="hlink"/>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rgbClr val="374151"/>
              </a:buClr>
              <a:buSzPts val="1200"/>
              <a:buFont typeface="Times New Roman"/>
              <a:buChar char="●"/>
            </a:pPr>
            <a:r>
              <a:rPr b="1" lang="en" sz="1200">
                <a:solidFill>
                  <a:srgbClr val="374151"/>
                </a:solidFill>
                <a:latin typeface="Times New Roman"/>
                <a:ea typeface="Times New Roman"/>
                <a:cs typeface="Times New Roman"/>
                <a:sym typeface="Times New Roman"/>
              </a:rPr>
              <a:t>Cyclone-Induced Storm Surge:</a:t>
            </a:r>
            <a:endParaRPr b="1" sz="1200">
              <a:solidFill>
                <a:srgbClr val="374151"/>
              </a:solidFill>
              <a:latin typeface="Times New Roman"/>
              <a:ea typeface="Times New Roman"/>
              <a:cs typeface="Times New Roman"/>
              <a:sym typeface="Times New Roman"/>
            </a:endParaRPr>
          </a:p>
          <a:p>
            <a:pPr indent="-298450" lvl="2" marL="1371600" rtl="0" algn="l">
              <a:lnSpc>
                <a:spcPct val="150000"/>
              </a:lnSpc>
              <a:spcBef>
                <a:spcPts val="0"/>
              </a:spcBef>
              <a:spcAft>
                <a:spcPts val="0"/>
              </a:spcAft>
              <a:buSzPts val="1100"/>
              <a:buFont typeface="Times New Roman"/>
              <a:buAutoNum type="romanLcPeriod"/>
            </a:pPr>
            <a:r>
              <a:rPr lang="en" sz="1200">
                <a:solidFill>
                  <a:srgbClr val="374151"/>
                </a:solidFill>
                <a:latin typeface="Times New Roman"/>
                <a:ea typeface="Times New Roman"/>
                <a:cs typeface="Times New Roman"/>
                <a:sym typeface="Times New Roman"/>
              </a:rPr>
              <a:t>Source:</a:t>
            </a:r>
            <a:r>
              <a:rPr lang="en" sz="1200" u="sng">
                <a:solidFill>
                  <a:schemeClr val="hlink"/>
                </a:solidFill>
                <a:latin typeface="Times New Roman"/>
                <a:ea typeface="Times New Roman"/>
                <a:cs typeface="Times New Roman"/>
                <a:sym typeface="Times New Roman"/>
                <a:hlinkClick r:id="rId4"/>
              </a:rPr>
              <a:t> earthdata.nasa.gov</a:t>
            </a:r>
            <a:endParaRPr sz="1200">
              <a:solidFill>
                <a:schemeClr val="hlink"/>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rgbClr val="374151"/>
              </a:buClr>
              <a:buSzPts val="1200"/>
              <a:buFont typeface="Times New Roman"/>
              <a:buChar char="●"/>
            </a:pPr>
            <a:r>
              <a:rPr b="1" lang="en" sz="1200">
                <a:solidFill>
                  <a:srgbClr val="374151"/>
                </a:solidFill>
                <a:latin typeface="Times New Roman"/>
                <a:ea typeface="Times New Roman"/>
                <a:cs typeface="Times New Roman"/>
                <a:sym typeface="Times New Roman"/>
              </a:rPr>
              <a:t>Population Density and Distribution:</a:t>
            </a:r>
            <a:endParaRPr b="1" sz="1200">
              <a:solidFill>
                <a:srgbClr val="374151"/>
              </a:solidFill>
              <a:latin typeface="Times New Roman"/>
              <a:ea typeface="Times New Roman"/>
              <a:cs typeface="Times New Roman"/>
              <a:sym typeface="Times New Roman"/>
            </a:endParaRPr>
          </a:p>
          <a:p>
            <a:pPr indent="-298450" lvl="2" marL="1371600" rtl="0" algn="l">
              <a:lnSpc>
                <a:spcPct val="150000"/>
              </a:lnSpc>
              <a:spcBef>
                <a:spcPts val="0"/>
              </a:spcBef>
              <a:spcAft>
                <a:spcPts val="0"/>
              </a:spcAft>
              <a:buSzPts val="1100"/>
              <a:buFont typeface="Times New Roman"/>
              <a:buAutoNum type="romanLcPeriod"/>
            </a:pPr>
            <a:r>
              <a:rPr lang="en" sz="1200">
                <a:solidFill>
                  <a:srgbClr val="374151"/>
                </a:solidFill>
                <a:latin typeface="Times New Roman"/>
                <a:ea typeface="Times New Roman"/>
                <a:cs typeface="Times New Roman"/>
                <a:sym typeface="Times New Roman"/>
              </a:rPr>
              <a:t>Source:</a:t>
            </a:r>
            <a:r>
              <a:rPr lang="en" sz="1200" u="sng">
                <a:solidFill>
                  <a:schemeClr val="hlink"/>
                </a:solidFill>
                <a:latin typeface="Times New Roman"/>
                <a:ea typeface="Times New Roman"/>
                <a:cs typeface="Times New Roman"/>
                <a:sym typeface="Times New Roman"/>
                <a:hlinkClick r:id="rId5"/>
              </a:rPr>
              <a:t> earthdata.nasa.gov</a:t>
            </a:r>
            <a:endParaRPr sz="1200">
              <a:solidFill>
                <a:schemeClr val="hlink"/>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rgbClr val="374151"/>
              </a:buClr>
              <a:buSzPts val="1200"/>
              <a:buFont typeface="Times New Roman"/>
              <a:buChar char="●"/>
            </a:pPr>
            <a:r>
              <a:rPr b="1" lang="en" sz="1200">
                <a:solidFill>
                  <a:srgbClr val="374151"/>
                </a:solidFill>
                <a:latin typeface="Times New Roman"/>
                <a:ea typeface="Times New Roman"/>
                <a:cs typeface="Times New Roman"/>
                <a:sym typeface="Times New Roman"/>
              </a:rPr>
              <a:t>Cyclone Evacuation Simulation Model (AnyLogic):</a:t>
            </a:r>
            <a:endParaRPr b="1" sz="1200">
              <a:solidFill>
                <a:srgbClr val="374151"/>
              </a:solidFill>
              <a:latin typeface="Times New Roman"/>
              <a:ea typeface="Times New Roman"/>
              <a:cs typeface="Times New Roman"/>
              <a:sym typeface="Times New Roman"/>
            </a:endParaRPr>
          </a:p>
          <a:p>
            <a:pPr indent="-298450" lvl="2" marL="1371600" rtl="0" algn="l">
              <a:lnSpc>
                <a:spcPct val="150000"/>
              </a:lnSpc>
              <a:spcBef>
                <a:spcPts val="0"/>
              </a:spcBef>
              <a:spcAft>
                <a:spcPts val="0"/>
              </a:spcAft>
              <a:buSzPts val="1100"/>
              <a:buFont typeface="Times New Roman"/>
              <a:buAutoNum type="romanLcPeriod"/>
            </a:pPr>
            <a:r>
              <a:rPr lang="en" sz="1200">
                <a:solidFill>
                  <a:srgbClr val="374151"/>
                </a:solidFill>
                <a:latin typeface="Times New Roman"/>
                <a:ea typeface="Times New Roman"/>
                <a:cs typeface="Times New Roman"/>
                <a:sym typeface="Times New Roman"/>
              </a:rPr>
              <a:t>Source:</a:t>
            </a:r>
            <a:r>
              <a:rPr lang="en" sz="1200" u="sng">
                <a:solidFill>
                  <a:schemeClr val="hlink"/>
                </a:solidFill>
                <a:latin typeface="Times New Roman"/>
                <a:ea typeface="Times New Roman"/>
                <a:cs typeface="Times New Roman"/>
                <a:sym typeface="Times New Roman"/>
                <a:hlinkClick r:id="rId6"/>
              </a:rPr>
              <a:t> nhc.noaa.gov</a:t>
            </a:r>
            <a:endParaRPr sz="1200">
              <a:solidFill>
                <a:schemeClr val="hlink"/>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rgbClr val="374151"/>
              </a:buClr>
              <a:buSzPts val="1200"/>
              <a:buFont typeface="Times New Roman"/>
              <a:buChar char="●"/>
            </a:pPr>
            <a:r>
              <a:rPr b="1" lang="en" sz="1200">
                <a:solidFill>
                  <a:srgbClr val="374151"/>
                </a:solidFill>
                <a:latin typeface="Times New Roman"/>
                <a:ea typeface="Times New Roman"/>
                <a:cs typeface="Times New Roman"/>
                <a:sym typeface="Times New Roman"/>
              </a:rPr>
              <a:t>Cyclone Evacuation Simulation Model (NetLogo):</a:t>
            </a:r>
            <a:endParaRPr b="1" sz="1200">
              <a:solidFill>
                <a:srgbClr val="374151"/>
              </a:solidFill>
              <a:latin typeface="Times New Roman"/>
              <a:ea typeface="Times New Roman"/>
              <a:cs typeface="Times New Roman"/>
              <a:sym typeface="Times New Roman"/>
            </a:endParaRPr>
          </a:p>
          <a:p>
            <a:pPr indent="-298450" lvl="2" marL="1371600" rtl="0" algn="l">
              <a:lnSpc>
                <a:spcPct val="150000"/>
              </a:lnSpc>
              <a:spcBef>
                <a:spcPts val="0"/>
              </a:spcBef>
              <a:spcAft>
                <a:spcPts val="0"/>
              </a:spcAft>
              <a:buSzPts val="1100"/>
              <a:buFont typeface="Times New Roman"/>
              <a:buAutoNum type="romanLcPeriod"/>
            </a:pPr>
            <a:r>
              <a:rPr lang="en" sz="1200">
                <a:solidFill>
                  <a:srgbClr val="374151"/>
                </a:solidFill>
                <a:latin typeface="Times New Roman"/>
                <a:ea typeface="Times New Roman"/>
                <a:cs typeface="Times New Roman"/>
                <a:sym typeface="Times New Roman"/>
              </a:rPr>
              <a:t>Source:</a:t>
            </a:r>
            <a:r>
              <a:rPr lang="en" sz="1200" u="sng">
                <a:solidFill>
                  <a:schemeClr val="hlink"/>
                </a:solidFill>
                <a:latin typeface="Times New Roman"/>
                <a:ea typeface="Times New Roman"/>
                <a:cs typeface="Times New Roman"/>
                <a:sym typeface="Times New Roman"/>
                <a:hlinkClick r:id="rId7"/>
              </a:rPr>
              <a:t> link.springer.com</a:t>
            </a:r>
            <a:endParaRPr sz="1200">
              <a:solidFill>
                <a:schemeClr val="hlink"/>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rgbClr val="374151"/>
              </a:buClr>
              <a:buSzPts val="1200"/>
              <a:buFont typeface="Times New Roman"/>
              <a:buChar char="●"/>
            </a:pPr>
            <a:r>
              <a:rPr b="1" lang="en" sz="1200">
                <a:solidFill>
                  <a:srgbClr val="374151"/>
                </a:solidFill>
                <a:latin typeface="Times New Roman"/>
                <a:ea typeface="Times New Roman"/>
                <a:cs typeface="Times New Roman"/>
                <a:sym typeface="Times New Roman"/>
              </a:rPr>
              <a:t>Humanitarian Data Exchange - Cyclone Data:</a:t>
            </a:r>
            <a:endParaRPr b="1" sz="1200">
              <a:solidFill>
                <a:srgbClr val="374151"/>
              </a:solidFill>
              <a:latin typeface="Times New Roman"/>
              <a:ea typeface="Times New Roman"/>
              <a:cs typeface="Times New Roman"/>
              <a:sym typeface="Times New Roman"/>
            </a:endParaRPr>
          </a:p>
          <a:p>
            <a:pPr indent="-298450" lvl="2" marL="1371600" rtl="0" algn="l">
              <a:lnSpc>
                <a:spcPct val="150000"/>
              </a:lnSpc>
              <a:spcBef>
                <a:spcPts val="0"/>
              </a:spcBef>
              <a:spcAft>
                <a:spcPts val="0"/>
              </a:spcAft>
              <a:buSzPts val="1100"/>
              <a:buFont typeface="Times New Roman"/>
              <a:buAutoNum type="romanLcPeriod"/>
            </a:pPr>
            <a:r>
              <a:rPr lang="en" sz="1200">
                <a:solidFill>
                  <a:srgbClr val="374151"/>
                </a:solidFill>
                <a:latin typeface="Times New Roman"/>
                <a:ea typeface="Times New Roman"/>
                <a:cs typeface="Times New Roman"/>
                <a:sym typeface="Times New Roman"/>
              </a:rPr>
              <a:t>Source:</a:t>
            </a:r>
            <a:r>
              <a:rPr lang="en" sz="1200" u="sng">
                <a:solidFill>
                  <a:schemeClr val="hlink"/>
                </a:solidFill>
                <a:latin typeface="Times New Roman"/>
                <a:ea typeface="Times New Roman"/>
                <a:cs typeface="Times New Roman"/>
                <a:sym typeface="Times New Roman"/>
                <a:hlinkClick r:id="rId8"/>
              </a:rPr>
              <a:t> data.humdata.org</a:t>
            </a:r>
            <a:endParaRPr sz="1200">
              <a:solidFill>
                <a:schemeClr val="hlink"/>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rgbClr val="374151"/>
              </a:buClr>
              <a:buSzPts val="1200"/>
              <a:buFont typeface="Times New Roman"/>
              <a:buChar char="●"/>
            </a:pPr>
            <a:r>
              <a:rPr b="1" lang="en" sz="1200">
                <a:solidFill>
                  <a:srgbClr val="374151"/>
                </a:solidFill>
                <a:latin typeface="Times New Roman"/>
                <a:ea typeface="Times New Roman"/>
                <a:cs typeface="Times New Roman"/>
                <a:sym typeface="Times New Roman"/>
              </a:rPr>
              <a:t>Scientific Research Article - Vulnerability to Cyclonic Coastal Flooding:</a:t>
            </a:r>
            <a:endParaRPr b="1" sz="1200">
              <a:solidFill>
                <a:srgbClr val="374151"/>
              </a:solidFill>
              <a:latin typeface="Times New Roman"/>
              <a:ea typeface="Times New Roman"/>
              <a:cs typeface="Times New Roman"/>
              <a:sym typeface="Times New Roman"/>
            </a:endParaRPr>
          </a:p>
          <a:p>
            <a:pPr indent="-298450" lvl="2" marL="1371600" rtl="0" algn="l">
              <a:lnSpc>
                <a:spcPct val="150000"/>
              </a:lnSpc>
              <a:spcBef>
                <a:spcPts val="0"/>
              </a:spcBef>
              <a:spcAft>
                <a:spcPts val="0"/>
              </a:spcAft>
              <a:buSzPts val="1100"/>
              <a:buFont typeface="Times New Roman"/>
              <a:buAutoNum type="romanLcPeriod"/>
            </a:pPr>
            <a:r>
              <a:rPr lang="en" sz="1200">
                <a:solidFill>
                  <a:srgbClr val="374151"/>
                </a:solidFill>
                <a:latin typeface="Times New Roman"/>
                <a:ea typeface="Times New Roman"/>
                <a:cs typeface="Times New Roman"/>
                <a:sym typeface="Times New Roman"/>
              </a:rPr>
              <a:t>Source:</a:t>
            </a:r>
            <a:r>
              <a:rPr lang="en" sz="1200">
                <a:solidFill>
                  <a:srgbClr val="374151"/>
                </a:solidFill>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 sz="1200">
                <a:solidFill>
                  <a:schemeClr val="hlink"/>
                </a:solidFill>
                <a:uFill>
                  <a:noFill/>
                </a:uFill>
                <a:latin typeface="Times New Roman"/>
                <a:ea typeface="Times New Roman"/>
                <a:cs typeface="Times New Roman"/>
                <a:sym typeface="Times New Roman"/>
                <a:hlinkClick r:id="rId10"/>
              </a:rPr>
              <a:t>link.springer.com</a:t>
            </a:r>
            <a:endParaRPr sz="1200">
              <a:solidFill>
                <a:schemeClr val="hlink"/>
              </a:solidFill>
              <a:latin typeface="Times New Roman"/>
              <a:ea typeface="Times New Roman"/>
              <a:cs typeface="Times New Roman"/>
              <a:sym typeface="Times New Roman"/>
            </a:endParaRPr>
          </a:p>
          <a:p>
            <a:pPr indent="-304800" lvl="1" marL="914400" rtl="0" algn="l">
              <a:lnSpc>
                <a:spcPct val="150000"/>
              </a:lnSpc>
              <a:spcBef>
                <a:spcPts val="0"/>
              </a:spcBef>
              <a:spcAft>
                <a:spcPts val="0"/>
              </a:spcAft>
              <a:buClr>
                <a:srgbClr val="374151"/>
              </a:buClr>
              <a:buSzPts val="1200"/>
              <a:buFont typeface="Times New Roman"/>
              <a:buChar char="●"/>
            </a:pPr>
            <a:r>
              <a:rPr b="1" lang="en" sz="1200">
                <a:solidFill>
                  <a:srgbClr val="374151"/>
                </a:solidFill>
                <a:latin typeface="Times New Roman"/>
                <a:ea typeface="Times New Roman"/>
                <a:cs typeface="Times New Roman"/>
                <a:sym typeface="Times New Roman"/>
              </a:rPr>
              <a:t>World Bank Blog - Data Sharing for Disaster Resilience:</a:t>
            </a:r>
            <a:endParaRPr b="1" sz="1200">
              <a:solidFill>
                <a:srgbClr val="374151"/>
              </a:solidFill>
              <a:latin typeface="Times New Roman"/>
              <a:ea typeface="Times New Roman"/>
              <a:cs typeface="Times New Roman"/>
              <a:sym typeface="Times New Roman"/>
            </a:endParaRPr>
          </a:p>
          <a:p>
            <a:pPr indent="-298450" lvl="2" marL="1371600" rtl="0" algn="l">
              <a:lnSpc>
                <a:spcPct val="150000"/>
              </a:lnSpc>
              <a:spcBef>
                <a:spcPts val="0"/>
              </a:spcBef>
              <a:spcAft>
                <a:spcPts val="0"/>
              </a:spcAft>
              <a:buSzPts val="1100"/>
              <a:buFont typeface="Times New Roman"/>
              <a:buAutoNum type="romanLcPeriod"/>
            </a:pPr>
            <a:r>
              <a:rPr lang="en" sz="1200">
                <a:solidFill>
                  <a:srgbClr val="374151"/>
                </a:solidFill>
                <a:latin typeface="Times New Roman"/>
                <a:ea typeface="Times New Roman"/>
                <a:cs typeface="Times New Roman"/>
                <a:sym typeface="Times New Roman"/>
              </a:rPr>
              <a:t>Source:</a:t>
            </a:r>
            <a:r>
              <a:rPr lang="en" sz="1200">
                <a:solidFill>
                  <a:srgbClr val="374151"/>
                </a:solidFill>
                <a:uFill>
                  <a:noFill/>
                </a:uFill>
                <a:latin typeface="Times New Roman"/>
                <a:ea typeface="Times New Roman"/>
                <a:cs typeface="Times New Roman"/>
                <a:sym typeface="Times New Roman"/>
                <a:hlinkClick r:id="rId11">
                  <a:extLst>
                    <a:ext uri="{A12FA001-AC4F-418D-AE19-62706E023703}">
                      <ahyp:hlinkClr val="tx"/>
                    </a:ext>
                  </a:extLst>
                </a:hlinkClick>
              </a:rPr>
              <a:t> </a:t>
            </a:r>
            <a:r>
              <a:rPr lang="en" sz="1200">
                <a:solidFill>
                  <a:schemeClr val="hlink"/>
                </a:solidFill>
                <a:uFill>
                  <a:noFill/>
                </a:uFill>
                <a:latin typeface="Times New Roman"/>
                <a:ea typeface="Times New Roman"/>
                <a:cs typeface="Times New Roman"/>
                <a:sym typeface="Times New Roman"/>
                <a:hlinkClick r:id="rId12"/>
              </a:rPr>
              <a:t>worldbank.org</a:t>
            </a:r>
            <a:endParaRPr sz="1200">
              <a:solidFill>
                <a:schemeClr val="hlink"/>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Clr>
                <a:srgbClr val="374151"/>
              </a:buClr>
              <a:buSzPts val="1200"/>
              <a:buFont typeface="Times New Roman"/>
              <a:buNone/>
            </a:pPr>
            <a:r>
              <a:t/>
            </a:r>
            <a:endParaRPr sz="1200">
              <a:solidFill>
                <a:srgbClr val="37415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486900" y="640675"/>
            <a:ext cx="4085100" cy="4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2600"/>
              <a:t>Challenges &amp; Limitations</a:t>
            </a:r>
            <a:endParaRPr b="1" i="1" sz="2600"/>
          </a:p>
          <a:p>
            <a:pPr indent="0" lvl="0" marL="0" rtl="0" algn="ctr">
              <a:spcBef>
                <a:spcPts val="0"/>
              </a:spcBef>
              <a:spcAft>
                <a:spcPts val="0"/>
              </a:spcAft>
              <a:buNone/>
            </a:pPr>
            <a:r>
              <a:t/>
            </a:r>
            <a:endParaRPr b="1" i="1" sz="2400"/>
          </a:p>
        </p:txBody>
      </p:sp>
      <p:sp>
        <p:nvSpPr>
          <p:cNvPr id="150" name="Google Shape;150;p17"/>
          <p:cNvSpPr txBox="1"/>
          <p:nvPr/>
        </p:nvSpPr>
        <p:spPr>
          <a:xfrm>
            <a:off x="486900" y="1181925"/>
            <a:ext cx="81702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Calibri"/>
                <a:ea typeface="Calibri"/>
                <a:cs typeface="Calibri"/>
                <a:sym typeface="Calibri"/>
              </a:rPr>
              <a:t>In developing an algorithmic approach for optimizing cyclone evacuation processes using agent-based simulation, several challenges may arise:</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rPr b="1" lang="en" sz="1700">
                <a:solidFill>
                  <a:schemeClr val="dk2"/>
                </a:solidFill>
                <a:latin typeface="Calibri"/>
                <a:ea typeface="Calibri"/>
                <a:cs typeface="Calibri"/>
                <a:sym typeface="Calibri"/>
              </a:rPr>
              <a:t>Data Accuracy and Availability: </a:t>
            </a:r>
            <a:r>
              <a:rPr lang="en" sz="1700">
                <a:solidFill>
                  <a:schemeClr val="dk2"/>
                </a:solidFill>
                <a:latin typeface="Calibri"/>
                <a:ea typeface="Calibri"/>
                <a:cs typeface="Calibri"/>
                <a:sym typeface="Calibri"/>
              </a:rPr>
              <a:t>Ensuring the algorithm has access to comprehensive and accurate data on cyclone patterns, population density, and infrastructure is essential.</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rPr b="1" lang="en" sz="1700">
                <a:solidFill>
                  <a:schemeClr val="dk2"/>
                </a:solidFill>
                <a:latin typeface="Calibri"/>
                <a:ea typeface="Calibri"/>
                <a:cs typeface="Calibri"/>
                <a:sym typeface="Calibri"/>
              </a:rPr>
              <a:t>Modeling Complex Human Behaviors: </a:t>
            </a:r>
            <a:r>
              <a:rPr lang="en" sz="1700">
                <a:solidFill>
                  <a:schemeClr val="dk2"/>
                </a:solidFill>
                <a:latin typeface="Calibri"/>
                <a:ea typeface="Calibri"/>
                <a:cs typeface="Calibri"/>
                <a:sym typeface="Calibri"/>
              </a:rPr>
              <a:t>Accurately simulating unpredictable human behaviors during evacuations is difficult but necessary for realistic planning.</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b="1" lang="en" sz="1700">
                <a:solidFill>
                  <a:schemeClr val="dk2"/>
                </a:solidFill>
                <a:latin typeface="Calibri"/>
                <a:ea typeface="Calibri"/>
                <a:cs typeface="Calibri"/>
                <a:sym typeface="Calibri"/>
              </a:rPr>
              <a:t>Algorithm Complexity vs. Efficiency: </a:t>
            </a:r>
            <a:r>
              <a:rPr lang="en" sz="1700">
                <a:solidFill>
                  <a:schemeClr val="dk2"/>
                </a:solidFill>
                <a:latin typeface="Calibri"/>
                <a:ea typeface="Calibri"/>
                <a:cs typeface="Calibri"/>
                <a:sym typeface="Calibri"/>
              </a:rPr>
              <a:t>The algorithm must balance sophisticated modeling capabilities with computational efficiency to provide timely, actionable insights.</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title"/>
          </p:nvPr>
        </p:nvSpPr>
        <p:spPr>
          <a:xfrm>
            <a:off x="388925" y="466450"/>
            <a:ext cx="3793200" cy="4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t>Challenges &amp; Limitations</a:t>
            </a:r>
            <a:endParaRPr b="1" i="1" sz="2400"/>
          </a:p>
          <a:p>
            <a:pPr indent="0" lvl="0" marL="0" rtl="0" algn="ctr">
              <a:spcBef>
                <a:spcPts val="0"/>
              </a:spcBef>
              <a:spcAft>
                <a:spcPts val="0"/>
              </a:spcAft>
              <a:buNone/>
            </a:pPr>
            <a:r>
              <a:t/>
            </a:r>
            <a:endParaRPr b="1" i="1" sz="2400"/>
          </a:p>
        </p:txBody>
      </p:sp>
      <p:sp>
        <p:nvSpPr>
          <p:cNvPr id="156" name="Google Shape;156;p18"/>
          <p:cNvSpPr txBox="1"/>
          <p:nvPr/>
        </p:nvSpPr>
        <p:spPr>
          <a:xfrm>
            <a:off x="444450" y="833500"/>
            <a:ext cx="8170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Generalizability and Adaptability:</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rPr lang="en" sz="1700">
                <a:solidFill>
                  <a:schemeClr val="dk2"/>
                </a:solidFill>
                <a:latin typeface="Calibri"/>
                <a:ea typeface="Calibri"/>
                <a:cs typeface="Calibri"/>
                <a:sym typeface="Calibri"/>
              </a:rPr>
              <a:t>Creating a model that is broadly applicable yet adaptable to specific local conditions and emergencies is challenging.</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rPr b="1" lang="en" sz="1700">
                <a:solidFill>
                  <a:schemeClr val="dk2"/>
                </a:solidFill>
                <a:latin typeface="Calibri"/>
                <a:ea typeface="Calibri"/>
                <a:cs typeface="Calibri"/>
                <a:sym typeface="Calibri"/>
              </a:rPr>
              <a:t>Stakeholder Coordination and Policy Implementation: </a:t>
            </a:r>
            <a:r>
              <a:rPr lang="en" sz="1700">
                <a:solidFill>
                  <a:schemeClr val="dk2"/>
                </a:solidFill>
                <a:latin typeface="Calibri"/>
                <a:ea typeface="Calibri"/>
                <a:cs typeface="Calibri"/>
                <a:sym typeface="Calibri"/>
              </a:rPr>
              <a:t>Coordinating with various agencies and aligning algorithmic recommendations with practical policies and procedures is a significant challenge.</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rPr b="1" lang="en" sz="1700">
                <a:solidFill>
                  <a:schemeClr val="dk2"/>
                </a:solidFill>
                <a:latin typeface="Calibri"/>
                <a:ea typeface="Calibri"/>
                <a:cs typeface="Calibri"/>
                <a:sym typeface="Calibri"/>
              </a:rPr>
              <a:t>Resource Allocation and Logistics: </a:t>
            </a:r>
            <a:r>
              <a:rPr lang="en" sz="1700">
                <a:solidFill>
                  <a:schemeClr val="dk2"/>
                </a:solidFill>
                <a:latin typeface="Calibri"/>
                <a:ea typeface="Calibri"/>
                <a:cs typeface="Calibri"/>
                <a:sym typeface="Calibri"/>
              </a:rPr>
              <a:t>Dynamically allocating and managing resources like emergency shelters and supplies in real-time based on changing cyclone conditions involves complex logistical planning</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lang="en" sz="1700">
                <a:solidFill>
                  <a:schemeClr val="dk2"/>
                </a:solidFill>
                <a:latin typeface="Calibri"/>
                <a:ea typeface="Calibri"/>
                <a:cs typeface="Calibri"/>
                <a:sym typeface="Calibri"/>
              </a:rPr>
              <a:t>.</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b="1" lang="en" sz="1700">
                <a:solidFill>
                  <a:schemeClr val="dk2"/>
                </a:solidFill>
                <a:latin typeface="Calibri"/>
                <a:ea typeface="Calibri"/>
                <a:cs typeface="Calibri"/>
                <a:sym typeface="Calibri"/>
              </a:rPr>
              <a:t>Validation and Testing:</a:t>
            </a:r>
            <a:r>
              <a:rPr lang="en" sz="1700">
                <a:solidFill>
                  <a:schemeClr val="dk2"/>
                </a:solidFill>
                <a:latin typeface="Calibri"/>
                <a:ea typeface="Calibri"/>
                <a:cs typeface="Calibri"/>
                <a:sym typeface="Calibri"/>
              </a:rPr>
              <a:t> Rigorously testing and validating the model against real-world scenarios is necessary to ensure its reliability and effectiveness.</a:t>
            </a:r>
            <a:endParaRPr sz="13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05975" y="275655"/>
            <a:ext cx="2274900" cy="47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t>Future Work</a:t>
            </a:r>
            <a:endParaRPr b="1" i="1" sz="2400"/>
          </a:p>
        </p:txBody>
      </p:sp>
      <p:sp>
        <p:nvSpPr>
          <p:cNvPr id="162" name="Google Shape;162;p19"/>
          <p:cNvSpPr txBox="1"/>
          <p:nvPr/>
        </p:nvSpPr>
        <p:spPr>
          <a:xfrm>
            <a:off x="444450" y="750550"/>
            <a:ext cx="8170200" cy="60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Calibri"/>
                <a:ea typeface="Calibri"/>
                <a:cs typeface="Calibri"/>
                <a:sym typeface="Calibri"/>
              </a:rPr>
              <a:t>1. Integration of Environmental Factors:</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lang="en" sz="1700">
                <a:solidFill>
                  <a:schemeClr val="dk2"/>
                </a:solidFill>
                <a:latin typeface="Calibri"/>
                <a:ea typeface="Calibri"/>
                <a:cs typeface="Calibri"/>
                <a:sym typeface="Calibri"/>
              </a:rPr>
              <a:t>Incorporate weather forecasts and geographical data for more accurate simulations.</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b="1" lang="en" sz="1700">
                <a:solidFill>
                  <a:schemeClr val="dk2"/>
                </a:solidFill>
                <a:latin typeface="Calibri"/>
                <a:ea typeface="Calibri"/>
                <a:cs typeface="Calibri"/>
                <a:sym typeface="Calibri"/>
              </a:rPr>
              <a:t>2.Behavioral Analysis:</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rPr lang="en" sz="1700">
                <a:solidFill>
                  <a:schemeClr val="dk2"/>
                </a:solidFill>
                <a:latin typeface="Calibri"/>
                <a:ea typeface="Calibri"/>
                <a:cs typeface="Calibri"/>
                <a:sym typeface="Calibri"/>
              </a:rPr>
              <a:t>Refine agent behaviors based on psychological studies to better mimic human decision-making during emergencies.</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b="1" sz="1600">
              <a:solidFill>
                <a:schemeClr val="dk2"/>
              </a:solidFill>
              <a:latin typeface="Calibri"/>
              <a:ea typeface="Calibri"/>
              <a:cs typeface="Calibri"/>
              <a:sym typeface="Calibri"/>
            </a:endParaRPr>
          </a:p>
          <a:p>
            <a:pPr indent="0" lvl="0" marL="0" rtl="0" algn="l">
              <a:spcBef>
                <a:spcPts val="0"/>
              </a:spcBef>
              <a:spcAft>
                <a:spcPts val="0"/>
              </a:spcAft>
              <a:buNone/>
            </a:pPr>
            <a:r>
              <a:rPr b="1" lang="en" sz="1700">
                <a:solidFill>
                  <a:schemeClr val="dk2"/>
                </a:solidFill>
                <a:latin typeface="Calibri"/>
                <a:ea typeface="Calibri"/>
                <a:cs typeface="Calibri"/>
                <a:sym typeface="Calibri"/>
              </a:rPr>
              <a:t>3.Scalability and Adaptability:</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rPr lang="en" sz="1700">
                <a:solidFill>
                  <a:schemeClr val="dk2"/>
                </a:solidFill>
                <a:latin typeface="Calibri"/>
                <a:ea typeface="Calibri"/>
                <a:cs typeface="Calibri"/>
                <a:sym typeface="Calibri"/>
              </a:rPr>
              <a:t>Ensure the algorithm is adaptable to various geographic locations and can scale for both small and large populations.</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b="1" lang="en" sz="1700">
                <a:solidFill>
                  <a:schemeClr val="dk2"/>
                </a:solidFill>
                <a:latin typeface="Calibri"/>
                <a:ea typeface="Calibri"/>
                <a:cs typeface="Calibri"/>
                <a:sym typeface="Calibri"/>
              </a:rPr>
              <a:t>4.Human-AI Collaboration:</a:t>
            </a:r>
            <a:endParaRPr b="1" sz="1700">
              <a:solidFill>
                <a:schemeClr val="dk2"/>
              </a:solidFill>
              <a:latin typeface="Calibri"/>
              <a:ea typeface="Calibri"/>
              <a:cs typeface="Calibri"/>
              <a:sym typeface="Calibri"/>
            </a:endParaRPr>
          </a:p>
          <a:p>
            <a:pPr indent="0" lvl="0" marL="0" rtl="0" algn="l">
              <a:spcBef>
                <a:spcPts val="0"/>
              </a:spcBef>
              <a:spcAft>
                <a:spcPts val="0"/>
              </a:spcAft>
              <a:buNone/>
            </a:pPr>
            <a:r>
              <a:rPr lang="en" sz="1700">
                <a:solidFill>
                  <a:schemeClr val="dk2"/>
                </a:solidFill>
                <a:latin typeface="Calibri"/>
                <a:ea typeface="Calibri"/>
                <a:cs typeface="Calibri"/>
                <a:sym typeface="Calibri"/>
              </a:rPr>
              <a:t>Explore the potential for integrating AI recommendations with human decision-making processes in evacuation planning.</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743475" y="525199"/>
            <a:ext cx="3036000" cy="14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Conclusion</a:t>
            </a:r>
            <a:endParaRPr b="1"/>
          </a:p>
        </p:txBody>
      </p:sp>
      <p:sp>
        <p:nvSpPr>
          <p:cNvPr id="168" name="Google Shape;168;p20"/>
          <p:cNvSpPr txBox="1"/>
          <p:nvPr/>
        </p:nvSpPr>
        <p:spPr>
          <a:xfrm>
            <a:off x="346600" y="1695975"/>
            <a:ext cx="8821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2400">
                <a:solidFill>
                  <a:schemeClr val="dk2"/>
                </a:solidFill>
                <a:latin typeface="Calibri"/>
                <a:ea typeface="Calibri"/>
                <a:cs typeface="Calibri"/>
                <a:sym typeface="Calibri"/>
              </a:rPr>
              <a:t>In summary, this research presents a foundation for an innovative approach to cyclone evacuation optimization, with future work focusing on refining and expanding the model for broader applications.</a:t>
            </a:r>
            <a:endParaRPr b="1" i="1" sz="2400">
              <a:solidFill>
                <a:schemeClr val="dk2"/>
              </a:solidFill>
              <a:latin typeface="Calibri"/>
              <a:ea typeface="Calibri"/>
              <a:cs typeface="Calibri"/>
              <a:sym typeface="Calibri"/>
            </a:endParaRPr>
          </a:p>
        </p:txBody>
      </p:sp>
      <p:sp>
        <p:nvSpPr>
          <p:cNvPr id="169" name="Google Shape;169;p20"/>
          <p:cNvSpPr txBox="1"/>
          <p:nvPr/>
        </p:nvSpPr>
        <p:spPr>
          <a:xfrm>
            <a:off x="6041750" y="4126175"/>
            <a:ext cx="3126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3500">
                <a:solidFill>
                  <a:schemeClr val="dk2"/>
                </a:solidFill>
                <a:latin typeface="Calibri"/>
                <a:ea typeface="Calibri"/>
                <a:cs typeface="Calibri"/>
                <a:sym typeface="Calibri"/>
              </a:rPr>
              <a:t>Thank You.</a:t>
            </a:r>
            <a:endParaRPr i="1" sz="3500">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