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0287000" cx="18288000"/>
  <p:notesSz cx="6858000" cy="9144000"/>
  <p:embeddedFontLst>
    <p:embeddedFont>
      <p:font typeface="Sniglet"/>
      <p:regular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ilita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4" roundtripDataSignature="AMtx7mgaigAtrdZtYNJOqukKNTvj8K6D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nigle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ilitaOne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f02cb12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f02cb12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f0668e4b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f0668e4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f0668e4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9f0668e4b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f0668e4bf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f0668e4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f0668e4bf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f0668e4b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f0668e4bf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f0668e4b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f0668e4bf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f0668e4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f0668e4bf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f0668e4b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f0668e4bf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f0668e4b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f0668e4bf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f0668e4b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f0668e4bf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f0668e4b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275" y="0"/>
            <a:ext cx="7381875" cy="4917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442850" y="4345025"/>
            <a:ext cx="18288022" cy="5413123"/>
            <a:chOff x="0" y="-38100"/>
            <a:chExt cx="5081700" cy="1425669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5081568" cy="1387569"/>
            </a:xfrm>
            <a:custGeom>
              <a:rect b="b" l="l" r="r" t="t"/>
              <a:pathLst>
                <a:path extrusionOk="0" h="1387569" w="5081568">
                  <a:moveTo>
                    <a:pt x="0" y="0"/>
                  </a:moveTo>
                  <a:lnTo>
                    <a:pt x="5081568" y="0"/>
                  </a:lnTo>
                  <a:lnTo>
                    <a:pt x="5081568" y="1387569"/>
                  </a:lnTo>
                  <a:lnTo>
                    <a:pt x="0" y="1387569"/>
                  </a:lnTo>
                  <a:close/>
                </a:path>
              </a:pathLst>
            </a:custGeom>
            <a:solidFill>
              <a:srgbClr val="2B3244"/>
            </a:solid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38100"/>
              <a:ext cx="5081700" cy="14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1026024" y="4886384"/>
            <a:ext cx="161142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43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DEVELOPING AN AGENT-BASED SIMULATION MODEL OF THE USE OF DIFFERENT COMMUNICATION TECHNOLOGIES IN INTER-ORGANIZATIONAL DISASTER RESPONSE COORDINATION </a:t>
            </a:r>
            <a:endParaRPr sz="18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8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30" u="none" cap="none" strike="noStrike">
              <a:solidFill>
                <a:srgbClr val="FFF6E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09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23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S. K. AROS AND D. E. GIBBONS, "DEVELOPING AN AGENT-BASED SIMULATION MODEL OF THE USE OF DIFFERENT COMMUNICATION TECHNOLOGIES IN INTER-ORGANIZATIONAL DISASTER RESPONSE COORDINATION," 2018 WINTER SIMULATION CONFERENCE (WSC), GOTHENBURG, SWEDEN, 2018, PP. 68-79, DOI: 10.1109/WSC.2018.8632257.</a:t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1051900" y="1550250"/>
            <a:ext cx="149325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Advanced agreements impact communication needs for request fulfillment.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Pre-Scripted Mission Assignment (PSMA) includes pre-agreed details for specific resources.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PSMA reduces the time needed to fulfill a request.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199218" y="5143012"/>
            <a:ext cx="1749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168" name="Google Shape;168;p10"/>
          <p:cNvGrpSpPr/>
          <p:nvPr/>
        </p:nvGrpSpPr>
        <p:grpSpPr>
          <a:xfrm>
            <a:off x="-749593" y="4294213"/>
            <a:ext cx="19604534" cy="7530392"/>
            <a:chOff x="0" y="-38100"/>
            <a:chExt cx="5163300" cy="1983300"/>
          </a:xfrm>
        </p:grpSpPr>
        <p:sp>
          <p:nvSpPr>
            <p:cNvPr id="169" name="Google Shape;169;p10"/>
            <p:cNvSpPr/>
            <p:nvPr/>
          </p:nvSpPr>
          <p:spPr>
            <a:xfrm>
              <a:off x="0" y="0"/>
              <a:ext cx="5163177" cy="1945139"/>
            </a:xfrm>
            <a:custGeom>
              <a:rect b="b" l="l" r="r" t="t"/>
              <a:pathLst>
                <a:path extrusionOk="0" h="1945139" w="5163177">
                  <a:moveTo>
                    <a:pt x="0" y="0"/>
                  </a:moveTo>
                  <a:lnTo>
                    <a:pt x="5163177" y="0"/>
                  </a:lnTo>
                  <a:lnTo>
                    <a:pt x="5163177" y="1945139"/>
                  </a:lnTo>
                  <a:lnTo>
                    <a:pt x="0" y="1945139"/>
                  </a:lnTo>
                  <a:close/>
                </a:path>
              </a:pathLst>
            </a:custGeom>
            <a:solidFill>
              <a:srgbClr val="2B324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70" name="Google Shape;170;p10"/>
            <p:cNvSpPr txBox="1"/>
            <p:nvPr/>
          </p:nvSpPr>
          <p:spPr>
            <a:xfrm>
              <a:off x="0" y="-38100"/>
              <a:ext cx="5163300" cy="1983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10"/>
          <p:cNvSpPr txBox="1"/>
          <p:nvPr/>
        </p:nvSpPr>
        <p:spPr>
          <a:xfrm>
            <a:off x="1154874" y="5777775"/>
            <a:ext cx="155799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Request Categories and Urgency Levels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Three request categories: Standard, Non-Standard, and Plan-Initiated.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Urgency Levels: Life-saving (Priority 1), Life-sustaining (Priority 2), High (Priority 3).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Uncommon needs, specific to geography, population, or disaster type, categorized as non-standard.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g29f02cb12d3_0_0"/>
          <p:cNvGrpSpPr/>
          <p:nvPr/>
        </p:nvGrpSpPr>
        <p:grpSpPr>
          <a:xfrm>
            <a:off x="1473238" y="1139425"/>
            <a:ext cx="15405222" cy="8008169"/>
            <a:chOff x="-269819" y="-6112"/>
            <a:chExt cx="5163300" cy="1983300"/>
          </a:xfrm>
        </p:grpSpPr>
        <p:sp>
          <p:nvSpPr>
            <p:cNvPr id="177" name="Google Shape;177;g29f02cb12d3_0_0"/>
            <p:cNvSpPr/>
            <p:nvPr/>
          </p:nvSpPr>
          <p:spPr>
            <a:xfrm>
              <a:off x="-269756" y="32047"/>
              <a:ext cx="5163177" cy="1945139"/>
            </a:xfrm>
            <a:custGeom>
              <a:rect b="b" l="l" r="r" t="t"/>
              <a:pathLst>
                <a:path extrusionOk="0" h="1945139" w="5163177">
                  <a:moveTo>
                    <a:pt x="0" y="0"/>
                  </a:moveTo>
                  <a:lnTo>
                    <a:pt x="5163177" y="0"/>
                  </a:lnTo>
                  <a:lnTo>
                    <a:pt x="5163177" y="1945139"/>
                  </a:lnTo>
                  <a:lnTo>
                    <a:pt x="0" y="1945139"/>
                  </a:lnTo>
                  <a:close/>
                </a:path>
              </a:pathLst>
            </a:custGeom>
            <a:solidFill>
              <a:srgbClr val="2B324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78" name="Google Shape;178;g29f02cb12d3_0_0"/>
            <p:cNvSpPr txBox="1"/>
            <p:nvPr/>
          </p:nvSpPr>
          <p:spPr>
            <a:xfrm>
              <a:off x="-269819" y="-6112"/>
              <a:ext cx="5163300" cy="1983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g29f02cb12d3_0_0"/>
          <p:cNvSpPr txBox="1"/>
          <p:nvPr/>
        </p:nvSpPr>
        <p:spPr>
          <a:xfrm>
            <a:off x="2126475" y="522325"/>
            <a:ext cx="14341500" cy="75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Communication Media and Functionality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Four communication media modeled: Centralized information system (WebEOC), direct emails, direct phone calls, face-to-face interactions.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Functionality Differences: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System and Email: Hand off requests, placed in queue.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Phone Calls and Face-to-Face: Synchronous communication with added delays.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Richer Communication Forms: Higher probability of successfully completing and correcting request details.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MAs routed in the computer system; RFIs usually via email, with escalation options for richer communication.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f0668e4bf_0_0"/>
          <p:cNvSpPr txBox="1"/>
          <p:nvPr/>
        </p:nvSpPr>
        <p:spPr>
          <a:xfrm>
            <a:off x="1162800" y="1355350"/>
            <a:ext cx="15962400" cy="6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Simulation Methodology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Agent-based simulation methodology chosen for decision-making agents in the communication network.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NetLogo 5.1.0 used for model development due to flexibility, ease of use, dashboard feature, and BehaviorSpace utility.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Roles in Figure 2 represented as agents; Master request agent for each state need; Request item agent for each communication vehicle.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Model Components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Master requests associated with RRF, MA, 0 or 1 VMAs, and possibly multiple RFIs.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Model dashboard with animation to adjust parameters and observe communication and request fulfillment.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Challenges addressed: Model parameterization and verification/validation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/>
          <p:nvPr/>
        </p:nvSpPr>
        <p:spPr>
          <a:xfrm>
            <a:off x="327400" y="1386575"/>
            <a:ext cx="10778983" cy="6730633"/>
          </a:xfrm>
          <a:custGeom>
            <a:rect b="b" l="l" r="r" t="t"/>
            <a:pathLst>
              <a:path extrusionOk="0" h="6730633" w="12010009">
                <a:moveTo>
                  <a:pt x="0" y="0"/>
                </a:moveTo>
                <a:lnTo>
                  <a:pt x="12010009" y="0"/>
                </a:lnTo>
                <a:lnTo>
                  <a:pt x="12010009" y="6730633"/>
                </a:lnTo>
                <a:lnTo>
                  <a:pt x="0" y="67306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11"/>
          <p:cNvSpPr txBox="1"/>
          <p:nvPr/>
        </p:nvSpPr>
        <p:spPr>
          <a:xfrm>
            <a:off x="11027675" y="557525"/>
            <a:ext cx="70917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Model Dashboard Snapshot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FEMA roles, Tier 1 and Tier 2 brokers represented with people icons and stars/Xs for phone calls and face-to-face interactions.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Triangles depict request item agents in queues.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Figure 3: NetLogo Simulation Model Dashboard.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Model Parameters Manipulation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Dashboard allows manipulation of model parameters: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Number of each broker type.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Number of requests and percentage initiated from the plan.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Communication medium allowance and escalation options.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State's proactive or reactive approach.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Timing of response staging locations decision.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Variation in personnel skill level for NRCC.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g29f0668e4bf_0_9"/>
          <p:cNvGrpSpPr/>
          <p:nvPr/>
        </p:nvGrpSpPr>
        <p:grpSpPr>
          <a:xfrm>
            <a:off x="0" y="-144662"/>
            <a:ext cx="9495288" cy="11623070"/>
            <a:chOff x="0" y="-38100"/>
            <a:chExt cx="2500800" cy="3061200"/>
          </a:xfrm>
        </p:grpSpPr>
        <p:sp>
          <p:nvSpPr>
            <p:cNvPr id="196" name="Google Shape;196;g29f0668e4bf_0_9"/>
            <p:cNvSpPr/>
            <p:nvPr/>
          </p:nvSpPr>
          <p:spPr>
            <a:xfrm>
              <a:off x="0" y="0"/>
              <a:ext cx="2500748" cy="3022978"/>
            </a:xfrm>
            <a:custGeom>
              <a:rect b="b" l="l" r="r" t="t"/>
              <a:pathLst>
                <a:path extrusionOk="0" h="3022978" w="2500748">
                  <a:moveTo>
                    <a:pt x="0" y="0"/>
                  </a:moveTo>
                  <a:lnTo>
                    <a:pt x="2500748" y="0"/>
                  </a:lnTo>
                  <a:lnTo>
                    <a:pt x="2500748" y="3022978"/>
                  </a:lnTo>
                  <a:lnTo>
                    <a:pt x="0" y="3022978"/>
                  </a:lnTo>
                  <a:close/>
                </a:path>
              </a:pathLst>
            </a:custGeom>
            <a:solidFill>
              <a:srgbClr val="2B3244"/>
            </a:solidFill>
            <a:ln>
              <a:noFill/>
            </a:ln>
          </p:spPr>
        </p:sp>
        <p:sp>
          <p:nvSpPr>
            <p:cNvPr id="197" name="Google Shape;197;g29f0668e4bf_0_9"/>
            <p:cNvSpPr txBox="1"/>
            <p:nvPr/>
          </p:nvSpPr>
          <p:spPr>
            <a:xfrm>
              <a:off x="0" y="-38100"/>
              <a:ext cx="2500800" cy="30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g29f0668e4bf_0_9"/>
          <p:cNvSpPr txBox="1"/>
          <p:nvPr/>
        </p:nvSpPr>
        <p:spPr>
          <a:xfrm>
            <a:off x="237443" y="996014"/>
            <a:ext cx="9020400" cy="9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E38833"/>
                </a:solidFill>
                <a:latin typeface="Sniglet"/>
                <a:ea typeface="Sniglet"/>
                <a:cs typeface="Sniglet"/>
                <a:sym typeface="Sniglet"/>
              </a:rPr>
              <a:t>Model Parameterization from Exercise Data</a:t>
            </a:r>
            <a:endParaRPr sz="4600">
              <a:solidFill>
                <a:srgbClr val="E38833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Most MAs from the exercise had a single resource request; some had multiple bundled as Mission Assignment Task Orders (MATO).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Analysis Approach: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Counted each MA as one request.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Counted each MATO/MA as one request.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Result: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Range of possible requests in the model: 100 to 300</a:t>
            </a: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D9865A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E38833"/>
                </a:solidFill>
                <a:latin typeface="Sniglet"/>
                <a:ea typeface="Sniglet"/>
                <a:cs typeface="Sniglet"/>
                <a:sym typeface="Sniglet"/>
              </a:rPr>
              <a:t>Additional Exercise Data Utilization:</a:t>
            </a:r>
            <a:endParaRPr sz="2900">
              <a:solidFill>
                <a:srgbClr val="E38833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PSMA usage, initiation from the plan, MA creation time relative to simulated disaster onset, and urgency.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he model and make necessary adjustments.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100" u="none" cap="none" strike="noStrike">
              <a:solidFill>
                <a:srgbClr val="FFF6E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9" name="Google Shape;199;g29f0668e4bf_0_9"/>
          <p:cNvSpPr txBox="1"/>
          <p:nvPr/>
        </p:nvSpPr>
        <p:spPr>
          <a:xfrm>
            <a:off x="9787000" y="460800"/>
            <a:ext cx="8104800" cy="9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Parameter Determination: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Values for percent of overall PSMA and plan-initiated requests.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Estimated percent of non-PSMA non-standard vs. standard requests (assumed 3% non-standard).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Proportion of requests for each priority level.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Distribution of request arrival over the first 96+ hours post-disaster.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Tier 1 Brokers Range Determination: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Number of support agencies assigned MAs informed the range (12 to 30).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Tier 2 Brokers and Requests: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Range estimation for Tier 2 brokers (5 to 10) and varying requests assignment due to lack of actual data.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f0668e4bf_0_21"/>
          <p:cNvSpPr txBox="1"/>
          <p:nvPr/>
        </p:nvSpPr>
        <p:spPr>
          <a:xfrm>
            <a:off x="8800500" y="-618475"/>
            <a:ext cx="9525000" cy="10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Focus of V&amp;V: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Emphasis on the validity of the conceptual simulation model and model parameters.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Lacked empirical data, so validation efforts focused on ensuring realism based on subject matter experts and exercise data.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Incremental Model Development: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Verification maintained through incremental development.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Functionality of each code section verified before moving to the next.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Code heavily commented for clarity.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Animation and error-checking routines used to enhance verification.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Validation Approach: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Goal: Relative performance under different scenarios rather than precise prediction.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Model considered 'good enough' for the intended purpose.</a:t>
            </a:r>
            <a:endParaRPr/>
          </a:p>
        </p:txBody>
      </p:sp>
      <p:grpSp>
        <p:nvGrpSpPr>
          <p:cNvPr id="205" name="Google Shape;205;g29f0668e4bf_0_21"/>
          <p:cNvGrpSpPr/>
          <p:nvPr/>
        </p:nvGrpSpPr>
        <p:grpSpPr>
          <a:xfrm>
            <a:off x="-694800" y="-442237"/>
            <a:ext cx="9495288" cy="11623070"/>
            <a:chOff x="0" y="-38100"/>
            <a:chExt cx="2500800" cy="3061200"/>
          </a:xfrm>
        </p:grpSpPr>
        <p:sp>
          <p:nvSpPr>
            <p:cNvPr id="206" name="Google Shape;206;g29f0668e4bf_0_21"/>
            <p:cNvSpPr/>
            <p:nvPr/>
          </p:nvSpPr>
          <p:spPr>
            <a:xfrm>
              <a:off x="0" y="0"/>
              <a:ext cx="2500748" cy="3022978"/>
            </a:xfrm>
            <a:custGeom>
              <a:rect b="b" l="l" r="r" t="t"/>
              <a:pathLst>
                <a:path extrusionOk="0" h="3022978" w="2500748">
                  <a:moveTo>
                    <a:pt x="0" y="0"/>
                  </a:moveTo>
                  <a:lnTo>
                    <a:pt x="2500748" y="0"/>
                  </a:lnTo>
                  <a:lnTo>
                    <a:pt x="2500748" y="3022978"/>
                  </a:lnTo>
                  <a:lnTo>
                    <a:pt x="0" y="3022978"/>
                  </a:lnTo>
                  <a:close/>
                </a:path>
              </a:pathLst>
            </a:custGeom>
            <a:solidFill>
              <a:srgbClr val="2B3244"/>
            </a:solidFill>
            <a:ln>
              <a:noFill/>
            </a:ln>
          </p:spPr>
        </p:sp>
        <p:sp>
          <p:nvSpPr>
            <p:cNvPr id="207" name="Google Shape;207;g29f0668e4bf_0_21"/>
            <p:cNvSpPr txBox="1"/>
            <p:nvPr/>
          </p:nvSpPr>
          <p:spPr>
            <a:xfrm>
              <a:off x="0" y="-38100"/>
              <a:ext cx="2500800" cy="30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g29f0668e4bf_0_21"/>
          <p:cNvSpPr txBox="1"/>
          <p:nvPr/>
        </p:nvSpPr>
        <p:spPr>
          <a:xfrm>
            <a:off x="343500" y="528900"/>
            <a:ext cx="8457000" cy="9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Model Verification and Validation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Verification and Validation (V&amp;V) Definitions: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Verification: Ensuring the simulation program performs as intended.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Validation: Determining if the conceptual simulation model accurately represents the system under study.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Challenges in ABMS V&amp;V: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Difficult in the absence of continuous or regular system operation.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No comprehensive tool set for ABMS V&amp;V due to diverse application domains.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Guiding Framework for V&amp;V: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Used Kleijnen's (1995) framework for "simulation models in operations research" to guide V&amp;V efforts.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f0668e4bf_0_24"/>
          <p:cNvSpPr txBox="1"/>
          <p:nvPr/>
        </p:nvSpPr>
        <p:spPr>
          <a:xfrm>
            <a:off x="503400" y="598300"/>
            <a:ext cx="17281200" cy="9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Initial Experiment and Results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Objective: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Assess the effectiveness of communication technologies as additions to the Centralized Information System (CIS) for processing disaster response requests.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Baseline Condition: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CIS-only usage assumed for all players (suppliers, state, FEMA, brokers).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Experiment Design: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Full factorial experiment testing all combinations of media options and communication escalation.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Varied network size, overall requests, and percentage of requests with Pre-Scripted Mission Assignments (PSMAs).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Primary Performance Metric: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Average Need Flow Time: Duration from state presentation of a need to FEMA through an RRF to shipment initiation.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Additional Metrics: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Request Flow Time: Average duration from request arrival to shipment initiation.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Request Duration: Overall average Request Flow Time across all requests.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Global Flow Time: A six-item scale (alpha = 0.91) derived from factor analysis, used as an overall performance metric.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Data Collection: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20 instances of every parameter combination.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Analysis: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Correlation identified highly correlated metrics.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niglet"/>
              <a:buChar char="●"/>
            </a:pPr>
            <a:r>
              <a:rPr lang="en-US" sz="25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Factor analysis produced a six-item scale (Global Flow Time).</a:t>
            </a:r>
            <a:endParaRPr sz="25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f0668e4bf_0_41"/>
          <p:cNvSpPr txBox="1"/>
          <p:nvPr/>
        </p:nvSpPr>
        <p:spPr>
          <a:xfrm>
            <a:off x="442225" y="158500"/>
            <a:ext cx="18579600" cy="9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Effect of Reliance on CIS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Key Finding: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Exclusive reliance on the Centralized Information System (CIS) for information exchange prolongs request fulfillment compared to scenarios with direct interpersonal communication options.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Mean Flowtimes (in hours):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CIS-only vs. Any Direct Communication Media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PSMA Requests: 273.87 vs. 199.52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Standard Requests: 467.59 vs. 295.95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Non-standard Requests: 1542.32 vs. 1268.08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Consistent Impact Across Scenarios: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The negative effect of CIS-only reliance holds across different network sizes, configurations, and percentages of requests with Pre-Scripted Mission Assignments (PSMAs).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Broker Network Indicator: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Denotes network configuration with respect to the number of Tier 1 and Tier 2 Brokers.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Networks 1 to 3: 12, 21, and 30 Tier 1 brokers, respectively, with 5 Tier 2 brokers.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Networks 4 through 6: Similar but with 10 Tier 2 brokers.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f0668e4bf_0_47"/>
          <p:cNvSpPr txBox="1"/>
          <p:nvPr/>
        </p:nvSpPr>
        <p:spPr>
          <a:xfrm>
            <a:off x="1292675" y="7620000"/>
            <a:ext cx="166404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Graph (Figure 4):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Illustrates the impact of CIS-only reliance on mean flowtimes across different network configurations.</a:t>
            </a:r>
            <a:endParaRPr/>
          </a:p>
        </p:txBody>
      </p:sp>
      <p:pic>
        <p:nvPicPr>
          <p:cNvPr id="224" name="Google Shape;224;g29f0668e4bf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150" y="1746925"/>
            <a:ext cx="14740201" cy="55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29f0668e4bf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825" y="755975"/>
            <a:ext cx="15438349" cy="76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9f0668e4bf_0_54"/>
          <p:cNvSpPr txBox="1"/>
          <p:nvPr/>
        </p:nvSpPr>
        <p:spPr>
          <a:xfrm>
            <a:off x="2307325" y="8538500"/>
            <a:ext cx="151098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Table 1: Mean Need Flow Times (in hours) for Different Communication Options: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2"/>
          <p:cNvGrpSpPr/>
          <p:nvPr/>
        </p:nvGrpSpPr>
        <p:grpSpPr>
          <a:xfrm>
            <a:off x="6" y="-1578259"/>
            <a:ext cx="19059504" cy="11622611"/>
            <a:chOff x="0" y="-38100"/>
            <a:chExt cx="5019754" cy="3061079"/>
          </a:xfrm>
        </p:grpSpPr>
        <p:sp>
          <p:nvSpPr>
            <p:cNvPr id="94" name="Google Shape;94;p2"/>
            <p:cNvSpPr/>
            <p:nvPr/>
          </p:nvSpPr>
          <p:spPr>
            <a:xfrm>
              <a:off x="0" y="0"/>
              <a:ext cx="5019754" cy="3022978"/>
            </a:xfrm>
            <a:custGeom>
              <a:rect b="b" l="l" r="r" t="t"/>
              <a:pathLst>
                <a:path extrusionOk="0" h="3022978" w="5019754">
                  <a:moveTo>
                    <a:pt x="0" y="0"/>
                  </a:moveTo>
                  <a:lnTo>
                    <a:pt x="5019754" y="0"/>
                  </a:lnTo>
                  <a:lnTo>
                    <a:pt x="5019754" y="3022978"/>
                  </a:lnTo>
                  <a:lnTo>
                    <a:pt x="0" y="3022978"/>
                  </a:lnTo>
                  <a:close/>
                </a:path>
              </a:pathLst>
            </a:custGeom>
            <a:solidFill>
              <a:srgbClr val="2B3244"/>
            </a:solidFill>
            <a:ln>
              <a:noFill/>
            </a:ln>
          </p:spPr>
        </p:sp>
        <p:sp>
          <p:nvSpPr>
            <p:cNvPr id="95" name="Google Shape;95;p2"/>
            <p:cNvSpPr txBox="1"/>
            <p:nvPr/>
          </p:nvSpPr>
          <p:spPr>
            <a:xfrm>
              <a:off x="0" y="-38100"/>
              <a:ext cx="5019754" cy="3061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2"/>
          <p:cNvSpPr txBox="1"/>
          <p:nvPr/>
        </p:nvSpPr>
        <p:spPr>
          <a:xfrm>
            <a:off x="7757939" y="-800708"/>
            <a:ext cx="76473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1" u="none" cap="none" strike="noStrike">
                <a:solidFill>
                  <a:srgbClr val="F6BC2D"/>
                </a:solidFill>
                <a:latin typeface="Lilita One"/>
                <a:ea typeface="Lilita One"/>
                <a:cs typeface="Lilita One"/>
                <a:sym typeface="Lilita One"/>
              </a:rPr>
              <a:t>Abstract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855445" y="265067"/>
            <a:ext cx="7433100" cy="54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16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Research Focus: Coordination among organizations in rapid responses to catastrophic disasters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16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Context: FEMA's National Response Coordination Center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16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Methodology: Agent-based simulation model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16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Communication Channels: Web-based Emergency Operations Center, email, phone calls, face-to-face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16" u="none" cap="none" strike="noStrike">
              <a:solidFill>
                <a:srgbClr val="FFF6E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855453" y="5484504"/>
            <a:ext cx="76152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16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Model Development Process</a:t>
            </a:r>
            <a:endParaRPr/>
          </a:p>
          <a:p>
            <a:pPr indent="-282487" lvl="1" marL="564976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616"/>
              <a:buFont typeface="Arial"/>
              <a:buChar char="•"/>
            </a:pPr>
            <a:r>
              <a:rPr b="0" i="0" lang="en-US" sz="2616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Sources: FEMA documentation, observations, interviews, exercise data</a:t>
            </a:r>
            <a:endParaRPr/>
          </a:p>
          <a:p>
            <a:pPr indent="-282487" lvl="1" marL="564976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616"/>
              <a:buFont typeface="Arial"/>
              <a:buChar char="•"/>
            </a:pPr>
            <a:r>
              <a:rPr b="0" i="0" lang="en-US" sz="2616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Challenges: Highlighting difficulties in simulating disaster response activities</a:t>
            </a:r>
            <a:endParaRPr/>
          </a:p>
          <a:p>
            <a:pPr indent="-282487" lvl="1" marL="564976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616"/>
              <a:buFont typeface="Arial"/>
              <a:buChar char="•"/>
            </a:pPr>
            <a:r>
              <a:rPr b="0" i="0" lang="en-US" sz="2616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Objectives: Addressing specific aspects of communication media and situational factors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16" u="none" cap="none" strike="noStrike">
              <a:solidFill>
                <a:srgbClr val="FFF6E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9627975" y="385101"/>
            <a:ext cx="8115300" cy="9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Simulation Model Overview</a:t>
            </a:r>
            <a:endParaRPr b="0" i="0" sz="2600" u="none" cap="none" strike="noStrike">
              <a:solidFill>
                <a:srgbClr val="FFF6E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Detailing the Web-based Emergency Operations Center, email, phone calls, face-to-face interactions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Emphasis: Replicating support requests and fulfillment processes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Realism: Grounded in real-world FEMA practices and protocols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FFF6E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Specific Aspects Tested</a:t>
            </a:r>
            <a:endParaRPr/>
          </a:p>
          <a:p>
            <a:pPr indent="-280669" lvl="1" marL="56134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Communication Media: Web-based platform, email, phone, face-to-face</a:t>
            </a:r>
            <a:endParaRPr/>
          </a:p>
          <a:p>
            <a:pPr indent="-280669" lvl="1" marL="56134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Situational Factors: Addressing challenges unique to disaster response</a:t>
            </a:r>
            <a:endParaRPr/>
          </a:p>
          <a:p>
            <a:pPr indent="-280669" lvl="1" marL="56134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Research Goals: Testing effectiveness and efficiency in information flow and decision-making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FFF6E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FFF6E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f0668e4bf_0_57"/>
          <p:cNvSpPr txBox="1"/>
          <p:nvPr/>
        </p:nvSpPr>
        <p:spPr>
          <a:xfrm>
            <a:off x="1095900" y="748350"/>
            <a:ext cx="16096200" cy="9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PSMA Requests: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No Media (a): Higher flow times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One Medium (b): Higher than Two Mediums (c)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Two Mediums (c): Lowest flow times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Three Mediums (c): Similar to Two Mediums (c)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Standard Requests: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No Media (a): Higher flow times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One Medium (a): Similar to Two and Three Mediums (b, c)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Two Mediums (b): Similar to One and Three Mediums (a, c)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Three Mediums (c): Similar to One and Two Mediums (a, b)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Non-Standard Requests: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No Media (a): Higher flow times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One Medium (a): Similar to Two and Three Mediums (b, c)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Two Mediums (b): Similar to One and Three Mediums (a, c)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Three Mediums (c): Similar to One and Two Mediums (a, b)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Pattern Across Different PSMA Percentages: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Robust pattern of results across increases in the proportion of requests with Pre-Scripted Mission Assignments (PSMAs).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F0F0F"/>
                </a:solidFill>
                <a:latin typeface="Sniglet"/>
                <a:ea typeface="Sniglet"/>
                <a:cs typeface="Sniglet"/>
                <a:sym typeface="Sniglet"/>
              </a:rPr>
              <a:t>]</a:t>
            </a:r>
            <a:endParaRPr sz="2900">
              <a:solidFill>
                <a:srgbClr val="0F0F0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f0668e4bf_0_67"/>
          <p:cNvSpPr txBox="1"/>
          <p:nvPr/>
        </p:nvSpPr>
        <p:spPr>
          <a:xfrm>
            <a:off x="9496725" y="625050"/>
            <a:ext cx="8368200" cy="90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Effects of Communication Options in Combination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Key Insights: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Singular use of email or combined use of email and face-to-face conversations produced the fastest mean flow times for PSMA and standard requests.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Face-to-face conversations slightly lowered flow times for non-standard requests.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Table 2: Effects of Combinations of Communication Options on Need Flow Times: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PSMA and Standard Requests: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Singular use of email or joint use of email and F2F conversations: Fastest mean flow times.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Non-Standard Requests:</a:t>
            </a:r>
            <a:endParaRPr sz="29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F2F conversations slightly lowered flow times.</a:t>
            </a:r>
            <a:endParaRPr/>
          </a:p>
        </p:txBody>
      </p:sp>
      <p:grpSp>
        <p:nvGrpSpPr>
          <p:cNvPr id="241" name="Google Shape;241;g29f0668e4bf_0_67"/>
          <p:cNvGrpSpPr/>
          <p:nvPr/>
        </p:nvGrpSpPr>
        <p:grpSpPr>
          <a:xfrm>
            <a:off x="102750" y="-668025"/>
            <a:ext cx="9087907" cy="11623070"/>
            <a:chOff x="0" y="-38100"/>
            <a:chExt cx="2500800" cy="3061200"/>
          </a:xfrm>
        </p:grpSpPr>
        <p:sp>
          <p:nvSpPr>
            <p:cNvPr id="242" name="Google Shape;242;g29f0668e4bf_0_67"/>
            <p:cNvSpPr/>
            <p:nvPr/>
          </p:nvSpPr>
          <p:spPr>
            <a:xfrm>
              <a:off x="0" y="0"/>
              <a:ext cx="2500748" cy="3022978"/>
            </a:xfrm>
            <a:custGeom>
              <a:rect b="b" l="l" r="r" t="t"/>
              <a:pathLst>
                <a:path extrusionOk="0" h="3022978" w="2500748">
                  <a:moveTo>
                    <a:pt x="0" y="0"/>
                  </a:moveTo>
                  <a:lnTo>
                    <a:pt x="2500748" y="0"/>
                  </a:lnTo>
                  <a:lnTo>
                    <a:pt x="2500748" y="3022978"/>
                  </a:lnTo>
                  <a:lnTo>
                    <a:pt x="0" y="3022978"/>
                  </a:lnTo>
                  <a:close/>
                </a:path>
              </a:pathLst>
            </a:custGeom>
            <a:solidFill>
              <a:srgbClr val="2B3244"/>
            </a:solidFill>
            <a:ln>
              <a:noFill/>
            </a:ln>
          </p:spPr>
        </p:sp>
        <p:sp>
          <p:nvSpPr>
            <p:cNvPr id="243" name="Google Shape;243;g29f0668e4bf_0_67"/>
            <p:cNvSpPr txBox="1"/>
            <p:nvPr/>
          </p:nvSpPr>
          <p:spPr>
            <a:xfrm>
              <a:off x="0" y="-38100"/>
              <a:ext cx="2500800" cy="30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g29f0668e4bf_0_67"/>
          <p:cNvSpPr txBox="1"/>
          <p:nvPr/>
        </p:nvSpPr>
        <p:spPr>
          <a:xfrm>
            <a:off x="299925" y="625050"/>
            <a:ext cx="8890800" cy="111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Direct Effects of Specific Communication Media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Key Findings: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Email consistently reduced flow times across all levels of PSMA requests.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Phones and face-to-face (F2F) options were helpful for non-PSMA requests, especially non-standard requests.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Direct Effects of Specific Communication Media: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Email: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Reduced flow times for all four outcome measures.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Example: Average time to complete a standard request decreased by 79 minutes.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Phones and F2F: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Helpful for all except PSMA requests.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12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Sniglet"/>
              <a:buChar char="●"/>
            </a:pPr>
            <a:r>
              <a:rPr lang="en-US" sz="29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Particularly valuable for non-standard requests.</a:t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29f0668e4bf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1717225"/>
            <a:ext cx="17032376" cy="72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3"/>
          <p:cNvGrpSpPr/>
          <p:nvPr/>
        </p:nvGrpSpPr>
        <p:grpSpPr>
          <a:xfrm>
            <a:off x="-657968" y="-144661"/>
            <a:ext cx="19603936" cy="5630778"/>
            <a:chOff x="0" y="-38100"/>
            <a:chExt cx="5163177" cy="1483003"/>
          </a:xfrm>
        </p:grpSpPr>
        <p:sp>
          <p:nvSpPr>
            <p:cNvPr id="105" name="Google Shape;105;p3"/>
            <p:cNvSpPr/>
            <p:nvPr/>
          </p:nvSpPr>
          <p:spPr>
            <a:xfrm>
              <a:off x="0" y="0"/>
              <a:ext cx="5163177" cy="1444903"/>
            </a:xfrm>
            <a:custGeom>
              <a:rect b="b" l="l" r="r" t="t"/>
              <a:pathLst>
                <a:path extrusionOk="0" h="1444903" w="5163177">
                  <a:moveTo>
                    <a:pt x="0" y="0"/>
                  </a:moveTo>
                  <a:lnTo>
                    <a:pt x="5163177" y="0"/>
                  </a:lnTo>
                  <a:lnTo>
                    <a:pt x="5163177" y="1444903"/>
                  </a:lnTo>
                  <a:lnTo>
                    <a:pt x="0" y="1444903"/>
                  </a:lnTo>
                  <a:close/>
                </a:path>
              </a:pathLst>
            </a:custGeom>
            <a:solidFill>
              <a:srgbClr val="2B3244"/>
            </a:solidFill>
            <a:ln>
              <a:noFill/>
            </a:ln>
          </p:spPr>
        </p:sp>
        <p:sp>
          <p:nvSpPr>
            <p:cNvPr id="106" name="Google Shape;106;p3"/>
            <p:cNvSpPr txBox="1"/>
            <p:nvPr/>
          </p:nvSpPr>
          <p:spPr>
            <a:xfrm>
              <a:off x="0" y="-38100"/>
              <a:ext cx="5163177" cy="14830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217332" y="971550"/>
            <a:ext cx="18388200" cy="80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4385" lvl="1" marL="755644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500"/>
              <a:buFont typeface="Sniglet"/>
              <a:buChar char="•"/>
            </a:pPr>
            <a:r>
              <a:rPr i="0" lang="en-US" sz="25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Effective disaster response relies on coordinated efforts across multiple organizations.</a:t>
            </a:r>
            <a:endParaRPr sz="2500">
              <a:latin typeface="Sniglet"/>
              <a:ea typeface="Sniglet"/>
              <a:cs typeface="Sniglet"/>
              <a:sym typeface="Sniglet"/>
            </a:endParaRPr>
          </a:p>
          <a:p>
            <a:pPr indent="-314385" lvl="1" marL="755644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500"/>
              <a:buFont typeface="Sniglet"/>
              <a:buChar char="•"/>
            </a:pPr>
            <a:r>
              <a:rPr i="0" lang="en-US" sz="25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Timely exchange of accurate information is crucial for resource location and delivery.</a:t>
            </a:r>
            <a:endParaRPr sz="2500">
              <a:latin typeface="Sniglet"/>
              <a:ea typeface="Sniglet"/>
              <a:cs typeface="Sniglet"/>
              <a:sym typeface="Sniglet"/>
            </a:endParaRPr>
          </a:p>
          <a:p>
            <a:pPr indent="-314385" lvl="1" marL="755644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500"/>
              <a:buFont typeface="Sniglet"/>
              <a:buChar char="•"/>
            </a:pPr>
            <a:r>
              <a:rPr i="0" lang="en-US" sz="25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Little understanding of how communication options affect response speed.</a:t>
            </a:r>
            <a:endParaRPr sz="25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E38833"/>
                </a:solidFill>
                <a:latin typeface="Sniglet"/>
                <a:ea typeface="Sniglet"/>
                <a:cs typeface="Sniglet"/>
                <a:sym typeface="Sniglet"/>
              </a:rPr>
              <a:t>Research Objective</a:t>
            </a:r>
            <a:endParaRPr sz="2500">
              <a:latin typeface="Sniglet"/>
              <a:ea typeface="Sniglet"/>
              <a:cs typeface="Sniglet"/>
              <a:sym typeface="Sniglet"/>
            </a:endParaRPr>
          </a:p>
          <a:p>
            <a:pPr indent="-314385" lvl="1" marL="755644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500"/>
              <a:buFont typeface="Sniglet"/>
              <a:buChar char="•"/>
            </a:pPr>
            <a:r>
              <a:rPr i="0" lang="en-US" sz="25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Testing effects of communication media options on time between disaster request and resource shipment.</a:t>
            </a:r>
            <a:endParaRPr sz="2500">
              <a:latin typeface="Sniglet"/>
              <a:ea typeface="Sniglet"/>
              <a:cs typeface="Sniglet"/>
              <a:sym typeface="Sniglet"/>
            </a:endParaRPr>
          </a:p>
          <a:p>
            <a:pPr indent="-314385" lvl="1" marL="755644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500"/>
              <a:buFont typeface="Sniglet"/>
              <a:buChar char="•"/>
            </a:pPr>
            <a:r>
              <a:rPr i="0" lang="en-US" sz="25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Methods: Observation of FEMA exercises, agent-based simulation model development.</a:t>
            </a:r>
            <a:endParaRPr sz="25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900" u="none" cap="none" strike="noStrike">
              <a:solidFill>
                <a:srgbClr val="FFF6E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38833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38833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38833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E38833"/>
                </a:solidFill>
                <a:latin typeface="Sniglet"/>
                <a:ea typeface="Sniglet"/>
                <a:cs typeface="Sniglet"/>
                <a:sym typeface="Sniglet"/>
              </a:rPr>
              <a:t>Methodology</a:t>
            </a:r>
            <a:endParaRPr sz="2500">
              <a:latin typeface="Sniglet"/>
              <a:ea typeface="Sniglet"/>
              <a:cs typeface="Sniglet"/>
              <a:sym typeface="Sniglet"/>
            </a:endParaRPr>
          </a:p>
          <a:p>
            <a:pPr indent="-314385" lvl="1" marL="755644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B3244"/>
              </a:buClr>
              <a:buSzPts val="2500"/>
              <a:buFont typeface="Sniglet"/>
              <a:buChar char="•"/>
            </a:pPr>
            <a:r>
              <a:rPr i="0" lang="en-US" sz="2500" u="none" cap="none" strike="noStrike">
                <a:solidFill>
                  <a:srgbClr val="2B3244"/>
                </a:solidFill>
                <a:latin typeface="Sniglet"/>
                <a:ea typeface="Sniglet"/>
                <a:cs typeface="Sniglet"/>
                <a:sym typeface="Sniglet"/>
              </a:rPr>
              <a:t>Observation of catastrophic disaster response exercises by FEMA.</a:t>
            </a:r>
            <a:endParaRPr sz="2500">
              <a:latin typeface="Sniglet"/>
              <a:ea typeface="Sniglet"/>
              <a:cs typeface="Sniglet"/>
              <a:sym typeface="Sniglet"/>
            </a:endParaRPr>
          </a:p>
          <a:p>
            <a:pPr indent="-314385" lvl="1" marL="755644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B3244"/>
              </a:buClr>
              <a:buSzPts val="2500"/>
              <a:buFont typeface="Sniglet"/>
              <a:buChar char="•"/>
            </a:pPr>
            <a:r>
              <a:rPr i="0" lang="en-US" sz="2500" u="none" cap="none" strike="noStrike">
                <a:solidFill>
                  <a:srgbClr val="2B3244"/>
                </a:solidFill>
                <a:latin typeface="Sniglet"/>
                <a:ea typeface="Sniglet"/>
                <a:cs typeface="Sniglet"/>
                <a:sym typeface="Sniglet"/>
              </a:rPr>
              <a:t>Agent-Based Simulation: Representing communication patterns and resource requirements.</a:t>
            </a:r>
            <a:endParaRPr sz="2500">
              <a:latin typeface="Sniglet"/>
              <a:ea typeface="Sniglet"/>
              <a:cs typeface="Sniglet"/>
              <a:sym typeface="Sniglet"/>
            </a:endParaRPr>
          </a:p>
          <a:p>
            <a:pPr indent="-314385" lvl="1" marL="755644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B3244"/>
              </a:buClr>
              <a:buSzPts val="2500"/>
              <a:buFont typeface="Sniglet"/>
              <a:buChar char="•"/>
            </a:pPr>
            <a:r>
              <a:rPr i="0" lang="en-US" sz="2500" u="none" cap="none" strike="noStrike">
                <a:solidFill>
                  <a:srgbClr val="2B3244"/>
                </a:solidFill>
                <a:latin typeface="Sniglet"/>
                <a:ea typeface="Sniglet"/>
                <a:cs typeface="Sniglet"/>
                <a:sym typeface="Sniglet"/>
              </a:rPr>
              <a:t>Explored communication media: Web-based system, email, phone calls, face-to-face conversations.</a:t>
            </a:r>
            <a:endParaRPr sz="25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500" u="none" cap="none" strike="noStrike">
              <a:solidFill>
                <a:srgbClr val="2B3244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795158" y="38100"/>
            <a:ext cx="7647371" cy="7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1" u="none" cap="none" strike="noStrike">
                <a:solidFill>
                  <a:srgbClr val="F6BC2D"/>
                </a:solidFill>
                <a:latin typeface="Lilita One"/>
                <a:ea typeface="Lilita One"/>
                <a:cs typeface="Lilita One"/>
                <a:sym typeface="Lilita One"/>
              </a:rPr>
              <a:t>Introdiction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4"/>
          <p:cNvGrpSpPr/>
          <p:nvPr/>
        </p:nvGrpSpPr>
        <p:grpSpPr>
          <a:xfrm>
            <a:off x="-1024932" y="-144661"/>
            <a:ext cx="19312932" cy="11622533"/>
            <a:chOff x="0" y="-38100"/>
            <a:chExt cx="5086533" cy="3061079"/>
          </a:xfrm>
        </p:grpSpPr>
        <p:sp>
          <p:nvSpPr>
            <p:cNvPr id="114" name="Google Shape;114;p4"/>
            <p:cNvSpPr/>
            <p:nvPr/>
          </p:nvSpPr>
          <p:spPr>
            <a:xfrm>
              <a:off x="0" y="0"/>
              <a:ext cx="5086533" cy="3022978"/>
            </a:xfrm>
            <a:custGeom>
              <a:rect b="b" l="l" r="r" t="t"/>
              <a:pathLst>
                <a:path extrusionOk="0" h="3022978" w="5086533">
                  <a:moveTo>
                    <a:pt x="0" y="0"/>
                  </a:moveTo>
                  <a:lnTo>
                    <a:pt x="5086533" y="0"/>
                  </a:lnTo>
                  <a:lnTo>
                    <a:pt x="5086533" y="3022978"/>
                  </a:lnTo>
                  <a:lnTo>
                    <a:pt x="0" y="3022978"/>
                  </a:lnTo>
                  <a:close/>
                </a:path>
              </a:pathLst>
            </a:custGeom>
            <a:solidFill>
              <a:srgbClr val="2B3244"/>
            </a:solidFill>
            <a:ln>
              <a:noFill/>
            </a:ln>
          </p:spPr>
        </p:sp>
        <p:sp>
          <p:nvSpPr>
            <p:cNvPr id="115" name="Google Shape;115;p4"/>
            <p:cNvSpPr txBox="1"/>
            <p:nvPr/>
          </p:nvSpPr>
          <p:spPr>
            <a:xfrm>
              <a:off x="0" y="-38100"/>
              <a:ext cx="5086533" cy="3061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4"/>
          <p:cNvSpPr txBox="1"/>
          <p:nvPr/>
        </p:nvSpPr>
        <p:spPr>
          <a:xfrm>
            <a:off x="309772" y="336233"/>
            <a:ext cx="17549077" cy="954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6E1"/>
                </a:solidFill>
                <a:latin typeface="Arial"/>
                <a:ea typeface="Arial"/>
                <a:cs typeface="Arial"/>
                <a:sym typeface="Arial"/>
              </a:rPr>
              <a:t> Practical Goal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6E1"/>
                </a:solidFill>
                <a:latin typeface="Arial"/>
                <a:ea typeface="Arial"/>
                <a:cs typeface="Arial"/>
                <a:sym typeface="Arial"/>
              </a:rPr>
              <a:t>Identifying optimal communication media combinations for rapid, accurate response.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6E1"/>
                </a:solidFill>
                <a:latin typeface="Arial"/>
                <a:ea typeface="Arial"/>
                <a:cs typeface="Arial"/>
                <a:sym typeface="Arial"/>
              </a:rPr>
              <a:t>Focus on large coordination centers handling disaster response requests.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6E1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6E1"/>
                </a:solidFill>
                <a:latin typeface="Arial"/>
                <a:ea typeface="Arial"/>
                <a:cs typeface="Arial"/>
                <a:sym typeface="Arial"/>
              </a:rPr>
              <a:t>Agent-based simulation models improving disaster response operations.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6E1"/>
                </a:solidFill>
                <a:latin typeface="Arial"/>
                <a:ea typeface="Arial"/>
                <a:cs typeface="Arial"/>
                <a:sym typeface="Arial"/>
              </a:rPr>
              <a:t>Examples: Nuclear facility emergency plan, emergency vehicle routing, large-scale emergency response.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6E1"/>
                </a:solidFill>
                <a:latin typeface="Arial"/>
                <a:ea typeface="Arial"/>
                <a:cs typeface="Arial"/>
                <a:sym typeface="Arial"/>
              </a:rPr>
              <a:t> Key Findings from Prior Work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6E1"/>
                </a:solidFill>
                <a:latin typeface="Arial"/>
                <a:ea typeface="Arial"/>
                <a:cs typeface="Arial"/>
                <a:sym typeface="Arial"/>
              </a:rPr>
              <a:t>Saoud et al. (2006): Electronic communication devices reduce rescue delays.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6E1"/>
                </a:solidFill>
                <a:latin typeface="Arial"/>
                <a:ea typeface="Arial"/>
                <a:cs typeface="Arial"/>
                <a:sym typeface="Arial"/>
              </a:rPr>
              <a:t>Wang et al. (2012): Exploring response protocols in routing emergency vehicles.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6E1"/>
                </a:solidFill>
                <a:latin typeface="Arial"/>
                <a:ea typeface="Arial"/>
                <a:cs typeface="Arial"/>
                <a:sym typeface="Arial"/>
              </a:rPr>
              <a:t>Ruiz-Martin et al. (2016): Analyzing communication in emergency plans for nuclear facilities.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6E1"/>
                </a:solidFill>
                <a:latin typeface="Arial"/>
                <a:ea typeface="Arial"/>
                <a:cs typeface="Arial"/>
                <a:sym typeface="Arial"/>
              </a:rPr>
              <a:t>Our Research Contribution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6E1"/>
                </a:solidFill>
                <a:latin typeface="Arial"/>
                <a:ea typeface="Arial"/>
                <a:cs typeface="Arial"/>
                <a:sym typeface="Arial"/>
              </a:rPr>
              <a:t>Complementing prior work by addressing complex and imperfect communications.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6E1"/>
                </a:solidFill>
                <a:latin typeface="Arial"/>
                <a:ea typeface="Arial"/>
                <a:cs typeface="Arial"/>
                <a:sym typeface="Arial"/>
              </a:rPr>
              <a:t>Synchronous and Asynchronous Media: Investigating various communication challenges.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6E1"/>
                </a:solidFill>
                <a:latin typeface="Arial"/>
                <a:ea typeface="Arial"/>
                <a:cs typeface="Arial"/>
                <a:sym typeface="Arial"/>
              </a:rPr>
              <a:t>Practical implications for enhancing disaster response coordination.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5"/>
          <p:cNvGrpSpPr/>
          <p:nvPr/>
        </p:nvGrpSpPr>
        <p:grpSpPr>
          <a:xfrm>
            <a:off x="0" y="-144661"/>
            <a:ext cx="9495026" cy="11622533"/>
            <a:chOff x="0" y="-38100"/>
            <a:chExt cx="2500748" cy="3061079"/>
          </a:xfrm>
        </p:grpSpPr>
        <p:sp>
          <p:nvSpPr>
            <p:cNvPr id="122" name="Google Shape;122;p5"/>
            <p:cNvSpPr/>
            <p:nvPr/>
          </p:nvSpPr>
          <p:spPr>
            <a:xfrm>
              <a:off x="0" y="0"/>
              <a:ext cx="2500748" cy="3022978"/>
            </a:xfrm>
            <a:custGeom>
              <a:rect b="b" l="l" r="r" t="t"/>
              <a:pathLst>
                <a:path extrusionOk="0" h="3022978" w="2500748">
                  <a:moveTo>
                    <a:pt x="0" y="0"/>
                  </a:moveTo>
                  <a:lnTo>
                    <a:pt x="2500748" y="0"/>
                  </a:lnTo>
                  <a:lnTo>
                    <a:pt x="2500748" y="3022978"/>
                  </a:lnTo>
                  <a:lnTo>
                    <a:pt x="0" y="3022978"/>
                  </a:lnTo>
                  <a:close/>
                </a:path>
              </a:pathLst>
            </a:custGeom>
            <a:solidFill>
              <a:srgbClr val="2B3244"/>
            </a:solidFill>
            <a:ln>
              <a:noFill/>
            </a:ln>
          </p:spPr>
        </p:sp>
        <p:sp>
          <p:nvSpPr>
            <p:cNvPr id="123" name="Google Shape;123;p5"/>
            <p:cNvSpPr txBox="1"/>
            <p:nvPr/>
          </p:nvSpPr>
          <p:spPr>
            <a:xfrm>
              <a:off x="0" y="-38100"/>
              <a:ext cx="2500748" cy="3061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5"/>
          <p:cNvSpPr txBox="1"/>
          <p:nvPr/>
        </p:nvSpPr>
        <p:spPr>
          <a:xfrm>
            <a:off x="237243" y="348614"/>
            <a:ext cx="9020400" cy="85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initial observations during "Ardent Sentry 14," the Department of Defense portion of FEMA's Capstone 2014.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Supported by the U.S. Defense Logistics Agency (DLA).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Focus on FEMA-coordinated disaster response activities.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E38833"/>
                </a:solidFill>
                <a:latin typeface="Sniglet"/>
                <a:ea typeface="Sniglet"/>
                <a:cs typeface="Sniglet"/>
                <a:sym typeface="Sniglet"/>
              </a:rPr>
              <a:t>Research Setting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"Ardent Sentry 14": Multi-agency catastrophic disaster response exercise.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FEMA National Response Coordination Center (NRCC) as the central hub.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DLA's Joint Logistics Operations Center's perspective.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900" u="none" cap="none" strike="noStrike">
              <a:solidFill>
                <a:srgbClr val="FFF6E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9650925" y="83800"/>
            <a:ext cx="8104800" cy="9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Observation during "Ardent Sentry 14" exercise.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Supported by DLA.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Interviews with DLA and FEMA personnel.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Review of FEMA National Incident Support Manual.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E38833"/>
                </a:solidFill>
                <a:latin typeface="Sniglet"/>
                <a:ea typeface="Sniglet"/>
                <a:cs typeface="Sniglet"/>
                <a:sym typeface="Sniglet"/>
              </a:rPr>
              <a:t>Task Flow and Hierarchy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Tasks during FEMA-coordinated disaster responses tend to be process-oriented and hierarchical.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Challenges: Imprécise communication, email overload, surges in demands.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Introduction of WebEOC for centralization, but continued use of phone calls, in-person discussions, and email.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900" u="none" cap="none" strike="noStrike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6"/>
          <p:cNvGrpSpPr/>
          <p:nvPr/>
        </p:nvGrpSpPr>
        <p:grpSpPr>
          <a:xfrm>
            <a:off x="0" y="-144661"/>
            <a:ext cx="9495026" cy="11622533"/>
            <a:chOff x="0" y="-38100"/>
            <a:chExt cx="2500748" cy="3061079"/>
          </a:xfrm>
        </p:grpSpPr>
        <p:sp>
          <p:nvSpPr>
            <p:cNvPr id="131" name="Google Shape;131;p6"/>
            <p:cNvSpPr/>
            <p:nvPr/>
          </p:nvSpPr>
          <p:spPr>
            <a:xfrm>
              <a:off x="0" y="0"/>
              <a:ext cx="2500748" cy="3022978"/>
            </a:xfrm>
            <a:custGeom>
              <a:rect b="b" l="l" r="r" t="t"/>
              <a:pathLst>
                <a:path extrusionOk="0" h="3022978" w="2500748">
                  <a:moveTo>
                    <a:pt x="0" y="0"/>
                  </a:moveTo>
                  <a:lnTo>
                    <a:pt x="2500748" y="0"/>
                  </a:lnTo>
                  <a:lnTo>
                    <a:pt x="2500748" y="3022978"/>
                  </a:lnTo>
                  <a:lnTo>
                    <a:pt x="0" y="3022978"/>
                  </a:lnTo>
                  <a:close/>
                </a:path>
              </a:pathLst>
            </a:custGeom>
            <a:solidFill>
              <a:srgbClr val="2B3244"/>
            </a:solidFill>
            <a:ln>
              <a:noFill/>
            </a:ln>
          </p:spPr>
        </p:sp>
        <p:sp>
          <p:nvSpPr>
            <p:cNvPr id="132" name="Google Shape;132;p6"/>
            <p:cNvSpPr txBox="1"/>
            <p:nvPr/>
          </p:nvSpPr>
          <p:spPr>
            <a:xfrm>
              <a:off x="0" y="-38100"/>
              <a:ext cx="2500748" cy="3061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6"/>
          <p:cNvSpPr txBox="1"/>
          <p:nvPr/>
        </p:nvSpPr>
        <p:spPr>
          <a:xfrm>
            <a:off x="237343" y="658114"/>
            <a:ext cx="9020400" cy="9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D9865A"/>
                </a:solidFill>
                <a:latin typeface="Sniglet"/>
                <a:ea typeface="Sniglet"/>
                <a:cs typeface="Sniglet"/>
                <a:sym typeface="Sniglet"/>
              </a:rPr>
              <a:t>Model focus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900" u="none" cap="none" strike="noStrike">
              <a:solidFill>
                <a:srgbClr val="D9865A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 NRCC floor during the first 72 hours after initiating requests for help.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Formalized and centralized processes.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Figure 1: FEMA's Centralized Order Management and Tracking Process (FEMA 2011).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E38833"/>
                </a:solidFill>
                <a:latin typeface="Sniglet"/>
                <a:ea typeface="Sniglet"/>
                <a:cs typeface="Sniglet"/>
                <a:sym typeface="Sniglet"/>
              </a:rPr>
              <a:t>Model Validation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900" u="none" cap="none" strike="noStrike">
              <a:solidFill>
                <a:srgbClr val="E38833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Initial model observation during a full-scale national disaster response exercise within the NRCC.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Intent: Validate the model and make necessary adjustments.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900" u="none" cap="none" strike="noStrike">
              <a:solidFill>
                <a:srgbClr val="FFF6E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9821025" y="-144650"/>
            <a:ext cx="8104800" cy="9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302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900" u="none" cap="none" strike="noStrike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E38833"/>
                </a:solidFill>
                <a:latin typeface="Sniglet"/>
                <a:ea typeface="Sniglet"/>
                <a:cs typeface="Sniglet"/>
                <a:sym typeface="Sniglet"/>
              </a:rPr>
              <a:t>Complexity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900" u="none" cap="none" strike="noStrike">
              <a:solidFill>
                <a:srgbClr val="E38833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Communication network and request handling surpassed initial expectations.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Complex Communication Network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The initial model focused on top-down, one-to-many information dissemination.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E38833"/>
                </a:solidFill>
                <a:latin typeface="Sniglet"/>
                <a:ea typeface="Sniglet"/>
                <a:cs typeface="Sniglet"/>
                <a:sym typeface="Sniglet"/>
              </a:rPr>
              <a:t>Discoveries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900" u="none" cap="none" strike="noStrike">
              <a:solidFill>
                <a:srgbClr val="E38833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Direct interpersonal communications are crucial for details and problem-solving.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Reinforcement of the necessity of direct observation or participation for realistic simulation models.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>
            <a:off x="-657968" y="-629470"/>
            <a:ext cx="19603936" cy="11747280"/>
            <a:chOff x="0" y="-38100"/>
            <a:chExt cx="5163177" cy="3093934"/>
          </a:xfrm>
        </p:grpSpPr>
        <p:sp>
          <p:nvSpPr>
            <p:cNvPr id="140" name="Google Shape;140;p7"/>
            <p:cNvSpPr/>
            <p:nvPr/>
          </p:nvSpPr>
          <p:spPr>
            <a:xfrm>
              <a:off x="0" y="0"/>
              <a:ext cx="5163177" cy="3055834"/>
            </a:xfrm>
            <a:custGeom>
              <a:rect b="b" l="l" r="r" t="t"/>
              <a:pathLst>
                <a:path extrusionOk="0" h="3055834" w="5163177">
                  <a:moveTo>
                    <a:pt x="0" y="0"/>
                  </a:moveTo>
                  <a:lnTo>
                    <a:pt x="5163177" y="0"/>
                  </a:lnTo>
                  <a:lnTo>
                    <a:pt x="5163177" y="3055834"/>
                  </a:lnTo>
                  <a:lnTo>
                    <a:pt x="0" y="3055834"/>
                  </a:lnTo>
                  <a:close/>
                </a:path>
              </a:pathLst>
            </a:custGeom>
            <a:solidFill>
              <a:srgbClr val="2B3244"/>
            </a:solidFill>
            <a:ln>
              <a:noFill/>
            </a:ln>
          </p:spPr>
        </p:sp>
        <p:sp>
          <p:nvSpPr>
            <p:cNvPr id="141" name="Google Shape;141;p7"/>
            <p:cNvSpPr txBox="1"/>
            <p:nvPr/>
          </p:nvSpPr>
          <p:spPr>
            <a:xfrm>
              <a:off x="0" y="-38100"/>
              <a:ext cx="5163177" cy="3093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sp>
        <p:nvSpPr>
          <p:cNvPr id="142" name="Google Shape;142;p7"/>
          <p:cNvSpPr txBox="1"/>
          <p:nvPr/>
        </p:nvSpPr>
        <p:spPr>
          <a:xfrm>
            <a:off x="243840" y="190145"/>
            <a:ext cx="15013200" cy="9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417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Observation of FEMA's annual national catastrophic disaster response exercise in spring 2015.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4417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Location: FEMA's National Response Coordination Center (NRCC).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4417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Focus: Shadowing DLA liaison, observing NRCC processes, and engaging with FEMA and supporting organizations.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WebEOC Adoption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4417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Progress in WebEOC adoption compared to the previous year.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4417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Challenges: Difficulty in finding relevant information within WebEOC.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4417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Observations: Representatives leaving desks for questions, potential missed messages during absence.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Communication Challenges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4417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Phone Calls: Delay in attention to other issues.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4417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WebEOC: Frustrating, time-consuming, required multiple exchanges for complex problem-solving.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4417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Non-standard Requests: Iterative communications, extensive problem-solving.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900" u="none" cap="none" strike="noStrike">
              <a:solidFill>
                <a:srgbClr val="FFF6E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13721307" y="2108104"/>
            <a:ext cx="4320000" cy="4114800"/>
          </a:xfrm>
          <a:custGeom>
            <a:rect b="b" l="l" r="r" t="t"/>
            <a:pathLst>
              <a:path extrusionOk="0" h="4114800" w="43200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8"/>
          <p:cNvGrpSpPr/>
          <p:nvPr/>
        </p:nvGrpSpPr>
        <p:grpSpPr>
          <a:xfrm>
            <a:off x="684080" y="249973"/>
            <a:ext cx="16919839" cy="9642392"/>
            <a:chOff x="0" y="-38100"/>
            <a:chExt cx="4456254" cy="2539560"/>
          </a:xfrm>
        </p:grpSpPr>
        <p:sp>
          <p:nvSpPr>
            <p:cNvPr id="149" name="Google Shape;149;p8"/>
            <p:cNvSpPr/>
            <p:nvPr/>
          </p:nvSpPr>
          <p:spPr>
            <a:xfrm>
              <a:off x="0" y="0"/>
              <a:ext cx="4456254" cy="2501460"/>
            </a:xfrm>
            <a:custGeom>
              <a:rect b="b" l="l" r="r" t="t"/>
              <a:pathLst>
                <a:path extrusionOk="0" h="2501460" w="4456254">
                  <a:moveTo>
                    <a:pt x="0" y="0"/>
                  </a:moveTo>
                  <a:lnTo>
                    <a:pt x="4456254" y="0"/>
                  </a:lnTo>
                  <a:lnTo>
                    <a:pt x="4456254" y="2501460"/>
                  </a:lnTo>
                  <a:lnTo>
                    <a:pt x="0" y="2501460"/>
                  </a:lnTo>
                  <a:close/>
                </a:path>
              </a:pathLst>
            </a:custGeom>
            <a:solidFill>
              <a:srgbClr val="2B3244"/>
            </a:solidFill>
            <a:ln>
              <a:noFill/>
            </a:ln>
          </p:spPr>
        </p:sp>
        <p:sp>
          <p:nvSpPr>
            <p:cNvPr id="150" name="Google Shape;150;p8"/>
            <p:cNvSpPr txBox="1"/>
            <p:nvPr/>
          </p:nvSpPr>
          <p:spPr>
            <a:xfrm>
              <a:off x="0" y="-38100"/>
              <a:ext cx="4456254" cy="2539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8"/>
          <p:cNvSpPr txBox="1"/>
          <p:nvPr/>
        </p:nvSpPr>
        <p:spPr>
          <a:xfrm>
            <a:off x="1028700" y="695325"/>
            <a:ext cx="15738000" cy="10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Exercise Observations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1750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FEMA documentation accuracy from a process flow perspective.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1750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Frequency of communications among participants higher than implied by documentation.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1750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Importance of Informal Communications: Spontaneous phone calls, emails, and in-person conversations.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1750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Mission Assignments (MAs): Processing heavily reliant on informal communications.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Conceptual Model Development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1750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Complex conceptual model of the communication network and handling of requests.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1750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Acknowledging the integral role of frequent and informal communications.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1750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Emphasis on the dynamic and often unpredictable nature of communication exchanges.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 Implications for Modeling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1750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Shift from a linear process flow to a more dynamic and interconnected model.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1750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Recognition of the importance of informal and spontaneous communication in disaster response.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-31750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6E1"/>
              </a:buClr>
              <a:buSzPts val="2900"/>
              <a:buFont typeface="Sniglet"/>
              <a:buChar char="•"/>
            </a:pPr>
            <a:r>
              <a:rPr i="0" lang="en-US" sz="2900" u="none" cap="none" strike="noStrike">
                <a:solidFill>
                  <a:srgbClr val="FFF6E1"/>
                </a:solidFill>
                <a:latin typeface="Sniglet"/>
                <a:ea typeface="Sniglet"/>
                <a:cs typeface="Sniglet"/>
                <a:sym typeface="Sniglet"/>
              </a:rPr>
              <a:t>Adapting simulation models to capture the complexity of real-world communication dynamics.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900" u="none" cap="none" strike="noStrike">
              <a:solidFill>
                <a:srgbClr val="FFF6E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9"/>
          <p:cNvGrpSpPr/>
          <p:nvPr/>
        </p:nvGrpSpPr>
        <p:grpSpPr>
          <a:xfrm>
            <a:off x="-657968" y="2756889"/>
            <a:ext cx="19603936" cy="7530111"/>
            <a:chOff x="0" y="-38100"/>
            <a:chExt cx="5163177" cy="1983239"/>
          </a:xfrm>
        </p:grpSpPr>
        <p:sp>
          <p:nvSpPr>
            <p:cNvPr id="157" name="Google Shape;157;p9"/>
            <p:cNvSpPr/>
            <p:nvPr/>
          </p:nvSpPr>
          <p:spPr>
            <a:xfrm>
              <a:off x="0" y="0"/>
              <a:ext cx="5163177" cy="1945139"/>
            </a:xfrm>
            <a:custGeom>
              <a:rect b="b" l="l" r="r" t="t"/>
              <a:pathLst>
                <a:path extrusionOk="0" h="1945139" w="5163177">
                  <a:moveTo>
                    <a:pt x="0" y="0"/>
                  </a:moveTo>
                  <a:lnTo>
                    <a:pt x="5163177" y="0"/>
                  </a:lnTo>
                  <a:lnTo>
                    <a:pt x="5163177" y="1945139"/>
                  </a:lnTo>
                  <a:lnTo>
                    <a:pt x="0" y="1945139"/>
                  </a:lnTo>
                  <a:close/>
                </a:path>
              </a:pathLst>
            </a:custGeom>
            <a:solidFill>
              <a:srgbClr val="2B3244"/>
            </a:solidFill>
            <a:ln>
              <a:noFill/>
            </a:ln>
          </p:spPr>
        </p:sp>
        <p:sp>
          <p:nvSpPr>
            <p:cNvPr id="158" name="Google Shape;158;p9"/>
            <p:cNvSpPr txBox="1"/>
            <p:nvPr/>
          </p:nvSpPr>
          <p:spPr>
            <a:xfrm>
              <a:off x="0" y="-38100"/>
              <a:ext cx="5163177" cy="1983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9"/>
          <p:cNvSpPr txBox="1"/>
          <p:nvPr/>
        </p:nvSpPr>
        <p:spPr>
          <a:xfrm>
            <a:off x="541387" y="3210174"/>
            <a:ext cx="158430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FEMA Functional Areas: Single entities, gatekeepers in each role.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Brokers: Tier 1 (WebEOC access), Tier 2 (support Tier 1).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Communication Avenues: Diagram representation.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Request Processing: RRF initiation, MA creation, and checks.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541387" y="962025"/>
            <a:ext cx="142689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Conceptual model for FEMA's large-scale disaster response.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Three main areas: State, FEMA, Supporting Organizations ("Brokers").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665612" y="6017325"/>
            <a:ext cx="169569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Additional Routes and Conclusion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315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9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Brokers and NAUL Interaction: RFI, iterative communication.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Additional Routes: Preparedness planning, Verbal Mission Assignments (VMAs).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Conclusion: Flexibility, iterative communication, accuracy, and timeliness.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Q&amp;A: Inviting questions and discussions.</a:t>
            </a:r>
            <a:endParaRPr sz="29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